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6"/>
    <p:restoredTop sz="94690"/>
  </p:normalViewPr>
  <p:slideViewPr>
    <p:cSldViewPr snapToGrid="0" snapToObjects="1">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756E859-5DE4-1F4A-BC75-5E56FEEB539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94A8F-6161-5249-90D9-5F4B54D38509}" type="slidenum">
              <a:rPr lang="en-US" smtClean="0"/>
              <a:t>‹#›</a:t>
            </a:fld>
            <a:endParaRPr lang="en-US"/>
          </a:p>
        </p:txBody>
      </p:sp>
    </p:spTree>
    <p:extLst>
      <p:ext uri="{BB962C8B-B14F-4D97-AF65-F5344CB8AC3E}">
        <p14:creationId xmlns:p14="http://schemas.microsoft.com/office/powerpoint/2010/main" val="86149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56E859-5DE4-1F4A-BC75-5E56FEEB539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94A8F-6161-5249-90D9-5F4B54D38509}" type="slidenum">
              <a:rPr lang="en-US" smtClean="0"/>
              <a:t>‹#›</a:t>
            </a:fld>
            <a:endParaRPr lang="en-US"/>
          </a:p>
        </p:txBody>
      </p:sp>
    </p:spTree>
    <p:extLst>
      <p:ext uri="{BB962C8B-B14F-4D97-AF65-F5344CB8AC3E}">
        <p14:creationId xmlns:p14="http://schemas.microsoft.com/office/powerpoint/2010/main" val="216803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56E859-5DE4-1F4A-BC75-5E56FEEB539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94A8F-6161-5249-90D9-5F4B54D38509}" type="slidenum">
              <a:rPr lang="en-US" smtClean="0"/>
              <a:t>‹#›</a:t>
            </a:fld>
            <a:endParaRPr lang="en-US"/>
          </a:p>
        </p:txBody>
      </p:sp>
    </p:spTree>
    <p:extLst>
      <p:ext uri="{BB962C8B-B14F-4D97-AF65-F5344CB8AC3E}">
        <p14:creationId xmlns:p14="http://schemas.microsoft.com/office/powerpoint/2010/main" val="1685100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56E859-5DE4-1F4A-BC75-5E56FEEB539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94A8F-6161-5249-90D9-5F4B54D38509}" type="slidenum">
              <a:rPr lang="en-US" smtClean="0"/>
              <a:t>‹#›</a:t>
            </a:fld>
            <a:endParaRPr lang="en-US"/>
          </a:p>
        </p:txBody>
      </p:sp>
    </p:spTree>
    <p:extLst>
      <p:ext uri="{BB962C8B-B14F-4D97-AF65-F5344CB8AC3E}">
        <p14:creationId xmlns:p14="http://schemas.microsoft.com/office/powerpoint/2010/main" val="904085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56E859-5DE4-1F4A-BC75-5E56FEEB539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94A8F-6161-5249-90D9-5F4B54D38509}" type="slidenum">
              <a:rPr lang="en-US" smtClean="0"/>
              <a:t>‹#›</a:t>
            </a:fld>
            <a:endParaRPr lang="en-US"/>
          </a:p>
        </p:txBody>
      </p:sp>
    </p:spTree>
    <p:extLst>
      <p:ext uri="{BB962C8B-B14F-4D97-AF65-F5344CB8AC3E}">
        <p14:creationId xmlns:p14="http://schemas.microsoft.com/office/powerpoint/2010/main" val="264953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56E859-5DE4-1F4A-BC75-5E56FEEB539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94A8F-6161-5249-90D9-5F4B54D38509}" type="slidenum">
              <a:rPr lang="en-US" smtClean="0"/>
              <a:t>‹#›</a:t>
            </a:fld>
            <a:endParaRPr lang="en-US"/>
          </a:p>
        </p:txBody>
      </p:sp>
    </p:spTree>
    <p:extLst>
      <p:ext uri="{BB962C8B-B14F-4D97-AF65-F5344CB8AC3E}">
        <p14:creationId xmlns:p14="http://schemas.microsoft.com/office/powerpoint/2010/main" val="1337151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56E859-5DE4-1F4A-BC75-5E56FEEB5395}" type="datetimeFigureOut">
              <a:rPr lang="en-US" smtClean="0"/>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94A8F-6161-5249-90D9-5F4B54D38509}" type="slidenum">
              <a:rPr lang="en-US" smtClean="0"/>
              <a:t>‹#›</a:t>
            </a:fld>
            <a:endParaRPr lang="en-US"/>
          </a:p>
        </p:txBody>
      </p:sp>
    </p:spTree>
    <p:extLst>
      <p:ext uri="{BB962C8B-B14F-4D97-AF65-F5344CB8AC3E}">
        <p14:creationId xmlns:p14="http://schemas.microsoft.com/office/powerpoint/2010/main" val="89482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56E859-5DE4-1F4A-BC75-5E56FEEB5395}" type="datetimeFigureOut">
              <a:rPr lang="en-US" smtClean="0"/>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94A8F-6161-5249-90D9-5F4B54D38509}" type="slidenum">
              <a:rPr lang="en-US" smtClean="0"/>
              <a:t>‹#›</a:t>
            </a:fld>
            <a:endParaRPr lang="en-US"/>
          </a:p>
        </p:txBody>
      </p:sp>
    </p:spTree>
    <p:extLst>
      <p:ext uri="{BB962C8B-B14F-4D97-AF65-F5344CB8AC3E}">
        <p14:creationId xmlns:p14="http://schemas.microsoft.com/office/powerpoint/2010/main" val="700379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6E859-5DE4-1F4A-BC75-5E56FEEB5395}" type="datetimeFigureOut">
              <a:rPr lang="en-US" smtClean="0"/>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94A8F-6161-5249-90D9-5F4B54D38509}" type="slidenum">
              <a:rPr lang="en-US" smtClean="0"/>
              <a:t>‹#›</a:t>
            </a:fld>
            <a:endParaRPr lang="en-US"/>
          </a:p>
        </p:txBody>
      </p:sp>
    </p:spTree>
    <p:extLst>
      <p:ext uri="{BB962C8B-B14F-4D97-AF65-F5344CB8AC3E}">
        <p14:creationId xmlns:p14="http://schemas.microsoft.com/office/powerpoint/2010/main" val="917530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56E859-5DE4-1F4A-BC75-5E56FEEB539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94A8F-6161-5249-90D9-5F4B54D38509}" type="slidenum">
              <a:rPr lang="en-US" smtClean="0"/>
              <a:t>‹#›</a:t>
            </a:fld>
            <a:endParaRPr lang="en-US"/>
          </a:p>
        </p:txBody>
      </p:sp>
    </p:spTree>
    <p:extLst>
      <p:ext uri="{BB962C8B-B14F-4D97-AF65-F5344CB8AC3E}">
        <p14:creationId xmlns:p14="http://schemas.microsoft.com/office/powerpoint/2010/main" val="1995855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56E859-5DE4-1F4A-BC75-5E56FEEB539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94A8F-6161-5249-90D9-5F4B54D38509}" type="slidenum">
              <a:rPr lang="en-US" smtClean="0"/>
              <a:t>‹#›</a:t>
            </a:fld>
            <a:endParaRPr lang="en-US"/>
          </a:p>
        </p:txBody>
      </p:sp>
    </p:spTree>
    <p:extLst>
      <p:ext uri="{BB962C8B-B14F-4D97-AF65-F5344CB8AC3E}">
        <p14:creationId xmlns:p14="http://schemas.microsoft.com/office/powerpoint/2010/main" val="651528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56E859-5DE4-1F4A-BC75-5E56FEEB5395}" type="datetimeFigureOut">
              <a:rPr lang="en-US" smtClean="0"/>
              <a:t>1/28/2020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94A8F-6161-5249-90D9-5F4B54D38509}" type="slidenum">
              <a:rPr lang="en-US" smtClean="0"/>
              <a:t>‹#›</a:t>
            </a:fld>
            <a:endParaRPr lang="en-US"/>
          </a:p>
        </p:txBody>
      </p:sp>
    </p:spTree>
    <p:extLst>
      <p:ext uri="{BB962C8B-B14F-4D97-AF65-F5344CB8AC3E}">
        <p14:creationId xmlns:p14="http://schemas.microsoft.com/office/powerpoint/2010/main" val="1490780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owl.english.purdue.edu/owl/resource/616/02/Developin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ritingcenter.fas.harvard.edu/pages/developing-thesi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59AE206-7EBA-4D33-8BC9-9D8158553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838199" y="4525347"/>
            <a:ext cx="6801321" cy="1737360"/>
          </a:xfrm>
        </p:spPr>
        <p:txBody>
          <a:bodyPr anchor="ctr">
            <a:normAutofit/>
          </a:bodyPr>
          <a:lstStyle/>
          <a:p>
            <a:pPr algn="r"/>
            <a:r>
              <a:rPr lang="en-US" dirty="0"/>
              <a:t>Thesis Development</a:t>
            </a:r>
            <a:endParaRPr lang="en-US"/>
          </a:p>
        </p:txBody>
      </p:sp>
      <p:sp>
        <p:nvSpPr>
          <p:cNvPr id="3" name="Subtitle 2"/>
          <p:cNvSpPr>
            <a:spLocks noGrp="1"/>
          </p:cNvSpPr>
          <p:nvPr>
            <p:ph type="subTitle" idx="1"/>
          </p:nvPr>
        </p:nvSpPr>
        <p:spPr>
          <a:xfrm>
            <a:off x="7961258" y="4525347"/>
            <a:ext cx="3258675" cy="1737360"/>
          </a:xfrm>
        </p:spPr>
        <p:txBody>
          <a:bodyPr anchor="ctr">
            <a:normAutofit/>
          </a:bodyPr>
          <a:lstStyle/>
          <a:p>
            <a:pPr algn="l"/>
            <a:r>
              <a:rPr lang="en-US" dirty="0"/>
              <a:t>Before you begin to write an essay, you must first develop your thesis.</a:t>
            </a:r>
          </a:p>
          <a:p>
            <a:pPr algn="l"/>
            <a:endParaRPr lang="en-US" dirty="0"/>
          </a:p>
        </p:txBody>
      </p:sp>
      <p:sp>
        <p:nvSpPr>
          <p:cNvPr id="10" name="Oval 9">
            <a:extLst>
              <a:ext uri="{FF2B5EF4-FFF2-40B4-BE49-F238E27FC236}">
                <a16:creationId xmlns:a16="http://schemas.microsoft.com/office/drawing/2014/main" id="{6437D937-A7F1-4011-92B4-328E5BE1B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B672F332-AF08-46C6-94F0-77684310D7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34244EF8-D73A-40E1-BE73-D46E6B4B04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AB84D7E8-4ECB-42D7-ADBF-01689B0F24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9E8E38ED-369A-44C2-B635-0BED0E48A6E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1835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idea(s) does the author suggest about the effect of a ruling passion?”</a:t>
            </a:r>
            <a:br>
              <a:rPr lang="en-US" dirty="0"/>
            </a:br>
            <a:endParaRPr lang="en-US" dirty="0"/>
          </a:p>
        </p:txBody>
      </p:sp>
      <p:sp>
        <p:nvSpPr>
          <p:cNvPr id="3" name="Content Placeholder 2"/>
          <p:cNvSpPr>
            <a:spLocks noGrp="1"/>
          </p:cNvSpPr>
          <p:nvPr>
            <p:ph idx="1"/>
          </p:nvPr>
        </p:nvSpPr>
        <p:spPr>
          <a:xfrm>
            <a:off x="838200" y="1690687"/>
            <a:ext cx="10515600" cy="4667909"/>
          </a:xfrm>
        </p:spPr>
        <p:txBody>
          <a:bodyPr>
            <a:noAutofit/>
          </a:bodyPr>
          <a:lstStyle/>
          <a:p>
            <a:r>
              <a:rPr lang="en-US" dirty="0"/>
              <a:t>In the play, </a:t>
            </a:r>
            <a:r>
              <a:rPr lang="en-US" i="1" dirty="0"/>
              <a:t>Macbeth</a:t>
            </a:r>
            <a:r>
              <a:rPr lang="en-US" dirty="0"/>
              <a:t>, William Shakespeare shows how passion has a negative effect when Macbeth’s ambition ends in tragedy.</a:t>
            </a:r>
          </a:p>
          <a:p>
            <a:endParaRPr lang="en-US" i="1" dirty="0"/>
          </a:p>
          <a:p>
            <a:r>
              <a:rPr lang="en-US" dirty="0"/>
              <a:t>In a literary essay, the author should be referred to by their full name in the introduction and by their last name thereafter.</a:t>
            </a:r>
          </a:p>
          <a:p>
            <a:pPr marL="0" indent="0">
              <a:buNone/>
            </a:pPr>
            <a:endParaRPr lang="en-US" dirty="0"/>
          </a:p>
          <a:p>
            <a:r>
              <a:rPr lang="en-US" dirty="0"/>
              <a:t>Although this thesis is more specific than the last, it is still weak and doesn’t demonstrate an understanding of the text or topic.</a:t>
            </a:r>
          </a:p>
        </p:txBody>
      </p:sp>
    </p:spTree>
    <p:extLst>
      <p:ext uri="{BB962C8B-B14F-4D97-AF65-F5344CB8AC3E}">
        <p14:creationId xmlns:p14="http://schemas.microsoft.com/office/powerpoint/2010/main" val="1783740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idea(s) does the author suggest about the effect of a ruling passion?”</a:t>
            </a:r>
          </a:p>
        </p:txBody>
      </p:sp>
      <p:sp>
        <p:nvSpPr>
          <p:cNvPr id="3" name="Content Placeholder 2"/>
          <p:cNvSpPr>
            <a:spLocks noGrp="1"/>
          </p:cNvSpPr>
          <p:nvPr>
            <p:ph idx="1"/>
          </p:nvPr>
        </p:nvSpPr>
        <p:spPr/>
        <p:txBody>
          <a:bodyPr/>
          <a:lstStyle/>
          <a:p>
            <a:endParaRPr lang="en-US" dirty="0"/>
          </a:p>
          <a:p>
            <a:endParaRPr lang="en-US" dirty="0"/>
          </a:p>
          <a:p>
            <a:r>
              <a:rPr lang="en-US" sz="3600" dirty="0"/>
              <a:t>In his play, </a:t>
            </a:r>
            <a:r>
              <a:rPr lang="en-US" sz="3600" i="1" dirty="0"/>
              <a:t>Macbeth</a:t>
            </a:r>
            <a:r>
              <a:rPr lang="en-US" sz="3600" dirty="0"/>
              <a:t>, William Shakespeare suggests that ruling passions may prove to bring about disastrous results.</a:t>
            </a:r>
          </a:p>
          <a:p>
            <a:endParaRPr lang="en-US" sz="3600" dirty="0"/>
          </a:p>
          <a:p>
            <a:r>
              <a:rPr lang="en-US" sz="3600" dirty="0"/>
              <a:t>This is a more straightforward thesis.</a:t>
            </a:r>
          </a:p>
        </p:txBody>
      </p:sp>
    </p:spTree>
    <p:extLst>
      <p:ext uri="{BB962C8B-B14F-4D97-AF65-F5344CB8AC3E}">
        <p14:creationId xmlns:p14="http://schemas.microsoft.com/office/powerpoint/2010/main" val="86119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Secret Agent- Joseph Conrad</a:t>
            </a:r>
          </a:p>
        </p:txBody>
      </p:sp>
      <p:sp>
        <p:nvSpPr>
          <p:cNvPr id="3" name="Content Placeholder 2"/>
          <p:cNvSpPr>
            <a:spLocks noGrp="1"/>
          </p:cNvSpPr>
          <p:nvPr>
            <p:ph idx="1"/>
          </p:nvPr>
        </p:nvSpPr>
        <p:spPr/>
        <p:txBody>
          <a:bodyPr/>
          <a:lstStyle/>
          <a:p>
            <a:endParaRPr lang="en-US" dirty="0"/>
          </a:p>
          <a:p>
            <a:r>
              <a:rPr lang="en-US" dirty="0"/>
              <a:t>The following thesis statement is from: </a:t>
            </a:r>
            <a:r>
              <a:rPr lang="en-US" dirty="0">
                <a:hlinkClick r:id="rId2"/>
              </a:rPr>
              <a:t>https://owl.english.purdue.edu/owl/resource/616/02/Developing</a:t>
            </a:r>
            <a:r>
              <a:rPr lang="en-US" dirty="0"/>
              <a:t> a Thesis</a:t>
            </a:r>
          </a:p>
          <a:p>
            <a:endParaRPr lang="en-US" dirty="0"/>
          </a:p>
          <a:p>
            <a:r>
              <a:rPr lang="en-US" dirty="0"/>
              <a:t>In his novel, </a:t>
            </a:r>
            <a:r>
              <a:rPr lang="en-US" i="1" dirty="0"/>
              <a:t>The Secret Agent</a:t>
            </a:r>
            <a:r>
              <a:rPr lang="en-US" dirty="0"/>
              <a:t>, Conrad uses beast and cannibal imagery to describe the characters and their relationship to each other.  This pattern of images suggests that Conrad saw corruption in every level of early twentieth-century London society.</a:t>
            </a:r>
          </a:p>
        </p:txBody>
      </p:sp>
    </p:spTree>
    <p:extLst>
      <p:ext uri="{BB962C8B-B14F-4D97-AF65-F5344CB8AC3E}">
        <p14:creationId xmlns:p14="http://schemas.microsoft.com/office/powerpoint/2010/main" val="2142060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Lottery”- Shirley Jackson</a:t>
            </a:r>
          </a:p>
        </p:txBody>
      </p:sp>
      <p:sp>
        <p:nvSpPr>
          <p:cNvPr id="3" name="Content Placeholder 2"/>
          <p:cNvSpPr>
            <a:spLocks noGrp="1"/>
          </p:cNvSpPr>
          <p:nvPr>
            <p:ph idx="1"/>
          </p:nvPr>
        </p:nvSpPr>
        <p:spPr/>
        <p:txBody>
          <a:bodyPr>
            <a:normAutofit lnSpcReduction="10000"/>
          </a:bodyPr>
          <a:lstStyle/>
          <a:p>
            <a:endParaRPr lang="en-US" sz="3200" dirty="0"/>
          </a:p>
          <a:p>
            <a:pPr marL="0" indent="0">
              <a:buNone/>
            </a:pPr>
            <a:r>
              <a:rPr lang="en-US" sz="3200" dirty="0"/>
              <a:t>Here is an example of an evolution from topic to thesis:</a:t>
            </a:r>
          </a:p>
          <a:p>
            <a:pPr marL="0" indent="0">
              <a:buNone/>
            </a:pPr>
            <a:endParaRPr lang="en-US" sz="3200" dirty="0"/>
          </a:p>
          <a:p>
            <a:r>
              <a:rPr lang="en-US" sz="3200" dirty="0"/>
              <a:t>“The Lottery” is about certain ideologies.</a:t>
            </a:r>
          </a:p>
          <a:p>
            <a:r>
              <a:rPr lang="en-US" sz="3200" dirty="0"/>
              <a:t>“The Lottery is about capitalist ideologies.</a:t>
            </a:r>
          </a:p>
          <a:p>
            <a:r>
              <a:rPr lang="en-US" sz="3200" dirty="0"/>
              <a:t>The lottery itself perpetuates capitalist ideology.</a:t>
            </a:r>
          </a:p>
          <a:p>
            <a:r>
              <a:rPr lang="en-US" sz="3200" dirty="0"/>
              <a:t>The lottery is a tool used to perpetuate capitalist ideology through use of fear tactics.</a:t>
            </a:r>
          </a:p>
        </p:txBody>
      </p:sp>
    </p:spTree>
    <p:extLst>
      <p:ext uri="{BB962C8B-B14F-4D97-AF65-F5344CB8AC3E}">
        <p14:creationId xmlns:p14="http://schemas.microsoft.com/office/powerpoint/2010/main" val="527049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200" dirty="0"/>
              <a:t>The lottery is a tool used to perpetuate capitalist ideology through use of fear tactics, which include de-individualization, scapegoating and emotional manipulation.</a:t>
            </a:r>
          </a:p>
          <a:p>
            <a:endParaRPr lang="en-US" sz="3200" dirty="0"/>
          </a:p>
          <a:p>
            <a:r>
              <a:rPr lang="en-US" sz="3200" dirty="0"/>
              <a:t>The lottery is a tool used to maintain control over the majority by those in power in order to perpetuate the capitalist ideology from which they benefit.  This is done through the use of fear tactics, which include de-individualization, scapegoating and emotional manipulation.</a:t>
            </a:r>
          </a:p>
        </p:txBody>
      </p:sp>
    </p:spTree>
    <p:extLst>
      <p:ext uri="{BB962C8B-B14F-4D97-AF65-F5344CB8AC3E}">
        <p14:creationId xmlns:p14="http://schemas.microsoft.com/office/powerpoint/2010/main" val="2087383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different thesis about “The Lottery”</a:t>
            </a:r>
          </a:p>
        </p:txBody>
      </p:sp>
      <p:sp>
        <p:nvSpPr>
          <p:cNvPr id="3" name="Content Placeholder 2"/>
          <p:cNvSpPr>
            <a:spLocks noGrp="1"/>
          </p:cNvSpPr>
          <p:nvPr>
            <p:ph idx="1"/>
          </p:nvPr>
        </p:nvSpPr>
        <p:spPr/>
        <p:txBody>
          <a:bodyPr/>
          <a:lstStyle/>
          <a:p>
            <a:r>
              <a:rPr lang="en-US" dirty="0"/>
              <a:t>When personal worth is evaluated by productivity in accordance with the collective norm, an individual will callously sacrifice their love ones, exploit the short-comings of others and abuse their social status as a means of living up to that societal demand.</a:t>
            </a:r>
          </a:p>
          <a:p>
            <a:endParaRPr lang="en-US" dirty="0"/>
          </a:p>
          <a:p>
            <a:r>
              <a:rPr lang="en-US" dirty="0"/>
              <a:t>When personal worth is evaluated in accordance with the collective norm, individuals will jeopardize others’ well-being in an attempt to gain security.</a:t>
            </a:r>
          </a:p>
        </p:txBody>
      </p:sp>
    </p:spTree>
    <p:extLst>
      <p:ext uri="{BB962C8B-B14F-4D97-AF65-F5344CB8AC3E}">
        <p14:creationId xmlns:p14="http://schemas.microsoft.com/office/powerpoint/2010/main" val="1782698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write a thesis statement:</a:t>
            </a:r>
          </a:p>
        </p:txBody>
      </p:sp>
      <p:sp>
        <p:nvSpPr>
          <p:cNvPr id="3" name="Content Placeholder 2"/>
          <p:cNvSpPr>
            <a:spLocks noGrp="1"/>
          </p:cNvSpPr>
          <p:nvPr>
            <p:ph idx="1"/>
          </p:nvPr>
        </p:nvSpPr>
        <p:spPr/>
        <p:txBody>
          <a:bodyPr>
            <a:normAutofit fontScale="92500"/>
          </a:bodyPr>
          <a:lstStyle/>
          <a:p>
            <a:r>
              <a:rPr lang="en-US" u="sng" dirty="0"/>
              <a:t>Thesis:</a:t>
            </a:r>
            <a:r>
              <a:rPr lang="en-US" dirty="0"/>
              <a:t>  The thesis statement is the backbone of the essay.  If you don’t have a viable thesis you will struggle to write the rest of your essay because you won’t be proving anything.</a:t>
            </a:r>
          </a:p>
          <a:p>
            <a:r>
              <a:rPr lang="en-US" dirty="0"/>
              <a:t>A thesis should be debatable and have two components:  WHAT AND WHY.  Many students create thesis statements that address the “what”, but not the “why”.</a:t>
            </a:r>
          </a:p>
          <a:p>
            <a:r>
              <a:rPr lang="en-US" dirty="0"/>
              <a:t>A thesis statement is </a:t>
            </a:r>
            <a:r>
              <a:rPr lang="en-US" b="1" u="sng" dirty="0"/>
              <a:t>NOT</a:t>
            </a:r>
            <a:r>
              <a:rPr lang="en-US" dirty="0"/>
              <a:t> a fact, a personal opinion or a personal observation; it is an assertion.  You are putting forth an idea about the topic and you will be using evidence from the text to prove your thesis.</a:t>
            </a:r>
          </a:p>
          <a:p>
            <a:r>
              <a:rPr lang="en-US" b="1" dirty="0"/>
              <a:t>What </a:t>
            </a:r>
            <a:r>
              <a:rPr lang="en-US" dirty="0"/>
              <a:t>are you suggesting about the text/topic? </a:t>
            </a:r>
            <a:r>
              <a:rPr lang="en-US" b="1" dirty="0"/>
              <a:t> Why</a:t>
            </a:r>
            <a:r>
              <a:rPr lang="en-US" dirty="0"/>
              <a:t> are you suggesting it?</a:t>
            </a:r>
          </a:p>
          <a:p>
            <a:endParaRPr lang="en-US" dirty="0"/>
          </a:p>
        </p:txBody>
      </p:sp>
    </p:spTree>
    <p:extLst>
      <p:ext uri="{BB962C8B-B14F-4D97-AF65-F5344CB8AC3E}">
        <p14:creationId xmlns:p14="http://schemas.microsoft.com/office/powerpoint/2010/main" val="237182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an opinion-based thesis is:  </a:t>
            </a:r>
            <a:br>
              <a:rPr lang="en-US" dirty="0"/>
            </a:br>
            <a:endParaRPr lang="en-US" dirty="0"/>
          </a:p>
        </p:txBody>
      </p:sp>
      <p:sp>
        <p:nvSpPr>
          <p:cNvPr id="3" name="Content Placeholder 2"/>
          <p:cNvSpPr>
            <a:spLocks noGrp="1"/>
          </p:cNvSpPr>
          <p:nvPr>
            <p:ph idx="1"/>
          </p:nvPr>
        </p:nvSpPr>
        <p:spPr>
          <a:xfrm>
            <a:off x="838200" y="1853760"/>
            <a:ext cx="10515600" cy="4351338"/>
          </a:xfrm>
        </p:spPr>
        <p:txBody>
          <a:bodyPr>
            <a:normAutofit/>
          </a:bodyPr>
          <a:lstStyle/>
          <a:p>
            <a:endParaRPr lang="en-US" dirty="0"/>
          </a:p>
          <a:p>
            <a:r>
              <a:rPr lang="en-US" b="1" dirty="0"/>
              <a:t>“Mark Twain’s </a:t>
            </a:r>
            <a:r>
              <a:rPr lang="en-US" b="1" i="1" dirty="0"/>
              <a:t>Huckleberry Finn</a:t>
            </a:r>
            <a:r>
              <a:rPr lang="en-US" b="1" dirty="0"/>
              <a:t> is a great American novel”</a:t>
            </a:r>
            <a:r>
              <a:rPr lang="en-US" dirty="0"/>
              <a:t>  (This is an opinion and not a thesis.)</a:t>
            </a:r>
          </a:p>
          <a:p>
            <a:r>
              <a:rPr lang="en-US" dirty="0"/>
              <a:t>An example of a “WHAT” thesis is:</a:t>
            </a:r>
          </a:p>
          <a:p>
            <a:r>
              <a:rPr lang="en-US" b="1" dirty="0"/>
              <a:t>“Mark Twain develops a contrast between life on the river and life on the shore”</a:t>
            </a:r>
            <a:r>
              <a:rPr lang="en-US" dirty="0"/>
              <a:t>  (It shows the what but not the why. Why does that matter? )</a:t>
            </a:r>
          </a:p>
        </p:txBody>
      </p:sp>
    </p:spTree>
    <p:extLst>
      <p:ext uri="{BB962C8B-B14F-4D97-AF65-F5344CB8AC3E}">
        <p14:creationId xmlns:p14="http://schemas.microsoft.com/office/powerpoint/2010/main" val="70436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If you write a “WHAT” thesis you can ask yourself the following questions to inspire you to finish it:</a:t>
            </a:r>
            <a:br>
              <a:rPr lang="en-US" dirty="0"/>
            </a:br>
            <a:endParaRPr lang="en-US" dirty="0"/>
          </a:p>
        </p:txBody>
      </p:sp>
      <p:sp>
        <p:nvSpPr>
          <p:cNvPr id="3" name="Content Placeholder 2"/>
          <p:cNvSpPr>
            <a:spLocks noGrp="1"/>
          </p:cNvSpPr>
          <p:nvPr>
            <p:ph idx="1"/>
          </p:nvPr>
        </p:nvSpPr>
        <p:spPr/>
        <p:txBody>
          <a:bodyPr>
            <a:normAutofit/>
          </a:bodyPr>
          <a:lstStyle/>
          <a:p>
            <a:endParaRPr lang="en-US" sz="3200" dirty="0"/>
          </a:p>
          <a:p>
            <a:r>
              <a:rPr lang="en-US" sz="3200" dirty="0"/>
              <a:t>Why is it significant?  To what extent did this impact plot development? How does it reveal motives, characterization, ideals or themes?  So what?  Who cares? </a:t>
            </a:r>
          </a:p>
          <a:p>
            <a:endParaRPr lang="en-US" dirty="0"/>
          </a:p>
        </p:txBody>
      </p:sp>
    </p:spTree>
    <p:extLst>
      <p:ext uri="{BB962C8B-B14F-4D97-AF65-F5344CB8AC3E}">
        <p14:creationId xmlns:p14="http://schemas.microsoft.com/office/powerpoint/2010/main" val="1081233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a “WHAT AND WHY” thesis is:</a:t>
            </a:r>
            <a:br>
              <a:rPr lang="en-US" dirty="0"/>
            </a:br>
            <a:endParaRPr lang="en-US" dirty="0"/>
          </a:p>
        </p:txBody>
      </p:sp>
      <p:sp>
        <p:nvSpPr>
          <p:cNvPr id="3" name="Content Placeholder 2"/>
          <p:cNvSpPr>
            <a:spLocks noGrp="1"/>
          </p:cNvSpPr>
          <p:nvPr>
            <p:ph idx="1"/>
          </p:nvPr>
        </p:nvSpPr>
        <p:spPr/>
        <p:txBody>
          <a:bodyPr/>
          <a:lstStyle/>
          <a:p>
            <a:endParaRPr lang="en-US" dirty="0"/>
          </a:p>
          <a:p>
            <a:r>
              <a:rPr lang="en-US" sz="3200" dirty="0"/>
              <a:t>“Through its contrasting river and shore scenes, Twain’s </a:t>
            </a:r>
            <a:r>
              <a:rPr lang="en-US" sz="3200" i="1" dirty="0"/>
              <a:t>Huckleberry Finn </a:t>
            </a:r>
            <a:r>
              <a:rPr lang="en-US" sz="3200" dirty="0"/>
              <a:t>suggests that to find the true expression of American ideals, one must leave ‘civilized’ society and go back to nature.”</a:t>
            </a:r>
          </a:p>
          <a:p>
            <a:endParaRPr lang="en-US" sz="3200" dirty="0"/>
          </a:p>
          <a:p>
            <a:r>
              <a:rPr lang="en-US" dirty="0"/>
              <a:t>This is a proper thesis statement.  It covers both the “what” and “why” of the topic and the text and the reader will have a clear idea of what the essay is going to be about.</a:t>
            </a:r>
          </a:p>
          <a:p>
            <a:endParaRPr lang="en-US" dirty="0"/>
          </a:p>
        </p:txBody>
      </p:sp>
    </p:spTree>
    <p:extLst>
      <p:ext uri="{BB962C8B-B14F-4D97-AF65-F5344CB8AC3E}">
        <p14:creationId xmlns:p14="http://schemas.microsoft.com/office/powerpoint/2010/main" val="509682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thesis statement is the foundation of your writing:</a:t>
            </a:r>
          </a:p>
        </p:txBody>
      </p:sp>
      <p:sp>
        <p:nvSpPr>
          <p:cNvPr id="3" name="Content Placeholder 2"/>
          <p:cNvSpPr>
            <a:spLocks noGrp="1"/>
          </p:cNvSpPr>
          <p:nvPr>
            <p:ph idx="1"/>
          </p:nvPr>
        </p:nvSpPr>
        <p:spPr/>
        <p:txBody>
          <a:bodyPr>
            <a:normAutofit/>
          </a:bodyPr>
          <a:lstStyle/>
          <a:p>
            <a:endParaRPr lang="en-US" dirty="0"/>
          </a:p>
          <a:p>
            <a:r>
              <a:rPr lang="en-US" sz="3200" dirty="0"/>
              <a:t>You may development two or three thesis statements before deciding on one and then polishing it to be the foundation of your essay.</a:t>
            </a:r>
          </a:p>
          <a:p>
            <a:r>
              <a:rPr lang="en-US" sz="3200" dirty="0"/>
              <a:t>If you don’t have a viable thesis but instead try to write from the topic, you might end up writing an essay full of plot summary and do poorly in the thought and understanding portion of the essay rubric.</a:t>
            </a:r>
          </a:p>
        </p:txBody>
      </p:sp>
    </p:spTree>
    <p:extLst>
      <p:ext uri="{BB962C8B-B14F-4D97-AF65-F5344CB8AC3E}">
        <p14:creationId xmlns:p14="http://schemas.microsoft.com/office/powerpoint/2010/main" val="15191203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write a thesis statement by formula:</a:t>
            </a:r>
          </a:p>
        </p:txBody>
      </p:sp>
      <p:sp>
        <p:nvSpPr>
          <p:cNvPr id="3" name="Content Placeholder 2"/>
          <p:cNvSpPr>
            <a:spLocks noGrp="1"/>
          </p:cNvSpPr>
          <p:nvPr>
            <p:ph idx="1"/>
          </p:nvPr>
        </p:nvSpPr>
        <p:spPr/>
        <p:txBody>
          <a:bodyPr/>
          <a:lstStyle/>
          <a:p>
            <a:endParaRPr lang="en-US" dirty="0"/>
          </a:p>
          <a:p>
            <a:endParaRPr lang="en-US" sz="3200" dirty="0"/>
          </a:p>
          <a:p>
            <a:r>
              <a:rPr lang="en-US" sz="3200" dirty="0"/>
              <a:t>You don’t have to use this formula if you already have an effective writing process.  However, you are welcome to explore this formula if you think it will benefit your writing process.</a:t>
            </a:r>
          </a:p>
        </p:txBody>
      </p:sp>
    </p:spTree>
    <p:extLst>
      <p:ext uri="{BB962C8B-B14F-4D97-AF65-F5344CB8AC3E}">
        <p14:creationId xmlns:p14="http://schemas.microsoft.com/office/powerpoint/2010/main" val="11037073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sz="3200" dirty="0"/>
          </a:p>
          <a:p>
            <a:r>
              <a:rPr lang="en-US" sz="3200" dirty="0"/>
              <a:t>When</a:t>
            </a:r>
            <a:r>
              <a:rPr lang="is-IS" sz="3200" dirty="0"/>
              <a:t>…..then....because</a:t>
            </a:r>
          </a:p>
          <a:p>
            <a:endParaRPr lang="is-IS" sz="3200" dirty="0"/>
          </a:p>
          <a:p>
            <a:r>
              <a:rPr lang="is-IS" sz="3200" dirty="0"/>
              <a:t>Although...then...because</a:t>
            </a:r>
          </a:p>
          <a:p>
            <a:endParaRPr lang="is-IS" sz="3200" dirty="0"/>
          </a:p>
          <a:p>
            <a:r>
              <a:rPr lang="is-IS" sz="3200" dirty="0"/>
              <a:t>Despite...then...because</a:t>
            </a:r>
            <a:endParaRPr lang="en-US" sz="3200" dirty="0"/>
          </a:p>
        </p:txBody>
      </p:sp>
    </p:spTree>
    <p:extLst>
      <p:ext uri="{BB962C8B-B14F-4D97-AF65-F5344CB8AC3E}">
        <p14:creationId xmlns:p14="http://schemas.microsoft.com/office/powerpoint/2010/main" val="1965461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sz="3200" dirty="0"/>
          </a:p>
          <a:p>
            <a:r>
              <a:rPr lang="en-US" sz="3200" dirty="0"/>
              <a:t>When motivated by/blinded by ________  </a:t>
            </a:r>
          </a:p>
          <a:p>
            <a:endParaRPr lang="en-US" sz="3200" dirty="0"/>
          </a:p>
          <a:p>
            <a:r>
              <a:rPr lang="en-US" sz="3200" dirty="0"/>
              <a:t>individuals ________</a:t>
            </a:r>
          </a:p>
          <a:p>
            <a:endParaRPr lang="en-US" sz="3200" dirty="0"/>
          </a:p>
          <a:p>
            <a:r>
              <a:rPr lang="en-US" sz="3200" dirty="0"/>
              <a:t> causing/because/when______</a:t>
            </a:r>
          </a:p>
        </p:txBody>
      </p:sp>
    </p:spTree>
    <p:extLst>
      <p:ext uri="{BB962C8B-B14F-4D97-AF65-F5344CB8AC3E}">
        <p14:creationId xmlns:p14="http://schemas.microsoft.com/office/powerpoint/2010/main" val="707911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sz="3200" b="1" dirty="0"/>
          </a:p>
          <a:p>
            <a:r>
              <a:rPr lang="en-US" sz="3200" b="1" dirty="0"/>
              <a:t>When individuals </a:t>
            </a:r>
            <a:r>
              <a:rPr lang="en-US" sz="3200" dirty="0"/>
              <a:t>face adversity due to being made to feel inferior, they become more likely to act against social norms </a:t>
            </a:r>
            <a:r>
              <a:rPr lang="en-US" sz="3200" b="1" dirty="0"/>
              <a:t>because</a:t>
            </a:r>
            <a:r>
              <a:rPr lang="en-US" sz="3200" dirty="0"/>
              <a:t> they connect with and gain support from other outcasts.</a:t>
            </a:r>
          </a:p>
          <a:p>
            <a:r>
              <a:rPr lang="en-US" sz="3200" b="1" dirty="0"/>
              <a:t>Despite</a:t>
            </a:r>
            <a:r>
              <a:rPr lang="en-US" sz="3200" dirty="0"/>
              <a:t> the adversity faced due to being made to feel inferior, </a:t>
            </a:r>
            <a:r>
              <a:rPr lang="en-US" sz="3200" b="1" dirty="0"/>
              <a:t>individuals become </a:t>
            </a:r>
            <a:r>
              <a:rPr lang="en-US" sz="3200" dirty="0"/>
              <a:t>more likely to act against social norms </a:t>
            </a:r>
            <a:r>
              <a:rPr lang="en-US" sz="3200" b="1" dirty="0"/>
              <a:t>because</a:t>
            </a:r>
            <a:r>
              <a:rPr lang="en-US" sz="3200" dirty="0"/>
              <a:t> they connect with and gain support from other outcasts.</a:t>
            </a:r>
          </a:p>
        </p:txBody>
      </p:sp>
    </p:spTree>
    <p:extLst>
      <p:ext uri="{BB962C8B-B14F-4D97-AF65-F5344CB8AC3E}">
        <p14:creationId xmlns:p14="http://schemas.microsoft.com/office/powerpoint/2010/main" val="20850615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b="1" dirty="0"/>
          </a:p>
          <a:p>
            <a:endParaRPr lang="en-US" b="1" dirty="0"/>
          </a:p>
          <a:p>
            <a:r>
              <a:rPr lang="en-US" sz="3200" b="1" dirty="0"/>
              <a:t>Although</a:t>
            </a:r>
            <a:r>
              <a:rPr lang="en-US" sz="3200" dirty="0"/>
              <a:t> adversity may make an </a:t>
            </a:r>
            <a:r>
              <a:rPr lang="en-US" sz="3200" b="1" dirty="0"/>
              <a:t>individual</a:t>
            </a:r>
            <a:r>
              <a:rPr lang="en-US" sz="3200" dirty="0"/>
              <a:t> feel inferior, the marginalized people may </a:t>
            </a:r>
            <a:r>
              <a:rPr lang="en-US" sz="3200" b="1" dirty="0"/>
              <a:t>become</a:t>
            </a:r>
            <a:r>
              <a:rPr lang="en-US" sz="3200" dirty="0"/>
              <a:t> more likely to act against social norms </a:t>
            </a:r>
            <a:r>
              <a:rPr lang="en-US" sz="3200" b="1" dirty="0"/>
              <a:t>because</a:t>
            </a:r>
            <a:r>
              <a:rPr lang="en-US" sz="3200" dirty="0"/>
              <a:t> they connect with and gain support from other outcasts.</a:t>
            </a:r>
          </a:p>
        </p:txBody>
      </p:sp>
    </p:spTree>
    <p:extLst>
      <p:ext uri="{BB962C8B-B14F-4D97-AF65-F5344CB8AC3E}">
        <p14:creationId xmlns:p14="http://schemas.microsoft.com/office/powerpoint/2010/main" val="1512165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thesis statement template:</a:t>
            </a:r>
          </a:p>
        </p:txBody>
      </p:sp>
      <p:sp>
        <p:nvSpPr>
          <p:cNvPr id="3" name="Content Placeholder 2"/>
          <p:cNvSpPr>
            <a:spLocks noGrp="1"/>
          </p:cNvSpPr>
          <p:nvPr>
            <p:ph idx="1"/>
          </p:nvPr>
        </p:nvSpPr>
        <p:spPr/>
        <p:txBody>
          <a:bodyPr/>
          <a:lstStyle/>
          <a:p>
            <a:pPr marL="0" indent="0">
              <a:buNone/>
            </a:pPr>
            <a:endParaRPr lang="en-US" dirty="0"/>
          </a:p>
          <a:p>
            <a:r>
              <a:rPr lang="en-US" dirty="0"/>
              <a:t>The Text</a:t>
            </a:r>
          </a:p>
          <a:p>
            <a:endParaRPr lang="en-US" dirty="0"/>
          </a:p>
          <a:p>
            <a:r>
              <a:rPr lang="en-US" dirty="0"/>
              <a:t>The Topic</a:t>
            </a:r>
          </a:p>
          <a:p>
            <a:endParaRPr lang="en-US" dirty="0"/>
          </a:p>
          <a:p>
            <a:r>
              <a:rPr lang="en-US" dirty="0"/>
              <a:t>The Idea/Insight </a:t>
            </a:r>
          </a:p>
          <a:p>
            <a:endParaRPr lang="en-US" dirty="0"/>
          </a:p>
          <a:p>
            <a:r>
              <a:rPr lang="en-US" dirty="0"/>
              <a:t>The Assertion</a:t>
            </a:r>
          </a:p>
        </p:txBody>
      </p:sp>
    </p:spTree>
    <p:extLst>
      <p:ext uri="{BB962C8B-B14F-4D97-AF65-F5344CB8AC3E}">
        <p14:creationId xmlns:p14="http://schemas.microsoft.com/office/powerpoint/2010/main" val="371420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When motivated by/blinded by</a:t>
            </a:r>
            <a:br>
              <a:rPr lang="en-US" b="1" dirty="0"/>
            </a:br>
            <a:endParaRPr lang="en-US" dirty="0"/>
          </a:p>
        </p:txBody>
      </p:sp>
      <p:sp>
        <p:nvSpPr>
          <p:cNvPr id="3" name="Content Placeholder 2"/>
          <p:cNvSpPr>
            <a:spLocks noGrp="1"/>
          </p:cNvSpPr>
          <p:nvPr>
            <p:ph idx="1"/>
          </p:nvPr>
        </p:nvSpPr>
        <p:spPr/>
        <p:txBody>
          <a:bodyPr>
            <a:normAutofit/>
          </a:bodyPr>
          <a:lstStyle/>
          <a:p>
            <a:r>
              <a:rPr lang="en-US" sz="3200" dirty="0"/>
              <a:t>hatred</a:t>
            </a:r>
          </a:p>
          <a:p>
            <a:r>
              <a:rPr lang="en-US" sz="3200" dirty="0"/>
              <a:t>jealousy</a:t>
            </a:r>
          </a:p>
          <a:p>
            <a:r>
              <a:rPr lang="en-US" sz="3200" dirty="0"/>
              <a:t>envy</a:t>
            </a:r>
          </a:p>
          <a:p>
            <a:r>
              <a:rPr lang="en-US" sz="3200" dirty="0"/>
              <a:t>guilt</a:t>
            </a:r>
          </a:p>
          <a:p>
            <a:r>
              <a:rPr lang="en-US" sz="3200" dirty="0"/>
              <a:t>societal norms</a:t>
            </a:r>
          </a:p>
          <a:p>
            <a:r>
              <a:rPr lang="en-US" sz="3200" dirty="0"/>
              <a:t>self-indulgent </a:t>
            </a:r>
            <a:r>
              <a:rPr lang="en-US" sz="3200" dirty="0" err="1"/>
              <a:t>behaviour</a:t>
            </a:r>
            <a:endParaRPr lang="en-US" sz="3200" dirty="0"/>
          </a:p>
        </p:txBody>
      </p:sp>
    </p:spTree>
    <p:extLst>
      <p:ext uri="{BB962C8B-B14F-4D97-AF65-F5344CB8AC3E}">
        <p14:creationId xmlns:p14="http://schemas.microsoft.com/office/powerpoint/2010/main" val="150858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Individuals</a:t>
            </a:r>
            <a:br>
              <a:rPr lang="en-US" dirty="0"/>
            </a:br>
            <a:endParaRPr lang="en-US" dirty="0"/>
          </a:p>
        </p:txBody>
      </p:sp>
      <p:sp>
        <p:nvSpPr>
          <p:cNvPr id="3" name="Content Placeholder 2"/>
          <p:cNvSpPr>
            <a:spLocks noGrp="1"/>
          </p:cNvSpPr>
          <p:nvPr>
            <p:ph idx="1"/>
          </p:nvPr>
        </p:nvSpPr>
        <p:spPr/>
        <p:txBody>
          <a:bodyPr>
            <a:normAutofit/>
          </a:bodyPr>
          <a:lstStyle/>
          <a:p>
            <a:endParaRPr lang="en-US" sz="4000" dirty="0"/>
          </a:p>
          <a:p>
            <a:r>
              <a:rPr lang="en-US" sz="3200" dirty="0"/>
              <a:t>lose sight of their values</a:t>
            </a:r>
          </a:p>
          <a:p>
            <a:r>
              <a:rPr lang="en-US" sz="3200" dirty="0"/>
              <a:t>Rebel against society</a:t>
            </a:r>
          </a:p>
          <a:p>
            <a:r>
              <a:rPr lang="en-US" sz="3200" dirty="0"/>
              <a:t>Are unable to resist temptation</a:t>
            </a:r>
          </a:p>
          <a:p>
            <a:r>
              <a:rPr lang="en-US" sz="3200" dirty="0"/>
              <a:t>Abandon their morals</a:t>
            </a:r>
          </a:p>
          <a:p>
            <a:r>
              <a:rPr lang="en-US" sz="3200" dirty="0"/>
              <a:t>Exploit other people’s weaknesses</a:t>
            </a:r>
          </a:p>
          <a:p>
            <a:endParaRPr lang="en-US" sz="3200" dirty="0"/>
          </a:p>
        </p:txBody>
      </p:sp>
    </p:spTree>
    <p:extLst>
      <p:ext uri="{BB962C8B-B14F-4D97-AF65-F5344CB8AC3E}">
        <p14:creationId xmlns:p14="http://schemas.microsoft.com/office/powerpoint/2010/main" val="18512436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causing/because</a:t>
            </a:r>
            <a:br>
              <a:rPr lang="en-US" dirty="0"/>
            </a:br>
            <a:endParaRPr lang="en-US" dirty="0"/>
          </a:p>
        </p:txBody>
      </p:sp>
      <p:sp>
        <p:nvSpPr>
          <p:cNvPr id="3" name="Content Placeholder 2"/>
          <p:cNvSpPr>
            <a:spLocks noGrp="1"/>
          </p:cNvSpPr>
          <p:nvPr>
            <p:ph idx="1"/>
          </p:nvPr>
        </p:nvSpPr>
        <p:spPr/>
        <p:txBody>
          <a:bodyPr/>
          <a:lstStyle/>
          <a:p>
            <a:endParaRPr lang="en-US" sz="4000" dirty="0"/>
          </a:p>
          <a:p>
            <a:r>
              <a:rPr lang="en-US" sz="3200" dirty="0"/>
              <a:t>an ability to recognize social equality</a:t>
            </a:r>
          </a:p>
          <a:p>
            <a:endParaRPr lang="en-US" sz="3200" dirty="0"/>
          </a:p>
          <a:p>
            <a:r>
              <a:rPr lang="en-US" sz="3200" dirty="0"/>
              <a:t>a destruction of their ambitions</a:t>
            </a:r>
          </a:p>
          <a:p>
            <a:endParaRPr lang="en-US" sz="3200" dirty="0"/>
          </a:p>
          <a:p>
            <a:r>
              <a:rPr lang="en-US" sz="3200" dirty="0"/>
              <a:t>they are willing to serve others’ needs above their own</a:t>
            </a:r>
          </a:p>
        </p:txBody>
      </p:sp>
    </p:spTree>
    <p:extLst>
      <p:ext uri="{BB962C8B-B14F-4D97-AF65-F5344CB8AC3E}">
        <p14:creationId xmlns:p14="http://schemas.microsoft.com/office/powerpoint/2010/main" val="162349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Rules of Thesis writing: </a:t>
            </a:r>
          </a:p>
        </p:txBody>
      </p:sp>
      <p:sp>
        <p:nvSpPr>
          <p:cNvPr id="3" name="Content Placeholder 2"/>
          <p:cNvSpPr>
            <a:spLocks noGrp="1"/>
          </p:cNvSpPr>
          <p:nvPr>
            <p:ph idx="1"/>
          </p:nvPr>
        </p:nvSpPr>
        <p:spPr/>
        <p:txBody>
          <a:bodyPr>
            <a:normAutofit/>
          </a:bodyPr>
          <a:lstStyle/>
          <a:p>
            <a:endParaRPr lang="en-US" sz="3200" dirty="0"/>
          </a:p>
          <a:p>
            <a:r>
              <a:rPr lang="en-US" sz="3200" dirty="0"/>
              <a:t>These rules are excerpted and modified from: </a:t>
            </a:r>
            <a:r>
              <a:rPr lang="en-US" sz="3200" dirty="0">
                <a:hlinkClick r:id="rId2"/>
              </a:rPr>
              <a:t>http://writingcenter.fas.harvard.edu/pages/developing-thesis</a:t>
            </a:r>
            <a:endParaRPr lang="en-US" sz="3200" dirty="0"/>
          </a:p>
          <a:p>
            <a:r>
              <a:rPr lang="en-US" sz="3200" dirty="0"/>
              <a:t>A thesis is never a question:  A question is not an argument, and without an argument you will have nothing substantial to include in your supporting paragraphs.</a:t>
            </a:r>
          </a:p>
        </p:txBody>
      </p:sp>
    </p:spTree>
    <p:extLst>
      <p:ext uri="{BB962C8B-B14F-4D97-AF65-F5344CB8AC3E}">
        <p14:creationId xmlns:p14="http://schemas.microsoft.com/office/powerpoint/2010/main" val="452728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thesis is never a list:</a:t>
            </a:r>
          </a:p>
        </p:txBody>
      </p:sp>
      <p:sp>
        <p:nvSpPr>
          <p:cNvPr id="3" name="Content Placeholder 2"/>
          <p:cNvSpPr>
            <a:spLocks noGrp="1"/>
          </p:cNvSpPr>
          <p:nvPr>
            <p:ph idx="1"/>
          </p:nvPr>
        </p:nvSpPr>
        <p:spPr/>
        <p:txBody>
          <a:bodyPr/>
          <a:lstStyle/>
          <a:p>
            <a:endParaRPr lang="en-US" dirty="0"/>
          </a:p>
          <a:p>
            <a:endParaRPr lang="en-US" dirty="0"/>
          </a:p>
          <a:p>
            <a:r>
              <a:rPr lang="en-US" sz="3200" dirty="0"/>
              <a:t>Example:  ”For political, economic, social and cultural reasons, communism collapsed in Eastern Europe” tells the reader what the essay might be about but since those are the only reasons why communism would collapse, this isn’t an argument, it is common knowledge.</a:t>
            </a:r>
          </a:p>
        </p:txBody>
      </p:sp>
    </p:spTree>
    <p:extLst>
      <p:ext uri="{BB962C8B-B14F-4D97-AF65-F5344CB8AC3E}">
        <p14:creationId xmlns:p14="http://schemas.microsoft.com/office/powerpoint/2010/main" val="1101988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thesis should never be vague, combative or confrontational </a:t>
            </a:r>
            <a:r>
              <a:rPr lang="en-US" dirty="0">
                <a:sym typeface="Wingdings"/>
              </a:rPr>
              <a:t>( thought it might be controversial):</a:t>
            </a:r>
            <a:endParaRPr lang="en-US" dirty="0"/>
          </a:p>
        </p:txBody>
      </p:sp>
      <p:sp>
        <p:nvSpPr>
          <p:cNvPr id="3" name="Content Placeholder 2"/>
          <p:cNvSpPr>
            <a:spLocks noGrp="1"/>
          </p:cNvSpPr>
          <p:nvPr>
            <p:ph idx="1"/>
          </p:nvPr>
        </p:nvSpPr>
        <p:spPr/>
        <p:txBody>
          <a:bodyPr/>
          <a:lstStyle/>
          <a:p>
            <a:endParaRPr lang="en-US" dirty="0"/>
          </a:p>
          <a:p>
            <a:endParaRPr lang="en-US" dirty="0"/>
          </a:p>
          <a:p>
            <a:r>
              <a:rPr lang="en-US" sz="3200" dirty="0"/>
              <a:t>”Communism collapsed in Eastern Europe because communism is evil”  This example is not a defensible thesis because ”evil” is a subjective term that an essay writer cannot support using examples.  It is not a rational argument.</a:t>
            </a:r>
          </a:p>
        </p:txBody>
      </p:sp>
    </p:spTree>
    <p:extLst>
      <p:ext uri="{BB962C8B-B14F-4D97-AF65-F5344CB8AC3E}">
        <p14:creationId xmlns:p14="http://schemas.microsoft.com/office/powerpoint/2010/main" val="18046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effective thesis DOES have a definable, arguable claim:</a:t>
            </a:r>
          </a:p>
        </p:txBody>
      </p:sp>
      <p:sp>
        <p:nvSpPr>
          <p:cNvPr id="3" name="Content Placeholder 2"/>
          <p:cNvSpPr>
            <a:spLocks noGrp="1"/>
          </p:cNvSpPr>
          <p:nvPr>
            <p:ph idx="1"/>
          </p:nvPr>
        </p:nvSpPr>
        <p:spPr/>
        <p:txBody>
          <a:bodyPr/>
          <a:lstStyle/>
          <a:p>
            <a:endParaRPr lang="en-US" dirty="0"/>
          </a:p>
          <a:p>
            <a:endParaRPr lang="en-US" dirty="0"/>
          </a:p>
          <a:p>
            <a:r>
              <a:rPr lang="en-US" sz="3200" dirty="0"/>
              <a:t>“While cultural forces contributed to the collapse of communism in Eastern Europe, the disintegration of economies played the key role in driving its decline”.  This thesis makes an arguable claim: that the disintegration of economies played </a:t>
            </a:r>
            <a:r>
              <a:rPr lang="en-US" sz="3200" u="sng" dirty="0"/>
              <a:t>a more important role than</a:t>
            </a:r>
            <a:r>
              <a:rPr lang="en-US" sz="3200" dirty="0"/>
              <a:t> cultural forces.</a:t>
            </a:r>
          </a:p>
        </p:txBody>
      </p:sp>
    </p:spTree>
    <p:extLst>
      <p:ext uri="{BB962C8B-B14F-4D97-AF65-F5344CB8AC3E}">
        <p14:creationId xmlns:p14="http://schemas.microsoft.com/office/powerpoint/2010/main" val="1895417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thesis should be as clear and specific as possible</a:t>
            </a:r>
          </a:p>
        </p:txBody>
      </p:sp>
      <p:sp>
        <p:nvSpPr>
          <p:cNvPr id="3" name="Content Placeholder 2"/>
          <p:cNvSpPr>
            <a:spLocks noGrp="1"/>
          </p:cNvSpPr>
          <p:nvPr>
            <p:ph idx="1"/>
          </p:nvPr>
        </p:nvSpPr>
        <p:spPr/>
        <p:txBody>
          <a:bodyPr/>
          <a:lstStyle/>
          <a:p>
            <a:endParaRPr lang="en-US" dirty="0"/>
          </a:p>
          <a:p>
            <a:endParaRPr lang="en-US" dirty="0"/>
          </a:p>
          <a:p>
            <a:r>
              <a:rPr lang="en-US" sz="3200" dirty="0"/>
              <a:t>Avoid overused, general terms and abstractions.  For example, “Communism collapsed in Eastern Europe because of the ruling elite’s inability to address the economic concerns of the people” is </a:t>
            </a:r>
            <a:r>
              <a:rPr lang="en-US" sz="3200" b="1" i="1" dirty="0"/>
              <a:t>more powerful</a:t>
            </a:r>
            <a:r>
              <a:rPr lang="en-US" sz="3200" dirty="0"/>
              <a:t> than “Communism collapsed due to societal discontent”.</a:t>
            </a:r>
          </a:p>
        </p:txBody>
      </p:sp>
    </p:spTree>
    <p:extLst>
      <p:ext uri="{BB962C8B-B14F-4D97-AF65-F5344CB8AC3E}">
        <p14:creationId xmlns:p14="http://schemas.microsoft.com/office/powerpoint/2010/main" val="161963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Literary Thesis Statements</a:t>
            </a:r>
          </a:p>
        </p:txBody>
      </p:sp>
      <p:sp>
        <p:nvSpPr>
          <p:cNvPr id="3" name="Content Placeholder 2"/>
          <p:cNvSpPr>
            <a:spLocks noGrp="1"/>
          </p:cNvSpPr>
          <p:nvPr>
            <p:ph idx="1"/>
          </p:nvPr>
        </p:nvSpPr>
        <p:spPr/>
        <p:txBody>
          <a:bodyPr>
            <a:normAutofit/>
          </a:bodyPr>
          <a:lstStyle/>
          <a:p>
            <a:r>
              <a:rPr lang="en-US" sz="3200" dirty="0"/>
              <a:t>We are going to analysis the efficacy of several thesis statements in the context of various literary texts.</a:t>
            </a:r>
          </a:p>
          <a:p>
            <a:endParaRPr lang="en-US" sz="3200" dirty="0"/>
          </a:p>
          <a:p>
            <a:r>
              <a:rPr lang="en-US" sz="3200" dirty="0"/>
              <a:t>Here is the topic for the following literary thesis statements:</a:t>
            </a:r>
          </a:p>
          <a:p>
            <a:endParaRPr lang="en-US" sz="3200" dirty="0"/>
          </a:p>
          <a:p>
            <a:r>
              <a:rPr lang="en-US" sz="3200" dirty="0"/>
              <a:t>“What idea(s) does the author suggest about the effect of a ruling passion?”</a:t>
            </a:r>
          </a:p>
        </p:txBody>
      </p:sp>
    </p:spTree>
    <p:extLst>
      <p:ext uri="{BB962C8B-B14F-4D97-AF65-F5344CB8AC3E}">
        <p14:creationId xmlns:p14="http://schemas.microsoft.com/office/powerpoint/2010/main" val="1001733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idea(s) does the author suggest about the effect of a ruling passion?”</a:t>
            </a:r>
            <a:br>
              <a:rPr lang="en-US" dirty="0"/>
            </a:br>
            <a:endParaRPr lang="en-US" dirty="0"/>
          </a:p>
        </p:txBody>
      </p:sp>
      <p:sp>
        <p:nvSpPr>
          <p:cNvPr id="3" name="Content Placeholder 2"/>
          <p:cNvSpPr>
            <a:spLocks noGrp="1"/>
          </p:cNvSpPr>
          <p:nvPr>
            <p:ph idx="1"/>
          </p:nvPr>
        </p:nvSpPr>
        <p:spPr>
          <a:xfrm>
            <a:off x="838200" y="1392702"/>
            <a:ext cx="10515600" cy="4784261"/>
          </a:xfrm>
        </p:spPr>
        <p:txBody>
          <a:bodyPr>
            <a:normAutofit fontScale="92500" lnSpcReduction="10000"/>
          </a:bodyPr>
          <a:lstStyle/>
          <a:p>
            <a:pPr marL="0" indent="0">
              <a:buNone/>
            </a:pPr>
            <a:r>
              <a:rPr lang="en-US" sz="3200" dirty="0"/>
              <a:t>Thesis one:</a:t>
            </a:r>
          </a:p>
          <a:p>
            <a:pPr marL="0" indent="0">
              <a:buNone/>
            </a:pPr>
            <a:endParaRPr lang="en-US" sz="3200" dirty="0"/>
          </a:p>
          <a:p>
            <a:r>
              <a:rPr lang="en-US" sz="3200" dirty="0"/>
              <a:t>“In “Macbeth”, Shakespeare shows the effect of a ruling passion in the character of Macbeth”</a:t>
            </a:r>
          </a:p>
          <a:p>
            <a:endParaRPr lang="en-US" sz="3200" dirty="0"/>
          </a:p>
          <a:p>
            <a:r>
              <a:rPr lang="en-US" sz="3200" dirty="0"/>
              <a:t>This is not an effective thesis statement because it simply restates the topic but doesn’t demonstrate an understanding of the text or topic.</a:t>
            </a:r>
          </a:p>
          <a:p>
            <a:pPr marL="0" indent="0">
              <a:buNone/>
            </a:pPr>
            <a:endParaRPr lang="en-US" sz="3200" dirty="0"/>
          </a:p>
          <a:p>
            <a:r>
              <a:rPr lang="en-US" sz="3200" dirty="0"/>
              <a:t>The title of the play should be in italics, NOT quotations.</a:t>
            </a:r>
          </a:p>
        </p:txBody>
      </p:sp>
    </p:spTree>
    <p:extLst>
      <p:ext uri="{BB962C8B-B14F-4D97-AF65-F5344CB8AC3E}">
        <p14:creationId xmlns:p14="http://schemas.microsoft.com/office/powerpoint/2010/main" val="2093683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1526</Words>
  <Application>Microsoft Office PowerPoint</Application>
  <PresentationFormat>Widescreen</PresentationFormat>
  <Paragraphs>142</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Thesis Development</vt:lpstr>
      <vt:lpstr>The thesis statement is the foundation of your writing:</vt:lpstr>
      <vt:lpstr>General Rules of Thesis writing: </vt:lpstr>
      <vt:lpstr>A thesis is never a list:</vt:lpstr>
      <vt:lpstr>A thesis should never be vague, combative or confrontational ( thought it might be controversial):</vt:lpstr>
      <vt:lpstr>An effective thesis DOES have a definable, arguable claim:</vt:lpstr>
      <vt:lpstr>A thesis should be as clear and specific as possible</vt:lpstr>
      <vt:lpstr>Literary Thesis Statements</vt:lpstr>
      <vt:lpstr>“What idea(s) does the author suggest about the effect of a ruling passion?” </vt:lpstr>
      <vt:lpstr>“What idea(s) does the author suggest about the effect of a ruling passion?” </vt:lpstr>
      <vt:lpstr>“What idea(s) does the author suggest about the effect of a ruling passion?”</vt:lpstr>
      <vt:lpstr>The Secret Agent- Joseph Conrad</vt:lpstr>
      <vt:lpstr>“The Lottery”- Shirley Jackson</vt:lpstr>
      <vt:lpstr>PowerPoint Presentation</vt:lpstr>
      <vt:lpstr>A different thesis about “The Lottery”</vt:lpstr>
      <vt:lpstr>How to write a thesis statement:</vt:lpstr>
      <vt:lpstr>An example of an opinion-based thesis is:   </vt:lpstr>
      <vt:lpstr>If you write a “WHAT” thesis you can ask yourself the following questions to inspire you to finish it: </vt:lpstr>
      <vt:lpstr>An example of a “WHAT AND WHY” thesis is: </vt:lpstr>
      <vt:lpstr>How to write a thesis statement by formula:</vt:lpstr>
      <vt:lpstr>PowerPoint Presentation</vt:lpstr>
      <vt:lpstr>PowerPoint Presentation</vt:lpstr>
      <vt:lpstr>PowerPoint Presentation</vt:lpstr>
      <vt:lpstr>PowerPoint Presentation</vt:lpstr>
      <vt:lpstr>The thesis statement template:</vt:lpstr>
      <vt:lpstr>When motivated by/blinded by </vt:lpstr>
      <vt:lpstr>Individuals </vt:lpstr>
      <vt:lpstr>causing/because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Thesis Development</dc:title>
  <dc:creator>LOREN SPECTOR</dc:creator>
  <cp:lastModifiedBy>LOREN SPECTOR</cp:lastModifiedBy>
  <cp:revision>2</cp:revision>
  <dcterms:created xsi:type="dcterms:W3CDTF">2020-01-28T18:05:30Z</dcterms:created>
  <dcterms:modified xsi:type="dcterms:W3CDTF">2020-01-28T18:16:53Z</dcterms:modified>
</cp:coreProperties>
</file>