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7" d="100"/>
          <a:sy n="77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D096-4E73-8447-9593-8B7C9CD744D6}" type="datetimeFigureOut">
              <a:rPr lang="en-US" smtClean="0"/>
              <a:t>2014-08-06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199A-0071-7C45-B431-235C17847C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D096-4E73-8447-9593-8B7C9CD744D6}" type="datetimeFigureOut">
              <a:rPr lang="en-US" smtClean="0"/>
              <a:t>2014-08-06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199A-0071-7C45-B431-235C17847C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D096-4E73-8447-9593-8B7C9CD744D6}" type="datetimeFigureOut">
              <a:rPr lang="en-US" smtClean="0"/>
              <a:t>2014-08-06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199A-0071-7C45-B431-235C17847C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D096-4E73-8447-9593-8B7C9CD744D6}" type="datetimeFigureOut">
              <a:rPr lang="en-US" smtClean="0"/>
              <a:t>2014-08-06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199A-0071-7C45-B431-235C17847C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D096-4E73-8447-9593-8B7C9CD744D6}" type="datetimeFigureOut">
              <a:rPr lang="en-US" smtClean="0"/>
              <a:t>2014-08-06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199A-0071-7C45-B431-235C17847C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D096-4E73-8447-9593-8B7C9CD744D6}" type="datetimeFigureOut">
              <a:rPr lang="en-US" smtClean="0"/>
              <a:t>2014-08-06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199A-0071-7C45-B431-235C17847C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D096-4E73-8447-9593-8B7C9CD744D6}" type="datetimeFigureOut">
              <a:rPr lang="en-US" smtClean="0"/>
              <a:t>2014-08-06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199A-0071-7C45-B431-235C17847C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D096-4E73-8447-9593-8B7C9CD744D6}" type="datetimeFigureOut">
              <a:rPr lang="en-US" smtClean="0"/>
              <a:t>2014-08-06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199A-0071-7C45-B431-235C17847C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D096-4E73-8447-9593-8B7C9CD744D6}" type="datetimeFigureOut">
              <a:rPr lang="en-US" smtClean="0"/>
              <a:t>2014-08-06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199A-0071-7C45-B431-235C17847C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D096-4E73-8447-9593-8B7C9CD744D6}" type="datetimeFigureOut">
              <a:rPr lang="en-US" smtClean="0"/>
              <a:t>2014-08-06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199A-0071-7C45-B431-235C17847C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D096-4E73-8447-9593-8B7C9CD744D6}" type="datetimeFigureOut">
              <a:rPr lang="en-US" smtClean="0"/>
              <a:t>2014-08-06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199A-0071-7C45-B431-235C17847C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5D096-4E73-8447-9593-8B7C9CD744D6}" type="datetimeFigureOut">
              <a:rPr lang="en-US" smtClean="0"/>
              <a:t>2014-08-06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D199A-0071-7C45-B431-235C17847C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cio.com/article/facial-expressions-test" TargetMode="Externa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Response to Visual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English 30-</a:t>
            </a:r>
            <a:r>
              <a:rPr lang="en-US" dirty="0" smtClean="0"/>
              <a:t>2</a:t>
            </a:r>
          </a:p>
          <a:p>
            <a:r>
              <a:rPr lang="en-US" dirty="0" smtClean="0"/>
              <a:t>(notes adapted from Sandy </a:t>
            </a:r>
            <a:r>
              <a:rPr lang="en-US" dirty="0" err="1" smtClean="0"/>
              <a:t>Ens</a:t>
            </a:r>
            <a:r>
              <a:rPr lang="en-US" dirty="0" smtClean="0"/>
              <a:t>, </a:t>
            </a:r>
            <a:r>
              <a:rPr lang="en-US" smtClean="0"/>
              <a:t>Alberta Education)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FFFF00"/>
                </a:solidFill>
                <a:latin typeface="Calibri" pitchFamily="-105" charset="0"/>
              </a:rPr>
              <a:t>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73050" indent="-273050">
              <a:spcBef>
                <a:spcPts val="525"/>
              </a:spcBef>
              <a:buClr>
                <a:srgbClr val="9BBB59"/>
              </a:buClr>
              <a:buSzPct val="95000"/>
              <a:buFont typeface="Wingdings 2" pitchFamily="-105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 smtClean="0"/>
              <a:t>The way the parts of the content—or things in the picture –are  arranged to  create  an effect</a:t>
            </a:r>
          </a:p>
          <a:p>
            <a:pPr marL="639763" lvl="1" indent="-246063">
              <a:spcBef>
                <a:spcPts val="488"/>
              </a:spcBef>
              <a:spcAft>
                <a:spcPts val="1425"/>
              </a:spcAft>
              <a:buClr>
                <a:srgbClr val="4F81BD"/>
              </a:buClr>
              <a:buSzPct val="85000"/>
              <a:buFont typeface="Wingdings 2" pitchFamily="-105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Ex. The dust cloud is coming towards the forefront of the picture—creating a menacing and threatening effect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" y="1600200"/>
            <a:ext cx="4606925" cy="3297238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Once you have completed the 6 elements analysis it is important to look for symbols that will help determine the visual’s purpose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273050" indent="-273050">
              <a:lnSpc>
                <a:spcPct val="102000"/>
              </a:lnSpc>
              <a:spcBef>
                <a:spcPts val="525"/>
              </a:spcBef>
              <a:spcAft>
                <a:spcPts val="1425"/>
              </a:spcAft>
              <a:buClr>
                <a:srgbClr val="9BBB59"/>
              </a:buClr>
              <a:buSzPct val="95000"/>
              <a:buFont typeface="Wingdings 2" pitchFamily="-105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sz="2600" i="1" dirty="0" smtClean="0">
                <a:latin typeface="Constantia" pitchFamily="-105" charset="0"/>
                <a:ea typeface="MS Gothic" charset="0"/>
                <a:cs typeface="MS Gothic" charset="0"/>
              </a:rPr>
              <a:t>Symbolism </a:t>
            </a:r>
            <a:r>
              <a:rPr lang="en-CA" sz="2600" dirty="0" smtClean="0">
                <a:latin typeface="Constantia" pitchFamily="-105" charset="0"/>
                <a:ea typeface="MS Gothic" charset="0"/>
                <a:cs typeface="MS Gothic" charset="0"/>
              </a:rPr>
              <a:t>occurs when a thing or idea represents something more that what it literally is</a:t>
            </a:r>
          </a:p>
          <a:p>
            <a:pPr marL="639763" lvl="1" indent="-246063">
              <a:lnSpc>
                <a:spcPct val="102000"/>
              </a:lnSpc>
              <a:spcBef>
                <a:spcPts val="488"/>
              </a:spcBef>
              <a:spcAft>
                <a:spcPts val="1425"/>
              </a:spcAft>
              <a:buClr>
                <a:srgbClr val="4F81BD"/>
              </a:buClr>
              <a:buSzPct val="85000"/>
              <a:buFont typeface="Wingdings 2" pitchFamily="-105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>
                <a:latin typeface="Constantia" pitchFamily="-105" charset="0"/>
                <a:ea typeface="MS Gothic" charset="0"/>
                <a:cs typeface="MS Gothic" charset="0"/>
              </a:rPr>
              <a:t>Ex. A dove is typically symbolic of peace </a:t>
            </a:r>
          </a:p>
          <a:p>
            <a:pPr marL="273050" indent="-273050">
              <a:lnSpc>
                <a:spcPct val="102000"/>
              </a:lnSpc>
              <a:spcAft>
                <a:spcPts val="1425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CA" sz="2400" dirty="0" smtClean="0">
              <a:latin typeface="Constantia" pitchFamily="-105" charset="0"/>
              <a:ea typeface="MS Gothic" charset="0"/>
              <a:cs typeface="MS Gothic" charset="0"/>
            </a:endParaRPr>
          </a:p>
          <a:p>
            <a:pPr marL="273050" indent="-273050">
              <a:lnSpc>
                <a:spcPct val="102000"/>
              </a:lnSpc>
              <a:spcBef>
                <a:spcPts val="525"/>
              </a:spcBef>
              <a:spcAft>
                <a:spcPts val="1425"/>
              </a:spcAft>
              <a:buClr>
                <a:srgbClr val="9BBB59"/>
              </a:buClr>
              <a:buSzPct val="95000"/>
              <a:buFont typeface="Wingdings 2" pitchFamily="-105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sz="2600" dirty="0" smtClean="0">
                <a:latin typeface="Constantia" pitchFamily="-105" charset="0"/>
                <a:ea typeface="MS Gothic" charset="0"/>
                <a:cs typeface="MS Gothic" charset="0"/>
              </a:rPr>
              <a:t>Symbols are used a lot in pictures to help get a deeper meaning across—so, always ask  yourself:</a:t>
            </a:r>
          </a:p>
          <a:p>
            <a:pPr marL="639763" lvl="1" indent="-246063">
              <a:lnSpc>
                <a:spcPct val="102000"/>
              </a:lnSpc>
              <a:spcBef>
                <a:spcPts val="488"/>
              </a:spcBef>
              <a:spcAft>
                <a:spcPts val="1425"/>
              </a:spcAft>
              <a:buClr>
                <a:srgbClr val="4F81BD"/>
              </a:buClr>
              <a:buSzPct val="85000"/>
              <a:buFont typeface="Wingdings 2" pitchFamily="-105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b="1" dirty="0">
                <a:latin typeface="Constantia" pitchFamily="-105" charset="0"/>
                <a:ea typeface="MS Gothic" charset="0"/>
                <a:cs typeface="MS Gothic" charset="0"/>
              </a:rPr>
              <a:t>What could the subject, composition, levels, focus, body language, and facial expressions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-105" charset="0"/>
              </a:rPr>
              <a:t>Symbols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657600"/>
            <a:ext cx="2824163" cy="211772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3050" indent="-273050">
              <a:lnSpc>
                <a:spcPct val="102000"/>
              </a:lnSpc>
              <a:spcBef>
                <a:spcPts val="525"/>
              </a:spcBef>
              <a:spcAft>
                <a:spcPts val="1425"/>
              </a:spcAft>
              <a:buClr>
                <a:srgbClr val="9BBB59"/>
              </a:buClr>
              <a:buSzPct val="95000"/>
              <a:buFont typeface="Wingdings 2" pitchFamily="-105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sz="2600" dirty="0" smtClean="0">
                <a:solidFill>
                  <a:srgbClr val="000000"/>
                </a:solidFill>
                <a:latin typeface="Constantia" pitchFamily="-105" charset="0"/>
                <a:ea typeface="MS Gothic" charset="0"/>
                <a:cs typeface="MS Gothic" charset="0"/>
              </a:rPr>
              <a:t>W</a:t>
            </a:r>
            <a:r>
              <a:rPr lang="en-CA" sz="2600" b="1" dirty="0" smtClean="0">
                <a:solidFill>
                  <a:srgbClr val="000000"/>
                </a:solidFill>
                <a:latin typeface="Constantia" pitchFamily="-105" charset="0"/>
                <a:ea typeface="MS Gothic" charset="0"/>
                <a:cs typeface="MS Gothic" charset="0"/>
              </a:rPr>
              <a:t>hen you look at a visual, start by writing down the six elements of  an effective picture</a:t>
            </a:r>
          </a:p>
          <a:p>
            <a:pPr marL="639763" lvl="1" indent="-246063">
              <a:lnSpc>
                <a:spcPct val="102000"/>
              </a:lnSpc>
              <a:spcBef>
                <a:spcPts val="488"/>
              </a:spcBef>
              <a:spcAft>
                <a:spcPts val="1425"/>
              </a:spcAft>
              <a:buClr>
                <a:srgbClr val="4F81BD"/>
              </a:buClr>
              <a:buSzPct val="85000"/>
              <a:buFont typeface="Wingdings 2" pitchFamily="-105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sz="2400" b="1" dirty="0" smtClean="0">
                <a:solidFill>
                  <a:srgbClr val="000000"/>
                </a:solidFill>
                <a:latin typeface="Constantia" pitchFamily="-105" charset="0"/>
                <a:ea typeface="MS Gothic" charset="0"/>
                <a:cs typeface="MS Gothic" charset="0"/>
              </a:rPr>
              <a:t>Always be asking yourself WHY? and WHAT?</a:t>
            </a:r>
          </a:p>
          <a:p>
            <a:pPr marL="914400" lvl="2" indent="-246063">
              <a:lnSpc>
                <a:spcPct val="102000"/>
              </a:lnSpc>
              <a:spcBef>
                <a:spcPts val="425"/>
              </a:spcBef>
              <a:spcAft>
                <a:spcPts val="1425"/>
              </a:spcAft>
              <a:buClr>
                <a:srgbClr val="C0504D"/>
              </a:buClr>
              <a:buSzPct val="70000"/>
              <a:buFont typeface="Wingdings 2" pitchFamily="-105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sz="2100" b="1" dirty="0" smtClean="0">
                <a:solidFill>
                  <a:srgbClr val="000000"/>
                </a:solidFill>
                <a:latin typeface="Constantia" pitchFamily="-105" charset="0"/>
                <a:ea typeface="MS Gothic" charset="0"/>
                <a:cs typeface="MS Gothic" charset="0"/>
              </a:rPr>
              <a:t>Why does the picture look the way it does?</a:t>
            </a:r>
          </a:p>
          <a:p>
            <a:pPr marL="914400" lvl="2" indent="-246063">
              <a:lnSpc>
                <a:spcPct val="102000"/>
              </a:lnSpc>
              <a:spcBef>
                <a:spcPts val="425"/>
              </a:spcBef>
              <a:spcAft>
                <a:spcPts val="1425"/>
              </a:spcAft>
              <a:buClr>
                <a:srgbClr val="C0504D"/>
              </a:buClr>
              <a:buSzPct val="70000"/>
              <a:buFont typeface="Wingdings 2" pitchFamily="-105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sz="2100" b="1" dirty="0" smtClean="0">
                <a:solidFill>
                  <a:srgbClr val="000000"/>
                </a:solidFill>
                <a:latin typeface="Constantia" pitchFamily="-105" charset="0"/>
                <a:ea typeface="MS Gothic" charset="0"/>
                <a:cs typeface="MS Gothic" charset="0"/>
              </a:rPr>
              <a:t>Why is the </a:t>
            </a:r>
            <a:r>
              <a:rPr lang="en-CA" sz="2100" b="1" dirty="0" err="1" smtClean="0">
                <a:solidFill>
                  <a:srgbClr val="000000"/>
                </a:solidFill>
                <a:latin typeface="Constantia" pitchFamily="-105" charset="0"/>
                <a:ea typeface="MS Gothic" charset="0"/>
                <a:cs typeface="MS Gothic" charset="0"/>
              </a:rPr>
              <a:t>subject(s</a:t>
            </a:r>
            <a:r>
              <a:rPr lang="en-CA" sz="2100" b="1" dirty="0" smtClean="0">
                <a:solidFill>
                  <a:srgbClr val="000000"/>
                </a:solidFill>
                <a:latin typeface="Constantia" pitchFamily="-105" charset="0"/>
                <a:ea typeface="MS Gothic" charset="0"/>
                <a:cs typeface="MS Gothic" charset="0"/>
              </a:rPr>
              <a:t>) positioned the way they are? </a:t>
            </a:r>
          </a:p>
          <a:p>
            <a:pPr marL="914400" lvl="2" indent="-246063">
              <a:lnSpc>
                <a:spcPct val="102000"/>
              </a:lnSpc>
              <a:spcBef>
                <a:spcPts val="425"/>
              </a:spcBef>
              <a:spcAft>
                <a:spcPts val="1425"/>
              </a:spcAft>
              <a:buClr>
                <a:srgbClr val="C0504D"/>
              </a:buClr>
              <a:buSzPct val="70000"/>
              <a:buFont typeface="Wingdings 2" pitchFamily="-105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sz="2100" b="1" dirty="0" smtClean="0">
                <a:solidFill>
                  <a:srgbClr val="000000"/>
                </a:solidFill>
                <a:latin typeface="Constantia" pitchFamily="-105" charset="0"/>
                <a:ea typeface="MS Gothic" charset="0"/>
                <a:cs typeface="MS Gothic" charset="0"/>
              </a:rPr>
              <a:t>What could/does the lighting, colour, arrangement (composition), and focus mean? And why is this important?</a:t>
            </a:r>
          </a:p>
          <a:p>
            <a:pPr marL="273050" indent="-273050">
              <a:lnSpc>
                <a:spcPct val="102000"/>
              </a:lnSpc>
              <a:spcAft>
                <a:spcPts val="1425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CA" sz="2100" b="1" dirty="0" smtClean="0">
              <a:solidFill>
                <a:srgbClr val="000000"/>
              </a:solidFill>
              <a:latin typeface="Constantia" pitchFamily="-105" charset="0"/>
              <a:ea typeface="MS Gothic" charset="0"/>
              <a:cs typeface="MS Gothic" charset="0"/>
            </a:endParaRPr>
          </a:p>
          <a:p>
            <a:pPr marL="273050" indent="-273050">
              <a:lnSpc>
                <a:spcPct val="102000"/>
              </a:lnSpc>
              <a:spcBef>
                <a:spcPts val="525"/>
              </a:spcBef>
              <a:spcAft>
                <a:spcPts val="1425"/>
              </a:spcAft>
              <a:buClr>
                <a:srgbClr val="9BBB59"/>
              </a:buClr>
              <a:buSzPct val="95000"/>
              <a:buFont typeface="Wingdings 2" pitchFamily="-105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sz="2600" b="1" dirty="0" smtClean="0">
                <a:solidFill>
                  <a:srgbClr val="000000"/>
                </a:solidFill>
                <a:latin typeface="Constantia" pitchFamily="-105" charset="0"/>
                <a:ea typeface="MS Gothic" charset="0"/>
                <a:cs typeface="MS Gothic" charset="0"/>
              </a:rPr>
              <a:t>Write down any symbols you identify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0"/>
            <a:ext cx="5895975" cy="6815138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437" y="274638"/>
            <a:ext cx="8107363" cy="59436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63424"/>
            <a:ext cx="8458200" cy="6167438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to Visual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visual reflection assignment is similar to any other written assignment in that you state your idea and then you defend your idea with details from the visual text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assignment will be worded as follows:</a:t>
            </a:r>
          </a:p>
          <a:p>
            <a:endParaRPr lang="en-US" dirty="0" smtClean="0"/>
          </a:p>
          <a:p>
            <a:r>
              <a:rPr lang="en-US" dirty="0" smtClean="0"/>
              <a:t>WHAT IDEAS AND IMPRESSIONS DOES THE VISUAL TEXT SUGGEST TO YOU? CONSIDER THE CONTEXT AND DEVELOP YOUR RESPONSE BY REFERING TO THE VISUAL TEXT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response may be personal, critical, or creative</a:t>
            </a:r>
          </a:p>
          <a:p>
            <a:endParaRPr lang="en-US" dirty="0" smtClean="0"/>
          </a:p>
          <a:p>
            <a:r>
              <a:rPr lang="en-US" dirty="0" smtClean="0"/>
              <a:t>You MUST:</a:t>
            </a:r>
          </a:p>
          <a:p>
            <a:pPr lvl="2"/>
            <a:r>
              <a:rPr lang="en-US" dirty="0" smtClean="0"/>
              <a:t>Select a prose form that is appropriate to the ideas that you will express and enable you to communicate effectively to the reader (NO POETRY)</a:t>
            </a:r>
          </a:p>
          <a:p>
            <a:pPr lvl="2"/>
            <a:r>
              <a:rPr lang="en-US" dirty="0" smtClean="0"/>
              <a:t>Consider how you can create a strong unifying effect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be given a visual text (photograph, advertisement, poster) Your task is to communicate to the reader the ideas and impressions that you get when you look at and analyze the visual.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English Language Arts class you are expected to be able to communicate in all 6 strands:</a:t>
            </a:r>
          </a:p>
          <a:p>
            <a:pPr lvl="2"/>
            <a:r>
              <a:rPr lang="en-US" dirty="0" smtClean="0"/>
              <a:t>Reading, writing, listening, speaking, viewing and representing</a:t>
            </a:r>
          </a:p>
          <a:p>
            <a:pPr lvl="2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just look at the visual…THINK</a:t>
            </a:r>
          </a:p>
          <a:p>
            <a:r>
              <a:rPr lang="en-US" dirty="0" smtClean="0"/>
              <a:t>Take in all the details, look for the 6 visual elements</a:t>
            </a:r>
          </a:p>
          <a:p>
            <a:r>
              <a:rPr lang="en-US" dirty="0" smtClean="0"/>
              <a:t>What is the BIG IDEA? THEME?</a:t>
            </a:r>
          </a:p>
          <a:p>
            <a:r>
              <a:rPr lang="en-US" dirty="0" smtClean="0"/>
              <a:t>There are multiple ways to interpret the visual there is no “one right answer”</a:t>
            </a:r>
          </a:p>
          <a:p>
            <a:r>
              <a:rPr lang="en-US" dirty="0" smtClean="0"/>
              <a:t>Make sure your ideas are appropriate, clear and incorporate details from the visual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 the “big idea” and details in the photo to your own life</a:t>
            </a:r>
          </a:p>
          <a:p>
            <a:pPr lvl="2"/>
            <a:r>
              <a:rPr lang="en-US" dirty="0" smtClean="0"/>
              <a:t>Your friends, your family, your job, your schools, your experiences, places you have travelled to etc.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format is like a mini-essay.  </a:t>
            </a:r>
            <a:r>
              <a:rPr lang="en-US" dirty="0" err="1" smtClean="0"/>
              <a:t>Analyse</a:t>
            </a:r>
            <a:r>
              <a:rPr lang="en-US" dirty="0" smtClean="0"/>
              <a:t> the details of the visual and prove the “big idea”</a:t>
            </a:r>
          </a:p>
          <a:p>
            <a:pPr lvl="2"/>
            <a:r>
              <a:rPr lang="en-US" dirty="0" smtClean="0"/>
              <a:t>Subject, level, focus, body language, composition, symbols, facial expressions, any words etc.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format is wide-open.  Here you can choose a creative style to represent the “big idea”</a:t>
            </a:r>
          </a:p>
          <a:p>
            <a:pPr lvl="2"/>
            <a:r>
              <a:rPr lang="en-US" dirty="0" smtClean="0"/>
              <a:t>Short story, news article, script, letter, diary entry, you can be one of the people or objects in the visual etc.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What is the “big idea/ theme”?</a:t>
            </a:r>
          </a:p>
          <a:p>
            <a:r>
              <a:rPr lang="en-US" dirty="0" smtClean="0"/>
              <a:t>2. What details from the visual support that theme?</a:t>
            </a:r>
          </a:p>
          <a:p>
            <a:r>
              <a:rPr lang="en-US" dirty="0" smtClean="0"/>
              <a:t>3. What prose format will you use?</a:t>
            </a:r>
          </a:p>
          <a:p>
            <a:endParaRPr lang="en-US" dirty="0" smtClean="0"/>
          </a:p>
          <a:p>
            <a:r>
              <a:rPr lang="en-US" dirty="0" smtClean="0"/>
              <a:t>NO POETRY!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Visuals are Texts 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-273050">
              <a:lnSpc>
                <a:spcPct val="102000"/>
              </a:lnSpc>
              <a:spcBef>
                <a:spcPts val="525"/>
              </a:spcBef>
              <a:spcAft>
                <a:spcPts val="1425"/>
              </a:spcAft>
              <a:buClr>
                <a:srgbClr val="9BBB59"/>
              </a:buClr>
              <a:buSzPct val="95000"/>
              <a:buFont typeface="Wingdings 2" pitchFamily="-105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sz="2000" dirty="0" smtClean="0">
                <a:latin typeface="Constantia" pitchFamily="-105" charset="0"/>
                <a:ea typeface="MS Gothic" charset="0"/>
                <a:cs typeface="MS Gothic" charset="0"/>
              </a:rPr>
              <a:t>Yes, pictures are texts too!  </a:t>
            </a:r>
          </a:p>
          <a:p>
            <a:pPr marL="639763" lvl="1" indent="-246063">
              <a:lnSpc>
                <a:spcPct val="102000"/>
              </a:lnSpc>
              <a:spcBef>
                <a:spcPts val="488"/>
              </a:spcBef>
              <a:spcAft>
                <a:spcPts val="1425"/>
              </a:spcAft>
              <a:buClr>
                <a:srgbClr val="4F81BD"/>
              </a:buClr>
              <a:buSzPct val="85000"/>
              <a:buFont typeface="Wingdings 2" pitchFamily="-105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sz="2000" dirty="0" smtClean="0">
                <a:latin typeface="Constantia" pitchFamily="-105" charset="0"/>
                <a:ea typeface="MS Gothic" charset="0"/>
                <a:cs typeface="MS Gothic" charset="0"/>
              </a:rPr>
              <a:t>Pictures can contain deeper meaning (just like stories)</a:t>
            </a:r>
          </a:p>
          <a:p>
            <a:pPr marL="914400" lvl="2" indent="-246063">
              <a:lnSpc>
                <a:spcPct val="102000"/>
              </a:lnSpc>
              <a:spcBef>
                <a:spcPts val="425"/>
              </a:spcBef>
              <a:spcAft>
                <a:spcPts val="1425"/>
              </a:spcAft>
              <a:buClr>
                <a:srgbClr val="C0504D"/>
              </a:buClr>
              <a:buSzPct val="70000"/>
              <a:buFont typeface="Wingdings 2" pitchFamily="-105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sz="2000" dirty="0" smtClean="0">
                <a:latin typeface="Constantia" pitchFamily="-105" charset="0"/>
                <a:ea typeface="MS Gothic" charset="0"/>
                <a:cs typeface="MS Gothic" charset="0"/>
              </a:rPr>
              <a:t>responding to a visual means picking out this deeper meaning!</a:t>
            </a:r>
          </a:p>
          <a:p>
            <a:pPr marL="273050" indent="-273050">
              <a:lnSpc>
                <a:spcPct val="102000"/>
              </a:lnSpc>
              <a:spcBef>
                <a:spcPts val="525"/>
              </a:spcBef>
              <a:spcAft>
                <a:spcPts val="1425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sz="2000" dirty="0" smtClean="0">
                <a:latin typeface="Constantia" pitchFamily="-105" charset="0"/>
                <a:ea typeface="MS Gothic" charset="0"/>
                <a:cs typeface="MS Gothic" charset="0"/>
              </a:rPr>
              <a:t>BUT HOW?</a:t>
            </a:r>
          </a:p>
          <a:p>
            <a:pPr marL="273050" indent="-273050">
              <a:lnSpc>
                <a:spcPct val="102000"/>
              </a:lnSpc>
              <a:spcBef>
                <a:spcPts val="525"/>
              </a:spcBef>
              <a:spcAft>
                <a:spcPts val="1425"/>
              </a:spcAft>
              <a:buClr>
                <a:srgbClr val="9BBB59"/>
              </a:buClr>
              <a:buSzPct val="95000"/>
              <a:buFont typeface="Wingdings 2" pitchFamily="-105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sz="2000" dirty="0" smtClean="0">
                <a:latin typeface="Constantia" pitchFamily="-105" charset="0"/>
                <a:ea typeface="MS Gothic" charset="0"/>
                <a:cs typeface="MS Gothic" charset="0"/>
              </a:rPr>
              <a:t>Start by examining and critiquing </a:t>
            </a:r>
            <a:r>
              <a:rPr lang="en-CA" sz="2000" dirty="0" smtClean="0">
                <a:solidFill>
                  <a:srgbClr val="FFFFFF"/>
                </a:solidFill>
                <a:latin typeface="Constantia" pitchFamily="-105" charset="0"/>
                <a:ea typeface="MS Gothic" charset="0"/>
                <a:cs typeface="MS Gothic" charset="0"/>
              </a:rPr>
              <a:t>the</a:t>
            </a:r>
            <a:r>
              <a:rPr lang="en-CA" sz="2000" b="1" dirty="0" smtClean="0">
                <a:solidFill>
                  <a:srgbClr val="FFFFFF"/>
                </a:solidFill>
                <a:latin typeface="Constantia" pitchFamily="-105" charset="0"/>
                <a:ea typeface="MS Gothic" charset="0"/>
                <a:cs typeface="MS Gothic" charset="0"/>
              </a:rPr>
              <a:t> </a:t>
            </a:r>
          </a:p>
          <a:p>
            <a:pPr marL="273050" indent="-273050">
              <a:lnSpc>
                <a:spcPct val="102000"/>
              </a:lnSpc>
              <a:spcBef>
                <a:spcPts val="525"/>
              </a:spcBef>
              <a:spcAft>
                <a:spcPts val="1425"/>
              </a:spcAft>
              <a:buClr>
                <a:srgbClr val="9BBB59"/>
              </a:buClr>
              <a:buSzPct val="9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6 Visual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-273050">
              <a:lnSpc>
                <a:spcPct val="102000"/>
              </a:lnSpc>
              <a:spcBef>
                <a:spcPts val="525"/>
              </a:spcBef>
              <a:spcAft>
                <a:spcPts val="1425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 smtClean="0">
                <a:solidFill>
                  <a:srgbClr val="FF0000"/>
                </a:solidFill>
                <a:latin typeface="Constantia" pitchFamily="-105" charset="0"/>
                <a:ea typeface="MS Gothic" charset="0"/>
                <a:cs typeface="MS Gothic" charset="0"/>
              </a:rPr>
              <a:t>SUBJECT</a:t>
            </a:r>
            <a:r>
              <a:rPr lang="en-CA" dirty="0" smtClean="0">
                <a:solidFill>
                  <a:srgbClr val="FFFFFF"/>
                </a:solidFill>
                <a:latin typeface="Constantia" pitchFamily="-105" charset="0"/>
                <a:ea typeface="MS Gothic" charset="0"/>
                <a:cs typeface="MS Gothic" charset="0"/>
              </a:rPr>
              <a:t>     </a:t>
            </a:r>
          </a:p>
          <a:p>
            <a:pPr marL="273050" indent="-273050">
              <a:lnSpc>
                <a:spcPct val="102000"/>
              </a:lnSpc>
              <a:spcBef>
                <a:spcPts val="525"/>
              </a:spcBef>
              <a:spcAft>
                <a:spcPts val="1425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 smtClean="0">
                <a:solidFill>
                  <a:srgbClr val="FFFF00"/>
                </a:solidFill>
                <a:latin typeface="Constantia" pitchFamily="-105" charset="0"/>
                <a:ea typeface="MS Gothic" charset="0"/>
                <a:cs typeface="MS Gothic" charset="0"/>
              </a:rPr>
              <a:t>COMPOSITION</a:t>
            </a:r>
            <a:r>
              <a:rPr lang="en-CA" dirty="0" smtClean="0">
                <a:solidFill>
                  <a:srgbClr val="FFFFFF"/>
                </a:solidFill>
                <a:latin typeface="Constantia" pitchFamily="-105" charset="0"/>
                <a:ea typeface="MS Gothic" charset="0"/>
                <a:cs typeface="MS Gothic" charset="0"/>
              </a:rPr>
              <a:t>     </a:t>
            </a:r>
          </a:p>
          <a:p>
            <a:pPr marL="273050" indent="-273050">
              <a:lnSpc>
                <a:spcPct val="102000"/>
              </a:lnSpc>
              <a:spcBef>
                <a:spcPts val="525"/>
              </a:spcBef>
              <a:spcAft>
                <a:spcPts val="1425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 smtClean="0">
                <a:solidFill>
                  <a:srgbClr val="FFFFFF"/>
                </a:solidFill>
                <a:latin typeface="Constantia" pitchFamily="-105" charset="0"/>
                <a:ea typeface="MS Gothic" charset="0"/>
                <a:cs typeface="MS Gothic" charset="0"/>
              </a:rPr>
              <a:t> </a:t>
            </a:r>
            <a:r>
              <a:rPr lang="en-CA" dirty="0" smtClean="0">
                <a:solidFill>
                  <a:srgbClr val="00B0F0"/>
                </a:solidFill>
                <a:latin typeface="Constantia" pitchFamily="-105" charset="0"/>
                <a:ea typeface="MS Gothic" charset="0"/>
                <a:cs typeface="MS Gothic" charset="0"/>
              </a:rPr>
              <a:t>LEVELS</a:t>
            </a:r>
            <a:r>
              <a:rPr lang="en-CA" dirty="0" smtClean="0">
                <a:solidFill>
                  <a:srgbClr val="FFFFFF"/>
                </a:solidFill>
                <a:latin typeface="Constantia" pitchFamily="-105" charset="0"/>
                <a:ea typeface="MS Gothic" charset="0"/>
                <a:cs typeface="MS Gothic" charset="0"/>
              </a:rPr>
              <a:t>    </a:t>
            </a:r>
          </a:p>
          <a:p>
            <a:pPr marL="273050" indent="-273050">
              <a:lnSpc>
                <a:spcPct val="102000"/>
              </a:lnSpc>
              <a:spcBef>
                <a:spcPts val="525"/>
              </a:spcBef>
              <a:spcAft>
                <a:spcPts val="1425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 smtClean="0">
                <a:solidFill>
                  <a:srgbClr val="FFFFFF"/>
                </a:solidFill>
                <a:latin typeface="Constantia" pitchFamily="-105" charset="0"/>
                <a:ea typeface="MS Gothic" charset="0"/>
                <a:cs typeface="MS Gothic" charset="0"/>
              </a:rPr>
              <a:t> </a:t>
            </a:r>
            <a:r>
              <a:rPr lang="en-CA" dirty="0" smtClean="0">
                <a:solidFill>
                  <a:srgbClr val="00B050"/>
                </a:solidFill>
                <a:latin typeface="Constantia" pitchFamily="-105" charset="0"/>
                <a:ea typeface="MS Gothic" charset="0"/>
                <a:cs typeface="MS Gothic" charset="0"/>
              </a:rPr>
              <a:t>FOCUS</a:t>
            </a:r>
          </a:p>
          <a:p>
            <a:pPr marL="273050" indent="-273050">
              <a:lnSpc>
                <a:spcPct val="102000"/>
              </a:lnSpc>
              <a:spcBef>
                <a:spcPts val="525"/>
              </a:spcBef>
              <a:spcAft>
                <a:spcPts val="1425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 smtClean="0">
                <a:solidFill>
                  <a:srgbClr val="FF3399"/>
                </a:solidFill>
                <a:latin typeface="Constantia" pitchFamily="-105" charset="0"/>
                <a:ea typeface="MS Gothic" charset="0"/>
                <a:cs typeface="MS Gothic" charset="0"/>
              </a:rPr>
              <a:t>BODY LANGUAGE         </a:t>
            </a:r>
          </a:p>
          <a:p>
            <a:pPr marL="273050" indent="-273050">
              <a:lnSpc>
                <a:spcPct val="102000"/>
              </a:lnSpc>
              <a:spcBef>
                <a:spcPts val="525"/>
              </a:spcBef>
              <a:spcAft>
                <a:spcPts val="1425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 smtClean="0">
                <a:solidFill>
                  <a:srgbClr val="FF3399"/>
                </a:solidFill>
                <a:latin typeface="Constantia" pitchFamily="-105" charset="0"/>
                <a:ea typeface="MS Gothic" charset="0"/>
                <a:cs typeface="MS Gothic" charset="0"/>
              </a:rPr>
              <a:t> </a:t>
            </a:r>
            <a:r>
              <a:rPr lang="en-CA" dirty="0" smtClean="0">
                <a:solidFill>
                  <a:srgbClr val="CC00CC"/>
                </a:solidFill>
                <a:latin typeface="Constantia" pitchFamily="-105" charset="0"/>
                <a:ea typeface="MS Gothic" charset="0"/>
                <a:cs typeface="MS Gothic" charset="0"/>
              </a:rPr>
              <a:t>FACIAL EXPRESSIONS</a:t>
            </a:r>
            <a:endParaRPr lang="en-CA" dirty="0">
              <a:solidFill>
                <a:srgbClr val="CC00CC"/>
              </a:solidFill>
              <a:latin typeface="Constantia" pitchFamily="-105" charset="0"/>
              <a:ea typeface="MS Gothic" charset="0"/>
              <a:cs typeface="MS Gothic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  <a:latin typeface="Calibri" pitchFamily="-105" charset="0"/>
              </a:rPr>
              <a:t>Subject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-273050">
              <a:spcBef>
                <a:spcPts val="525"/>
              </a:spcBef>
              <a:buClr>
                <a:srgbClr val="9BBB59"/>
              </a:buClr>
              <a:buSzPct val="9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 smtClean="0">
                <a:solidFill>
                  <a:schemeClr val="tx1"/>
                </a:solidFill>
              </a:rPr>
              <a:t>The people, things, setting that make up the content of the picture</a:t>
            </a:r>
          </a:p>
          <a:p>
            <a:pPr marL="273050" indent="-273050">
              <a:spcBef>
                <a:spcPts val="525"/>
              </a:spcBef>
              <a:buClr>
                <a:srgbClr val="9BBB59"/>
              </a:buClr>
              <a:buSzPct val="9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 smtClean="0">
                <a:solidFill>
                  <a:schemeClr val="tx1"/>
                </a:solidFill>
              </a:rPr>
              <a:t>Literally, what is in the picture</a:t>
            </a:r>
          </a:p>
          <a:p>
            <a:pPr marL="639763" lvl="1" indent="-246063">
              <a:spcBef>
                <a:spcPts val="488"/>
              </a:spcBef>
              <a:spcAft>
                <a:spcPts val="1425"/>
              </a:spcAft>
              <a:buClr>
                <a:srgbClr val="4F81BD"/>
              </a:buClr>
              <a:buSzPct val="85000"/>
              <a:buFont typeface="Wingdings 2" pitchFamily="-105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sz="2400" dirty="0" smtClean="0">
                <a:solidFill>
                  <a:schemeClr val="tx1"/>
                </a:solidFill>
              </a:rPr>
              <a:t>Ex. a picture of a girl and a horse standing in a field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886200"/>
            <a:ext cx="4038600" cy="2687638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2862" y="3178338"/>
            <a:ext cx="4021138" cy="3312949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00B0F0"/>
                </a:solidFill>
                <a:latin typeface="Calibri" pitchFamily="-105" charset="0"/>
              </a:rPr>
              <a:t>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-273050">
              <a:spcBef>
                <a:spcPts val="525"/>
              </a:spcBef>
              <a:buClr>
                <a:srgbClr val="9BBB59"/>
              </a:buClr>
              <a:buSzPct val="95000"/>
              <a:buFont typeface="Wingdings 2" pitchFamily="-105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 smtClean="0"/>
              <a:t>Some parts of the content may be low, some high, others in between to create interest and variety</a:t>
            </a:r>
          </a:p>
          <a:p>
            <a:pPr marL="639763" lvl="1" indent="-246063">
              <a:spcBef>
                <a:spcPts val="488"/>
              </a:spcBef>
              <a:spcAft>
                <a:spcPts val="1425"/>
              </a:spcAft>
              <a:buClr>
                <a:srgbClr val="4F81BD"/>
              </a:buClr>
              <a:buSzPct val="85000"/>
              <a:buFont typeface="Wingdings 2" pitchFamily="-105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sz="2400" dirty="0" smtClean="0"/>
              <a:t>Ex. The stereotypical family photo!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921000"/>
            <a:ext cx="3505200" cy="35052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00B050"/>
                </a:solidFill>
                <a:latin typeface="Calibri" pitchFamily="-105" charset="0"/>
              </a:rPr>
              <a:t>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One part of the content is selected for particular interest and/or meaning</a:t>
            </a:r>
          </a:p>
          <a:p>
            <a:r>
              <a:rPr lang="en-US" dirty="0" smtClean="0"/>
              <a:t>What is your eye immediately drawn to?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429000"/>
            <a:ext cx="4495800" cy="29972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590800"/>
            <a:ext cx="5715000" cy="37973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FF3399"/>
                </a:solidFill>
                <a:latin typeface="Calibri" pitchFamily="-105" charset="0"/>
              </a:rPr>
              <a:t>Body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way a subject assumes a posture or uses a gesture can indicate how that subject is feeling or what they are thinking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CC00CC"/>
                </a:solidFill>
                <a:latin typeface="Calibri" pitchFamily="-105" charset="0"/>
              </a:rPr>
              <a:t>Facial Expressions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73050" indent="-273050">
              <a:spcBef>
                <a:spcPts val="525"/>
              </a:spcBef>
              <a:buClr>
                <a:srgbClr val="9BBB59"/>
              </a:buClr>
              <a:buSzPct val="95000"/>
              <a:buFont typeface="Wingdings 2" pitchFamily="-105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 dirty="0" smtClean="0"/>
              <a:t>The look on a subject’s face conveys a message about his or her thoughts or feelings</a:t>
            </a:r>
          </a:p>
          <a:p>
            <a:pPr marL="273050" indent="-273050">
              <a:spcBef>
                <a:spcPts val="525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CA" dirty="0" smtClean="0"/>
          </a:p>
          <a:p>
            <a:pPr marL="273050" indent="-273050">
              <a:spcBef>
                <a:spcPts val="525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CA" dirty="0" smtClean="0"/>
          </a:p>
          <a:p>
            <a:pPr marL="273050" indent="-273050">
              <a:spcBef>
                <a:spcPts val="525"/>
              </a:spcBef>
              <a:buClr>
                <a:srgbClr val="9BBB59"/>
              </a:buClr>
              <a:buSzPct val="95000"/>
              <a:buFont typeface="Wingdings 2" pitchFamily="-105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CA" dirty="0" smtClean="0">
                <a:hlinkClick r:id="rId2"/>
              </a:rPr>
              <a:t>How well do you read facial expressions?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17638"/>
            <a:ext cx="3760788" cy="48768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831</Words>
  <Application>Microsoft Macintosh PowerPoint</Application>
  <PresentationFormat>On-screen Show (4:3)</PresentationFormat>
  <Paragraphs>88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Response to Visual</vt:lpstr>
      <vt:lpstr>PowerPoint Presentation</vt:lpstr>
      <vt:lpstr>Visuals are Texts Too</vt:lpstr>
      <vt:lpstr>There are 6 Visual Elements</vt:lpstr>
      <vt:lpstr>Subject</vt:lpstr>
      <vt:lpstr>Levels</vt:lpstr>
      <vt:lpstr>Focus</vt:lpstr>
      <vt:lpstr>Body Language</vt:lpstr>
      <vt:lpstr>Facial Expressions</vt:lpstr>
      <vt:lpstr>Composition</vt:lpstr>
      <vt:lpstr>Symbols</vt:lpstr>
      <vt:lpstr>PowerPoint Presentation</vt:lpstr>
      <vt:lpstr>PowerPoint Presentation</vt:lpstr>
      <vt:lpstr>PowerPoint Presentation</vt:lpstr>
      <vt:lpstr>PowerPoint Presentation</vt:lpstr>
      <vt:lpstr>Response to Visual Assignment</vt:lpstr>
      <vt:lpstr>Wording</vt:lpstr>
      <vt:lpstr>Response</vt:lpstr>
      <vt:lpstr>Assignment</vt:lpstr>
      <vt:lpstr>Hints</vt:lpstr>
      <vt:lpstr>Personal Response</vt:lpstr>
      <vt:lpstr>Critical</vt:lpstr>
      <vt:lpstr>Creative</vt:lpstr>
      <vt:lpstr>Planning</vt:lpstr>
    </vt:vector>
  </TitlesOfParts>
  <Company>RVSD41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 to Visual</dc:title>
  <dc:creator>teacher</dc:creator>
  <cp:lastModifiedBy>teacher</cp:lastModifiedBy>
  <cp:revision>3</cp:revision>
  <dcterms:created xsi:type="dcterms:W3CDTF">2011-10-12T17:33:03Z</dcterms:created>
  <dcterms:modified xsi:type="dcterms:W3CDTF">2014-08-06T20:07:46Z</dcterms:modified>
</cp:coreProperties>
</file>