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71" r:id="rId6"/>
    <p:sldId id="272" r:id="rId7"/>
    <p:sldId id="260" r:id="rId8"/>
    <p:sldId id="273" r:id="rId9"/>
    <p:sldId id="261" r:id="rId10"/>
    <p:sldId id="263" r:id="rId11"/>
    <p:sldId id="264" r:id="rId12"/>
    <p:sldId id="265" r:id="rId13"/>
    <p:sldId id="267" r:id="rId14"/>
    <p:sldId id="268" r:id="rId15"/>
    <p:sldId id="269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D082-F6CD-4B32-B470-36F76E953B0F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A2AE-6F49-47F3-AB4C-4D769B697A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D082-F6CD-4B32-B470-36F76E953B0F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A2AE-6F49-47F3-AB4C-4D769B697A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D082-F6CD-4B32-B470-36F76E953B0F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A2AE-6F49-47F3-AB4C-4D769B697A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D082-F6CD-4B32-B470-36F76E953B0F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A2AE-6F49-47F3-AB4C-4D769B697A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D082-F6CD-4B32-B470-36F76E953B0F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A2AE-6F49-47F3-AB4C-4D769B697A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D082-F6CD-4B32-B470-36F76E953B0F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A2AE-6F49-47F3-AB4C-4D769B697A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D082-F6CD-4B32-B470-36F76E953B0F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A2AE-6F49-47F3-AB4C-4D769B697A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D082-F6CD-4B32-B470-36F76E953B0F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A2AE-6F49-47F3-AB4C-4D769B697A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D082-F6CD-4B32-B470-36F76E953B0F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A2AE-6F49-47F3-AB4C-4D769B697A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D082-F6CD-4B32-B470-36F76E953B0F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A2AE-6F49-47F3-AB4C-4D769B697A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D082-F6CD-4B32-B470-36F76E953B0F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A2AE-6F49-47F3-AB4C-4D769B697A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984D082-F6CD-4B32-B470-36F76E953B0F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550A2AE-6F49-47F3-AB4C-4D769B697A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Writing a Position </a:t>
            </a:r>
            <a:r>
              <a:rPr lang="en-US" b="1" dirty="0" smtClean="0"/>
              <a:t>Paper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Guide to Writing a Social </a:t>
            </a:r>
            <a:r>
              <a:rPr lang="en-US" smtClean="0"/>
              <a:t>Studies 10-1 </a:t>
            </a:r>
            <a:r>
              <a:rPr lang="en-US" dirty="0" smtClean="0"/>
              <a:t>Position Paper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22532" name="Picture 4" descr="C:\Documents and Settings\sherryviken\Local Settings\Temporary Internet Files\Content.IE5\SHSROFGV\MPj0427825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040246"/>
            <a:ext cx="3826074" cy="34367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</a:t>
            </a:r>
            <a:r>
              <a:rPr lang="en-US" dirty="0"/>
              <a:t>introduction should lead up to a </a:t>
            </a:r>
            <a:r>
              <a:rPr lang="en-US" b="1" u="sng" dirty="0"/>
              <a:t>thesis</a:t>
            </a:r>
            <a:r>
              <a:rPr lang="en-US" dirty="0"/>
              <a:t> that organizes the rest of your paper. There are three advantages to leading with the thesis:</a:t>
            </a:r>
          </a:p>
          <a:p>
            <a:pPr>
              <a:buNone/>
            </a:pPr>
            <a:r>
              <a:rPr lang="en-US" dirty="0" smtClean="0"/>
              <a:t>	1</a:t>
            </a:r>
            <a:r>
              <a:rPr lang="en-US" dirty="0"/>
              <a:t>. The audience knows where you stand.</a:t>
            </a:r>
          </a:p>
          <a:p>
            <a:pPr>
              <a:buNone/>
            </a:pPr>
            <a:r>
              <a:rPr lang="en-US" dirty="0" smtClean="0"/>
              <a:t>	2</a:t>
            </a:r>
            <a:r>
              <a:rPr lang="en-US" dirty="0"/>
              <a:t>. The thesis is located in the two strongest places, first and last.</a:t>
            </a:r>
          </a:p>
          <a:p>
            <a:pPr>
              <a:buNone/>
            </a:pPr>
            <a:r>
              <a:rPr lang="en-US" dirty="0" smtClean="0"/>
              <a:t>	3</a:t>
            </a:r>
            <a:r>
              <a:rPr lang="en-US" dirty="0"/>
              <a:t>. It is the most common form of academic argument used.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thesis statement</a:t>
            </a:r>
            <a:r>
              <a:rPr lang="en-US" dirty="0" smtClean="0"/>
              <a:t> is a short passage - usually only a single sentence - summarizing the fundamental argument &amp; position of a position paper. 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sz="2600" dirty="0" smtClean="0"/>
              <a:t>Typically, the thesis statement will appear near the end of your introductory paragraph.</a:t>
            </a:r>
          </a:p>
          <a:p>
            <a:endParaRPr lang="en-US" dirty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I.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</a:t>
            </a:r>
            <a:r>
              <a:rPr lang="en-US" dirty="0"/>
              <a:t>. Introduce the </a:t>
            </a:r>
            <a:r>
              <a:rPr lang="en-US" dirty="0" smtClean="0"/>
              <a:t>topic</a:t>
            </a:r>
            <a:r>
              <a:rPr lang="en-US" dirty="0"/>
              <a:t> 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B</a:t>
            </a:r>
            <a:r>
              <a:rPr lang="en-US" dirty="0"/>
              <a:t>. </a:t>
            </a:r>
            <a:r>
              <a:rPr lang="en-US" dirty="0" smtClean="0"/>
              <a:t>Show the ideological perspective of the topic and explain it clearly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C</a:t>
            </a:r>
            <a:r>
              <a:rPr lang="en-US" dirty="0"/>
              <a:t>. Assert the thesis (your </a:t>
            </a:r>
            <a:r>
              <a:rPr lang="en-US" dirty="0" smtClean="0"/>
              <a:t>position </a:t>
            </a:r>
            <a:r>
              <a:rPr lang="en-US" dirty="0"/>
              <a:t>of the issue)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II. Your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A</a:t>
            </a:r>
            <a:r>
              <a:rPr lang="en-US" dirty="0"/>
              <a:t>. Assert point #1 of </a:t>
            </a:r>
            <a:r>
              <a:rPr lang="en-US" dirty="0" smtClean="0"/>
              <a:t>position</a:t>
            </a:r>
            <a:endParaRPr lang="en-US" dirty="0"/>
          </a:p>
          <a:p>
            <a:pPr>
              <a:buNone/>
            </a:pPr>
            <a:r>
              <a:rPr lang="en-US" dirty="0" smtClean="0"/>
              <a:t>	1</a:t>
            </a:r>
            <a:r>
              <a:rPr lang="en-US" dirty="0"/>
              <a:t>. Give </a:t>
            </a:r>
            <a:r>
              <a:rPr lang="en-US" dirty="0" smtClean="0"/>
              <a:t>the argument </a:t>
            </a:r>
            <a:endParaRPr lang="en-US" dirty="0"/>
          </a:p>
          <a:p>
            <a:pPr>
              <a:buNone/>
            </a:pPr>
            <a:r>
              <a:rPr lang="en-US" dirty="0" smtClean="0"/>
              <a:t>	2</a:t>
            </a:r>
            <a:r>
              <a:rPr lang="en-US" dirty="0"/>
              <a:t>. Provide </a:t>
            </a:r>
            <a:r>
              <a:rPr lang="en-US" dirty="0" smtClean="0"/>
              <a:t>support/evidence</a:t>
            </a:r>
            <a:endParaRPr lang="en-US" dirty="0"/>
          </a:p>
          <a:p>
            <a:pPr>
              <a:buNone/>
            </a:pPr>
            <a:r>
              <a:rPr lang="en-US" dirty="0" smtClean="0"/>
              <a:t>B. </a:t>
            </a:r>
            <a:r>
              <a:rPr lang="en-US" dirty="0"/>
              <a:t>Assert point </a:t>
            </a:r>
            <a:r>
              <a:rPr lang="en-US" dirty="0" smtClean="0"/>
              <a:t>#2 </a:t>
            </a:r>
            <a:r>
              <a:rPr lang="en-US" dirty="0"/>
              <a:t>of position</a:t>
            </a:r>
          </a:p>
          <a:p>
            <a:pPr>
              <a:buNone/>
            </a:pPr>
            <a:r>
              <a:rPr lang="en-US" dirty="0"/>
              <a:t>	1. Give the argument </a:t>
            </a:r>
          </a:p>
          <a:p>
            <a:pPr>
              <a:buNone/>
            </a:pPr>
            <a:r>
              <a:rPr lang="en-US" dirty="0"/>
              <a:t>	2. Provide support/evidence</a:t>
            </a:r>
          </a:p>
          <a:p>
            <a:pPr>
              <a:buNone/>
            </a:pPr>
            <a:r>
              <a:rPr lang="en-US" dirty="0" smtClean="0"/>
              <a:t>C. </a:t>
            </a:r>
            <a:r>
              <a:rPr lang="en-US" dirty="0"/>
              <a:t>Assert point </a:t>
            </a:r>
            <a:r>
              <a:rPr lang="en-US" dirty="0" smtClean="0"/>
              <a:t>#3 </a:t>
            </a:r>
            <a:r>
              <a:rPr lang="en-US" dirty="0"/>
              <a:t>of </a:t>
            </a:r>
            <a:r>
              <a:rPr lang="en-US" dirty="0" smtClean="0"/>
              <a:t>position </a:t>
            </a:r>
            <a:endParaRPr lang="en-US" dirty="0"/>
          </a:p>
          <a:p>
            <a:pPr>
              <a:buNone/>
            </a:pPr>
            <a:r>
              <a:rPr lang="en-US" dirty="0"/>
              <a:t>	1. Give the argument </a:t>
            </a:r>
          </a:p>
          <a:p>
            <a:pPr>
              <a:buNone/>
            </a:pPr>
            <a:r>
              <a:rPr lang="en-US" dirty="0"/>
              <a:t>	2. Provide </a:t>
            </a:r>
            <a:r>
              <a:rPr lang="en-US" dirty="0" smtClean="0"/>
              <a:t>support/evidence</a:t>
            </a:r>
          </a:p>
          <a:p>
            <a:pPr>
              <a:buNone/>
            </a:pPr>
            <a:r>
              <a:rPr lang="en-US" dirty="0" smtClean="0"/>
              <a:t>Tip:  You may choose to show a counter-argument to demonstrate your knowledge of both sides of the ideological perspective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III.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 marL="514350" indent="-514350">
              <a:buAutoNum type="alphaUcPeriod"/>
            </a:pPr>
            <a:r>
              <a:rPr lang="en-US" dirty="0" smtClean="0"/>
              <a:t>Re-state the thesis (preferably in a another way)</a:t>
            </a:r>
          </a:p>
          <a:p>
            <a:pPr marL="514350" indent="-514350">
              <a:buAutoNum type="alphaUcPeriod"/>
            </a:pPr>
            <a:r>
              <a:rPr lang="en-US" dirty="0" smtClean="0"/>
              <a:t>Restate </a:t>
            </a:r>
            <a:r>
              <a:rPr lang="en-US" dirty="0"/>
              <a:t>your </a:t>
            </a:r>
            <a:r>
              <a:rPr lang="en-US" dirty="0" smtClean="0"/>
              <a:t>argument &amp; key evidence in a summary</a:t>
            </a:r>
          </a:p>
          <a:p>
            <a:pPr marL="514350" indent="-514350">
              <a:buAutoNum type="alphaUcPeriod"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AVOID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Personal Words</a:t>
            </a:r>
          </a:p>
          <a:p>
            <a:pPr lvl="1"/>
            <a:r>
              <a:rPr lang="en-US" dirty="0" smtClean="0"/>
              <a:t>Examples:  I, me, mine, you, we, </a:t>
            </a:r>
          </a:p>
          <a:p>
            <a:pPr lvl="1"/>
            <a:r>
              <a:rPr lang="en-US" dirty="0" smtClean="0"/>
              <a:t>DO NOT: “I think that the issue presented is...”  </a:t>
            </a:r>
          </a:p>
          <a:p>
            <a:pPr lvl="1"/>
            <a:r>
              <a:rPr lang="en-US" dirty="0" smtClean="0"/>
              <a:t>DO:  “This issue presented is…”</a:t>
            </a:r>
          </a:p>
          <a:p>
            <a:pPr lvl="2"/>
            <a:r>
              <a:rPr lang="en-US" dirty="0" smtClean="0"/>
              <a:t>State your opinion as a fact.  Use evidence to back it up.</a:t>
            </a:r>
          </a:p>
          <a:p>
            <a:r>
              <a:rPr lang="en-US" b="1" dirty="0" smtClean="0"/>
              <a:t>Rhetorical Questions</a:t>
            </a:r>
          </a:p>
          <a:p>
            <a:pPr lvl="1"/>
            <a:r>
              <a:rPr lang="en-US" dirty="0" smtClean="0"/>
              <a:t>Examples</a:t>
            </a:r>
          </a:p>
          <a:p>
            <a:pPr lvl="1">
              <a:buNone/>
            </a:pPr>
            <a:r>
              <a:rPr lang="en-US" dirty="0" smtClean="0"/>
              <a:t>	DO NOT: “Is it true that the issue presented is... ?”  </a:t>
            </a:r>
          </a:p>
          <a:p>
            <a:pPr lvl="1"/>
            <a:r>
              <a:rPr lang="en-US" dirty="0" smtClean="0"/>
              <a:t>DO:  “It is true (or not true) that the issue presented is…”</a:t>
            </a:r>
          </a:p>
          <a:p>
            <a:pPr lvl="2"/>
            <a:r>
              <a:rPr lang="en-US" dirty="0" smtClean="0"/>
              <a:t>Do not ask the reader their opinion.  It is your job to portray your position in a convincing way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RI2 Example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2590800"/>
            <a:ext cx="7620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#1….</a:t>
            </a:r>
          </a:p>
          <a:p>
            <a:r>
              <a:rPr lang="en-CA" dirty="0" smtClean="0"/>
              <a:t>What is the ideology of the source?</a:t>
            </a:r>
          </a:p>
          <a:p>
            <a:pPr marL="285750" indent="-285750">
              <a:buFontTx/>
              <a:buChar char="-"/>
            </a:pPr>
            <a:r>
              <a:rPr lang="en-CA" dirty="0" smtClean="0"/>
              <a:t>Explain it</a:t>
            </a:r>
          </a:p>
          <a:p>
            <a:pPr marL="285750" indent="-285750">
              <a:buFontTx/>
              <a:buChar char="-"/>
            </a:pPr>
            <a:r>
              <a:rPr lang="en-CA" dirty="0" smtClean="0"/>
              <a:t>Supporters of it</a:t>
            </a:r>
          </a:p>
          <a:p>
            <a:pPr marL="285750" indent="-285750">
              <a:buFontTx/>
              <a:buChar char="-"/>
            </a:pPr>
            <a:r>
              <a:rPr lang="en-CA" dirty="0" smtClean="0"/>
              <a:t>Origins</a:t>
            </a:r>
          </a:p>
          <a:p>
            <a:pPr marL="285750" indent="-285750">
              <a:buFontTx/>
              <a:buChar char="-"/>
            </a:pPr>
            <a:endParaRPr lang="en-CA" dirty="0"/>
          </a:p>
          <a:p>
            <a:r>
              <a:rPr lang="en-CA" dirty="0" smtClean="0"/>
              <a:t>#2…</a:t>
            </a:r>
          </a:p>
          <a:p>
            <a:r>
              <a:rPr lang="en-CA" dirty="0" smtClean="0"/>
              <a:t>What is your position towards the source?</a:t>
            </a:r>
          </a:p>
          <a:p>
            <a:pPr marL="285750" indent="-285750">
              <a:buFontTx/>
              <a:buChar char="-"/>
            </a:pPr>
            <a:r>
              <a:rPr lang="en-CA" dirty="0" smtClean="0"/>
              <a:t>Agree or disagree?</a:t>
            </a:r>
          </a:p>
          <a:p>
            <a:pPr marL="285750" indent="-285750">
              <a:buFontTx/>
              <a:buChar char="-"/>
            </a:pPr>
            <a:r>
              <a:rPr lang="en-CA" dirty="0" smtClean="0"/>
              <a:t>Give 2 arguments </a:t>
            </a:r>
          </a:p>
          <a:p>
            <a:pPr marL="285750" indent="-285750">
              <a:buFontTx/>
              <a:buChar char="-"/>
            </a:pPr>
            <a:endParaRPr lang="en-CA" dirty="0"/>
          </a:p>
          <a:p>
            <a:r>
              <a:rPr lang="en-CA" dirty="0" smtClean="0"/>
              <a:t>#3…</a:t>
            </a:r>
          </a:p>
          <a:p>
            <a:r>
              <a:rPr lang="en-CA" dirty="0" smtClean="0"/>
              <a:t>What evidence supports your arguments?</a:t>
            </a:r>
          </a:p>
          <a:p>
            <a:r>
              <a:rPr lang="en-CA" dirty="0" smtClean="0"/>
              <a:t>- Give examples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700" dirty="0" smtClean="0"/>
              <a:t>Imperialism had a positive impact in the development of Canada.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410098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position paper?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</a:t>
            </a:r>
            <a:r>
              <a:rPr lang="en-US" dirty="0"/>
              <a:t>position paper presents an </a:t>
            </a:r>
            <a:r>
              <a:rPr lang="en-US" b="1" dirty="0"/>
              <a:t>arguable opinion about an </a:t>
            </a:r>
            <a:r>
              <a:rPr lang="en-US" b="1" dirty="0" smtClean="0"/>
              <a:t>issue. </a:t>
            </a:r>
          </a:p>
          <a:p>
            <a:r>
              <a:rPr lang="en-US" dirty="0" smtClean="0"/>
              <a:t>The </a:t>
            </a:r>
            <a:r>
              <a:rPr lang="en-US" dirty="0"/>
              <a:t>goal of a position paper is to </a:t>
            </a:r>
            <a:r>
              <a:rPr lang="en-US" b="1" dirty="0"/>
              <a:t>convince the audience that your </a:t>
            </a:r>
            <a:r>
              <a:rPr lang="en-US" b="1" dirty="0" smtClean="0"/>
              <a:t>position </a:t>
            </a:r>
            <a:r>
              <a:rPr lang="en-US" b="1" dirty="0"/>
              <a:t>is </a:t>
            </a:r>
            <a:r>
              <a:rPr lang="en-US" b="1" dirty="0" smtClean="0"/>
              <a:t>valid &amp; educated.</a:t>
            </a:r>
            <a:endParaRPr lang="en-US" dirty="0" smtClean="0"/>
          </a:p>
          <a:p>
            <a:r>
              <a:rPr lang="en-US" dirty="0" smtClean="0"/>
              <a:t>Ideas </a:t>
            </a:r>
            <a:r>
              <a:rPr lang="en-US" dirty="0"/>
              <a:t>that you are considering need to be carefully examined </a:t>
            </a:r>
            <a:r>
              <a:rPr lang="en-US" dirty="0" smtClean="0"/>
              <a:t>in developing </a:t>
            </a:r>
            <a:r>
              <a:rPr lang="en-US" dirty="0"/>
              <a:t>your argument, </a:t>
            </a:r>
            <a:r>
              <a:rPr lang="en-US" dirty="0" smtClean="0"/>
              <a:t>using thoughtful and appropriate evidence and </a:t>
            </a:r>
            <a:r>
              <a:rPr lang="en-US" dirty="0"/>
              <a:t>organizing your paper. 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is very important to ensure that you are addressing </a:t>
            </a:r>
            <a:r>
              <a:rPr lang="en-US" dirty="0" smtClean="0"/>
              <a:t>the ideological perspective of the source </a:t>
            </a:r>
            <a:r>
              <a:rPr lang="en-US" dirty="0"/>
              <a:t>and presenting it in a manner that is easy for your audience to understand.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need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job is to take </a:t>
            </a:r>
            <a:r>
              <a:rPr lang="en-US" b="1" dirty="0" smtClean="0"/>
              <a:t>a side of the issue </a:t>
            </a:r>
            <a:r>
              <a:rPr lang="en-US" dirty="0" smtClean="0"/>
              <a:t>and </a:t>
            </a:r>
            <a:r>
              <a:rPr lang="en-US" b="1" dirty="0" smtClean="0"/>
              <a:t>persuade your audience </a:t>
            </a:r>
            <a:r>
              <a:rPr lang="en-US" dirty="0" smtClean="0"/>
              <a:t>that you have well-founded knowledge of the topic being presented. </a:t>
            </a:r>
          </a:p>
          <a:p>
            <a:r>
              <a:rPr lang="en-US" dirty="0" smtClean="0"/>
              <a:t>It is important to </a:t>
            </a:r>
            <a:r>
              <a:rPr lang="en-US" b="1" u="sng" dirty="0" smtClean="0"/>
              <a:t>support</a:t>
            </a:r>
            <a:r>
              <a:rPr lang="en-US" b="1" dirty="0" smtClean="0"/>
              <a:t> your argument with </a:t>
            </a:r>
            <a:r>
              <a:rPr lang="en-US" b="1" u="sng" dirty="0" smtClean="0"/>
              <a:t>evidence</a:t>
            </a:r>
            <a:r>
              <a:rPr lang="en-US" dirty="0" smtClean="0"/>
              <a:t> to ensure the validity of your claims, as well as to address the counterclaims to show that you are well informed about both sides.</a:t>
            </a:r>
          </a:p>
          <a:p>
            <a:endParaRPr lang="en-US" dirty="0"/>
          </a:p>
        </p:txBody>
      </p:sp>
      <p:pic>
        <p:nvPicPr>
          <p:cNvPr id="19457" name="Picture 1" descr="C:\Documents and Settings\sherryviken\Local Settings\Temporary Internet Files\Content.IE5\AFQB2127\MCj0431893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29200"/>
            <a:ext cx="1841500" cy="168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Final Exam Position Paper Question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050875"/>
            <a:ext cx="7601131" cy="55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22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FIRST THING TO DO…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/>
          </a:bodyPr>
          <a:lstStyle/>
          <a:p>
            <a:r>
              <a:rPr lang="en-CA" dirty="0" smtClean="0"/>
              <a:t>Figure out the </a:t>
            </a:r>
            <a:r>
              <a:rPr lang="en-CA" b="1" u="sng" dirty="0" smtClean="0"/>
              <a:t>perspective(s) of globalization </a:t>
            </a:r>
            <a:r>
              <a:rPr lang="en-CA" dirty="0" smtClean="0"/>
              <a:t>of the source…. </a:t>
            </a:r>
          </a:p>
          <a:p>
            <a:r>
              <a:rPr lang="en-CA" dirty="0" smtClean="0"/>
              <a:t>How is globalization portrayed in the source?</a:t>
            </a:r>
          </a:p>
          <a:p>
            <a:r>
              <a:rPr lang="en-CA" dirty="0" smtClean="0"/>
              <a:t>Explain the opportunities and challenges of globalization of the source and additional information</a:t>
            </a:r>
          </a:p>
          <a:p>
            <a:pPr lvl="1"/>
            <a:r>
              <a:rPr lang="en-CA" dirty="0" smtClean="0"/>
              <a:t>Supporters of the perspective(s) of globalization (politicians, corporations, leaders, groups, etc.)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9381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2</a:t>
            </a:r>
            <a:r>
              <a:rPr lang="en-CA" baseline="30000" dirty="0" smtClean="0"/>
              <a:t>ND</a:t>
            </a:r>
            <a:r>
              <a:rPr lang="en-CA" dirty="0" smtClean="0"/>
              <a:t> THING TO DO…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Figure out the position you are going to take regarding the source and the perspective of globalization in the source.</a:t>
            </a:r>
          </a:p>
          <a:p>
            <a:r>
              <a:rPr lang="en-CA" dirty="0" smtClean="0"/>
              <a:t>Do you agree or disagree?  Why or why not?</a:t>
            </a:r>
          </a:p>
          <a:p>
            <a:r>
              <a:rPr lang="en-CA" dirty="0" smtClean="0"/>
              <a:t>What will be your </a:t>
            </a:r>
            <a:r>
              <a:rPr lang="en-CA" b="1" u="sng" dirty="0" smtClean="0"/>
              <a:t>arguments</a:t>
            </a:r>
            <a:r>
              <a:rPr lang="en-CA" dirty="0" smtClean="0"/>
              <a:t> to support your opinion?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84138"/>
            <a:ext cx="1660434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4572000"/>
            <a:ext cx="1667374" cy="221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13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C:\Documents and Settings\sherryviken\Local Settings\Temporary Internet Files\Content.IE5\4HK9I3C5\MPj0439385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152400"/>
            <a:ext cx="2133600" cy="2133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Analyzing an Issue and Developing an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Determine the perspective regarding globalization first and foremost of the source!</a:t>
            </a:r>
          </a:p>
          <a:p>
            <a:r>
              <a:rPr lang="en-US" dirty="0" smtClean="0"/>
              <a:t>While </a:t>
            </a:r>
            <a:r>
              <a:rPr lang="en-US" dirty="0"/>
              <a:t>you may already have an opinion on your topic and an idea about which side of the argument you want to take, </a:t>
            </a:r>
            <a:r>
              <a:rPr lang="en-US" b="1" dirty="0"/>
              <a:t>you need to ensure that your position is well supported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Helpful tip: Listing </a:t>
            </a:r>
            <a:r>
              <a:rPr lang="en-US" dirty="0"/>
              <a:t>out the pro and con sides of the topic will help you examine your ability to support your counterclaims, along with a list of supporting evidence for both sides.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3RD MAIN THING TO DO…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5105400"/>
          </a:xfrm>
        </p:spPr>
        <p:txBody>
          <a:bodyPr/>
          <a:lstStyle/>
          <a:p>
            <a:r>
              <a:rPr lang="en-CA" dirty="0" smtClean="0"/>
              <a:t>Find your </a:t>
            </a:r>
            <a:r>
              <a:rPr lang="en-CA" b="1" u="sng" dirty="0" smtClean="0"/>
              <a:t>evidence</a:t>
            </a:r>
            <a:r>
              <a:rPr lang="en-CA" dirty="0" smtClean="0"/>
              <a:t> that you will use to support your position and your arguments</a:t>
            </a:r>
          </a:p>
          <a:p>
            <a:r>
              <a:rPr lang="en-CA" dirty="0" smtClean="0"/>
              <a:t>Evidence demonstrates knowledge of the content and proof of learning.</a:t>
            </a:r>
          </a:p>
          <a:p>
            <a:pPr lvl="1"/>
            <a:r>
              <a:rPr lang="en-CA" dirty="0" smtClean="0"/>
              <a:t>Note:  You CAN study for a written response… Know your evidence!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640" y="4114800"/>
            <a:ext cx="3371088" cy="261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03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Supporting evidence includes the following: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92500" lnSpcReduction="10000"/>
          </a:bodyPr>
          <a:lstStyle/>
          <a:p>
            <a:pPr lvl="0"/>
            <a:endParaRPr lang="en-US" b="1" dirty="0" smtClean="0"/>
          </a:p>
          <a:p>
            <a:pPr lvl="0"/>
            <a:r>
              <a:rPr lang="en-US" b="1" dirty="0" smtClean="0"/>
              <a:t>Factual </a:t>
            </a:r>
            <a:r>
              <a:rPr lang="en-US" b="1" dirty="0"/>
              <a:t>Knowledge </a:t>
            </a:r>
            <a:r>
              <a:rPr lang="en-US" dirty="0"/>
              <a:t>- Information that is verifiable and agreed upon by almost everyone. </a:t>
            </a:r>
          </a:p>
          <a:p>
            <a:pPr lvl="0"/>
            <a:r>
              <a:rPr lang="en-US" b="1" dirty="0"/>
              <a:t>Statistical Inferences </a:t>
            </a:r>
            <a:r>
              <a:rPr lang="en-US" dirty="0"/>
              <a:t>- Interpretation and examples of an accumulation of facts. </a:t>
            </a:r>
          </a:p>
          <a:p>
            <a:pPr lvl="0"/>
            <a:r>
              <a:rPr lang="en-US" b="1" dirty="0"/>
              <a:t>Informed Opinion </a:t>
            </a:r>
            <a:r>
              <a:rPr lang="en-US" dirty="0"/>
              <a:t>- Opinion developed through research and/or expertise of the claim. </a:t>
            </a:r>
          </a:p>
          <a:p>
            <a:pPr lvl="0"/>
            <a:r>
              <a:rPr lang="en-US" b="1" dirty="0"/>
              <a:t>Personal Testimony </a:t>
            </a:r>
            <a:r>
              <a:rPr lang="en-US" dirty="0"/>
              <a:t>- Personal experience related by a knowledgeable party.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418</TotalTime>
  <Words>688</Words>
  <Application>Microsoft Office PowerPoint</Application>
  <PresentationFormat>On-screen Show (4:3)</PresentationFormat>
  <Paragraphs>93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Gill Sans MT</vt:lpstr>
      <vt:lpstr>Verdana</vt:lpstr>
      <vt:lpstr>Wingdings 2</vt:lpstr>
      <vt:lpstr>Solstice</vt:lpstr>
      <vt:lpstr>Writing a Position Paper</vt:lpstr>
      <vt:lpstr>What is a position paper?</vt:lpstr>
      <vt:lpstr>What do you need to do?</vt:lpstr>
      <vt:lpstr>Final Exam Position Paper Question </vt:lpstr>
      <vt:lpstr>FIRST THING TO DO…</vt:lpstr>
      <vt:lpstr>2ND THING TO DO… </vt:lpstr>
      <vt:lpstr>Analyzing an Issue and Developing an Argument</vt:lpstr>
      <vt:lpstr>3RD MAIN THING TO DO… </vt:lpstr>
      <vt:lpstr>Supporting evidence includes the following:</vt:lpstr>
      <vt:lpstr>Organization</vt:lpstr>
      <vt:lpstr>Thesis Statement</vt:lpstr>
      <vt:lpstr>I. Introduction</vt:lpstr>
      <vt:lpstr>II. Your Argument</vt:lpstr>
      <vt:lpstr>III. Conclusion</vt:lpstr>
      <vt:lpstr>AVOID</vt:lpstr>
      <vt:lpstr>RI2 Example</vt:lpstr>
    </vt:vector>
  </TitlesOfParts>
  <Company>Peace Wapiti School Division No. 76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 Position Paper</dc:title>
  <dc:creator>Peace Wapiti School Division No. 76</dc:creator>
  <cp:lastModifiedBy>Heather Dunsworth</cp:lastModifiedBy>
  <cp:revision>19</cp:revision>
  <dcterms:created xsi:type="dcterms:W3CDTF">2008-11-02T23:02:35Z</dcterms:created>
  <dcterms:modified xsi:type="dcterms:W3CDTF">2014-09-18T19:43:00Z</dcterms:modified>
</cp:coreProperties>
</file>