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02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313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7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239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801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46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70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28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35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69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372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2193-3142-4667-B7D3-CBCFDAEF452C}" type="datetimeFigureOut">
              <a:rPr lang="en-CA" smtClean="0"/>
              <a:t>18/09/2014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B5D1-396C-45C6-9693-2561242DCC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70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Source Interpretations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How to Write a GREAT Source Interpretation</a:t>
            </a:r>
          </a:p>
          <a:p>
            <a:r>
              <a:rPr lang="en-CA" dirty="0" smtClean="0"/>
              <a:t>Social Studies 10-1</a:t>
            </a:r>
            <a:endParaRPr lang="en-CA" dirty="0"/>
          </a:p>
        </p:txBody>
      </p:sp>
      <p:pic>
        <p:nvPicPr>
          <p:cNvPr id="2050" name="Picture 2" descr="C:\Users\sherryviken\AppData\Local\Microsoft\Windows\Temporary Internet Files\Content.IE5\LZOX6Y14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6"/>
            <a:ext cx="2168773" cy="228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herryviken\AppData\Local\Microsoft\Windows\Temporary Internet Files\Content.IE5\Z31I169W\MC9002902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2267991" cy="223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7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CA" dirty="0" smtClean="0"/>
              <a:t>Source Interpretation Assignment</a:t>
            </a:r>
            <a:endParaRPr lang="en-CA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16" y="836712"/>
            <a:ext cx="8496944" cy="57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36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Source Interpretation Written Response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CA" dirty="0" smtClean="0"/>
              <a:t>There are 2 elements in a source interpretation written response and BOTH MUST BE ADDRESSED!</a:t>
            </a:r>
          </a:p>
          <a:p>
            <a:pPr marL="0" indent="0">
              <a:buNone/>
            </a:pPr>
            <a:endParaRPr lang="en-CA" dirty="0" smtClean="0"/>
          </a:p>
          <a:p>
            <a:pPr lvl="1"/>
            <a:r>
              <a:rPr lang="en-CA" b="1" dirty="0"/>
              <a:t>I</a:t>
            </a:r>
            <a:r>
              <a:rPr lang="en-CA" b="1" dirty="0" smtClean="0"/>
              <a:t>nterpret </a:t>
            </a:r>
            <a:r>
              <a:rPr lang="en-CA" dirty="0"/>
              <a:t>each source, </a:t>
            </a:r>
            <a:r>
              <a:rPr lang="en-CA" b="1" dirty="0"/>
              <a:t>explain </a:t>
            </a:r>
            <a:r>
              <a:rPr lang="en-CA" dirty="0"/>
              <a:t>the perspective(s) presented in each source, and </a:t>
            </a:r>
            <a:r>
              <a:rPr lang="en-CA" b="1" dirty="0"/>
              <a:t>discuss </a:t>
            </a:r>
            <a:r>
              <a:rPr lang="en-CA" dirty="0"/>
              <a:t>the links between globalization and each </a:t>
            </a:r>
            <a:r>
              <a:rPr lang="en-CA" dirty="0" smtClean="0"/>
              <a:t>source</a:t>
            </a:r>
          </a:p>
          <a:p>
            <a:pPr marL="457200" lvl="1" indent="0">
              <a:buNone/>
            </a:pPr>
            <a:endParaRPr lang="en-CA" dirty="0"/>
          </a:p>
          <a:p>
            <a:pPr lvl="1"/>
            <a:r>
              <a:rPr lang="en-CA" b="1" dirty="0"/>
              <a:t>I</a:t>
            </a:r>
            <a:r>
              <a:rPr lang="en-CA" b="1" dirty="0" smtClean="0"/>
              <a:t>dentify </a:t>
            </a:r>
            <a:r>
              <a:rPr lang="en-CA" dirty="0"/>
              <a:t>and </a:t>
            </a:r>
            <a:r>
              <a:rPr lang="en-CA" b="1" dirty="0"/>
              <a:t>explain </a:t>
            </a:r>
            <a:r>
              <a:rPr lang="en-CA" dirty="0"/>
              <a:t>one or more of the relationships that exist among the three sources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46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erryviken\AppData\Local\Microsoft\Windows\Temporary Internet Files\Content.IE5\MT61RZUU\MP91021641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52736"/>
            <a:ext cx="2736304" cy="238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3541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CA" sz="3100" dirty="0" smtClean="0"/>
              <a:t>The first element….</a:t>
            </a:r>
            <a:br>
              <a:rPr lang="en-CA" sz="3100" dirty="0" smtClean="0"/>
            </a:br>
            <a:r>
              <a:rPr lang="en-CA" sz="2700" b="1" dirty="0" smtClean="0">
                <a:solidFill>
                  <a:srgbClr val="0070C0"/>
                </a:solidFill>
              </a:rPr>
              <a:t>Interpret </a:t>
            </a:r>
            <a:r>
              <a:rPr lang="en-CA" sz="2700" dirty="0" smtClean="0">
                <a:solidFill>
                  <a:srgbClr val="0070C0"/>
                </a:solidFill>
              </a:rPr>
              <a:t>each source, </a:t>
            </a:r>
            <a:r>
              <a:rPr lang="en-CA" sz="2700" b="1" dirty="0" smtClean="0">
                <a:solidFill>
                  <a:srgbClr val="0070C0"/>
                </a:solidFill>
              </a:rPr>
              <a:t>explain </a:t>
            </a:r>
            <a:r>
              <a:rPr lang="en-CA" sz="2700" dirty="0" smtClean="0">
                <a:solidFill>
                  <a:srgbClr val="0070C0"/>
                </a:solidFill>
              </a:rPr>
              <a:t>the perspective(s) presented in each source, and </a:t>
            </a:r>
            <a:r>
              <a:rPr lang="en-CA" sz="2700" b="1" dirty="0" smtClean="0">
                <a:solidFill>
                  <a:srgbClr val="0070C0"/>
                </a:solidFill>
              </a:rPr>
              <a:t>discuss </a:t>
            </a:r>
            <a:r>
              <a:rPr lang="en-CA" sz="2700" dirty="0" smtClean="0">
                <a:solidFill>
                  <a:srgbClr val="0070C0"/>
                </a:solidFill>
              </a:rPr>
              <a:t>the links between globalization and each source</a:t>
            </a:r>
            <a:r>
              <a:rPr lang="en-CA" sz="2700" dirty="0" smtClean="0"/>
              <a:t/>
            </a:r>
            <a:br>
              <a:rPr lang="en-CA" sz="270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For each source, you must </a:t>
            </a:r>
          </a:p>
          <a:p>
            <a:pPr lvl="1"/>
            <a:r>
              <a:rPr lang="en-CA" dirty="0"/>
              <a:t>E</a:t>
            </a:r>
            <a:r>
              <a:rPr lang="en-CA" dirty="0" smtClean="0"/>
              <a:t>xplain what is happening in the source</a:t>
            </a:r>
          </a:p>
          <a:p>
            <a:pPr lvl="2"/>
            <a:r>
              <a:rPr lang="en-CA" dirty="0" smtClean="0"/>
              <a:t>Explicit meaning </a:t>
            </a:r>
            <a:r>
              <a:rPr lang="en-CA" dirty="0"/>
              <a:t>(clear/obvious) </a:t>
            </a:r>
            <a:endParaRPr lang="en-CA" dirty="0" smtClean="0"/>
          </a:p>
          <a:p>
            <a:pPr lvl="2"/>
            <a:r>
              <a:rPr lang="en-CA" dirty="0" smtClean="0"/>
              <a:t>Implicit meaning </a:t>
            </a:r>
            <a:r>
              <a:rPr lang="en-CA" dirty="0"/>
              <a:t>(hidden/embedded)</a:t>
            </a:r>
            <a:endParaRPr lang="en-CA" dirty="0" smtClean="0"/>
          </a:p>
          <a:p>
            <a:pPr lvl="1"/>
            <a:r>
              <a:rPr lang="en-CA" dirty="0" smtClean="0"/>
              <a:t>Explain the main message of the source</a:t>
            </a:r>
          </a:p>
          <a:p>
            <a:pPr lvl="2"/>
            <a:r>
              <a:rPr lang="en-CA" dirty="0" smtClean="0"/>
              <a:t>What does the author/photographer/cartoonist want the viewer to understand?</a:t>
            </a:r>
          </a:p>
          <a:p>
            <a:pPr lvl="1"/>
            <a:r>
              <a:rPr lang="en-CA" dirty="0" smtClean="0"/>
              <a:t>Relate the source to the concepts you have learned in Social Studies</a:t>
            </a:r>
          </a:p>
          <a:p>
            <a:pPr lvl="2"/>
            <a:r>
              <a:rPr lang="en-CA" dirty="0" smtClean="0"/>
              <a:t>Use key </a:t>
            </a:r>
            <a:r>
              <a:rPr lang="en-CA" b="1" dirty="0" smtClean="0"/>
              <a:t>vocabulary </a:t>
            </a:r>
          </a:p>
          <a:p>
            <a:pPr lvl="2"/>
            <a:r>
              <a:rPr lang="en-CA" dirty="0" smtClean="0"/>
              <a:t>Think </a:t>
            </a:r>
            <a:r>
              <a:rPr lang="en-CA" dirty="0"/>
              <a:t>about concepts of globalization studied- </a:t>
            </a:r>
            <a:r>
              <a:rPr lang="en-CA" dirty="0" err="1" smtClean="0"/>
              <a:t>Eg</a:t>
            </a:r>
            <a:r>
              <a:rPr lang="en-CA" dirty="0" smtClean="0"/>
              <a:t>. 4 </a:t>
            </a:r>
            <a:r>
              <a:rPr lang="en-CA" dirty="0"/>
              <a:t>dimensions: </a:t>
            </a:r>
            <a:r>
              <a:rPr lang="en-CA" b="1" dirty="0"/>
              <a:t>economic, social, political, environmental </a:t>
            </a:r>
            <a:r>
              <a:rPr lang="en-CA" dirty="0"/>
              <a:t>and whether the source shows an </a:t>
            </a:r>
            <a:r>
              <a:rPr lang="en-CA" i="1" dirty="0"/>
              <a:t>opportunity or a challenge</a:t>
            </a:r>
            <a:r>
              <a:rPr lang="en-CA" i="1" dirty="0" smtClean="0"/>
              <a:t>.</a:t>
            </a:r>
            <a:endParaRPr lang="en-CA" dirty="0"/>
          </a:p>
          <a:p>
            <a:r>
              <a:rPr lang="en-CA" dirty="0" smtClean="0"/>
              <a:t>You must do this for each source *****</a:t>
            </a:r>
          </a:p>
          <a:p>
            <a:r>
              <a:rPr lang="en-CA" dirty="0" smtClean="0"/>
              <a:t>Write 1 paragraph for each source.</a:t>
            </a:r>
          </a:p>
          <a:p>
            <a:pPr lvl="2"/>
            <a:r>
              <a:rPr lang="en-CA" dirty="0" smtClean="0"/>
              <a:t>A paragraph is a minimum of 5 sentences.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53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pPr lvl="0"/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/>
              <a:t/>
            </a:r>
            <a:br>
              <a:rPr lang="en-CA" sz="2800" dirty="0"/>
            </a:br>
            <a:r>
              <a:rPr lang="en-CA" sz="3100" dirty="0" smtClean="0"/>
              <a:t>The second element…</a:t>
            </a:r>
            <a:br>
              <a:rPr lang="en-CA" sz="3100" dirty="0" smtClean="0"/>
            </a:br>
            <a:r>
              <a:rPr lang="en-CA" sz="3100" b="1" dirty="0">
                <a:solidFill>
                  <a:srgbClr val="0070C0"/>
                </a:solidFill>
              </a:rPr>
              <a:t>I</a:t>
            </a:r>
            <a:r>
              <a:rPr lang="en-CA" sz="3100" b="1" dirty="0" smtClean="0">
                <a:solidFill>
                  <a:srgbClr val="0070C0"/>
                </a:solidFill>
              </a:rPr>
              <a:t>dentify </a:t>
            </a:r>
            <a:r>
              <a:rPr lang="en-CA" sz="3100" dirty="0">
                <a:solidFill>
                  <a:srgbClr val="0070C0"/>
                </a:solidFill>
              </a:rPr>
              <a:t>and </a:t>
            </a:r>
            <a:r>
              <a:rPr lang="en-CA" sz="3100" b="1" dirty="0">
                <a:solidFill>
                  <a:srgbClr val="0070C0"/>
                </a:solidFill>
              </a:rPr>
              <a:t>explain </a:t>
            </a:r>
            <a:r>
              <a:rPr lang="en-CA" sz="3100" dirty="0">
                <a:solidFill>
                  <a:srgbClr val="0070C0"/>
                </a:solidFill>
              </a:rPr>
              <a:t>one or more of the relationships that exist among the three </a:t>
            </a:r>
            <a:r>
              <a:rPr lang="en-CA" sz="3100" dirty="0" smtClean="0">
                <a:solidFill>
                  <a:srgbClr val="0070C0"/>
                </a:solidFill>
              </a:rPr>
              <a:t>sources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A relationship is </a:t>
            </a:r>
            <a:r>
              <a:rPr lang="en-US" i="1" dirty="0"/>
              <a:t>a significant connection or similarity between two or more things, or the state of being related to something </a:t>
            </a:r>
            <a:r>
              <a:rPr lang="en-US" i="1" dirty="0" smtClean="0"/>
              <a:t>else.</a:t>
            </a:r>
            <a:endParaRPr lang="en-CA" i="1" dirty="0" smtClean="0"/>
          </a:p>
          <a:p>
            <a:r>
              <a:rPr lang="en-CA" dirty="0" smtClean="0"/>
              <a:t>Consider all 3 sources and find connections between at least 2, if not all 3 sources.</a:t>
            </a:r>
          </a:p>
          <a:p>
            <a:pPr lvl="1"/>
            <a:r>
              <a:rPr lang="en-CA" dirty="0" smtClean="0"/>
              <a:t>Example:  Source 1 and 3 show an economic dimension of globalization.  All three sources show how the environment can be negatively effected.</a:t>
            </a:r>
          </a:p>
          <a:p>
            <a:r>
              <a:rPr lang="en-CA" dirty="0" smtClean="0"/>
              <a:t>You must give reasons for your answers.</a:t>
            </a:r>
          </a:p>
          <a:p>
            <a:pPr lvl="1"/>
            <a:r>
              <a:rPr lang="en-CA" dirty="0" smtClean="0"/>
              <a:t>Example:  Source </a:t>
            </a:r>
            <a:r>
              <a:rPr lang="en-CA" dirty="0"/>
              <a:t>1 and 3 show an economic dimension of globalization </a:t>
            </a:r>
            <a:r>
              <a:rPr lang="en-CA" b="1" dirty="0"/>
              <a:t>through their debate about transnational corporations and their pros and cons</a:t>
            </a:r>
            <a:r>
              <a:rPr lang="en-CA" dirty="0"/>
              <a:t>.  All three sources show how the environment can be negatively effected </a:t>
            </a:r>
            <a:r>
              <a:rPr lang="en-CA" b="1" dirty="0"/>
              <a:t>by poor governance and greedy economic practices</a:t>
            </a:r>
            <a:r>
              <a:rPr lang="en-CA" dirty="0"/>
              <a:t>.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27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Formats of Writing for Source Interpretations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Use </a:t>
            </a:r>
            <a:r>
              <a:rPr lang="en-CA" dirty="0"/>
              <a:t>one of the following formats.</a:t>
            </a:r>
          </a:p>
          <a:p>
            <a:pPr lvl="0"/>
            <a:r>
              <a:rPr lang="en-CA" u="sng" dirty="0"/>
              <a:t>Four paragraph format</a:t>
            </a:r>
            <a:r>
              <a:rPr lang="en-CA" dirty="0"/>
              <a:t>: Three paragraphs on the source interpretations, their perspectives and the connections to globalization each source </a:t>
            </a:r>
            <a:r>
              <a:rPr lang="en-CA" dirty="0" smtClean="0"/>
              <a:t>represents, for each source.  And </a:t>
            </a:r>
            <a:r>
              <a:rPr lang="en-CA" dirty="0"/>
              <a:t>one paragraph on the relationships amongst the sources.</a:t>
            </a:r>
          </a:p>
          <a:p>
            <a:pPr lvl="0"/>
            <a:r>
              <a:rPr lang="en-CA" u="sng" dirty="0"/>
              <a:t>Three paragraph format</a:t>
            </a:r>
            <a:r>
              <a:rPr lang="en-CA" dirty="0"/>
              <a:t>: Analysis of the sources, the perspective presented and the connections to globalization with the relationships amongst the sources  imbedded within each paragraph. </a:t>
            </a:r>
          </a:p>
          <a:p>
            <a:endParaRPr lang="en-CA" dirty="0"/>
          </a:p>
        </p:txBody>
      </p:sp>
      <p:pic>
        <p:nvPicPr>
          <p:cNvPr id="2050" name="Picture 2" descr="C:\Users\sherryviken\AppData\Local\Microsoft\Windows\Temporary Internet Files\Content.IE5\RN4MX56C\MC9002390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92696"/>
            <a:ext cx="1808683" cy="148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89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Things to </a:t>
            </a:r>
            <a:r>
              <a:rPr lang="en-CA" b="1" dirty="0" smtClean="0"/>
              <a:t>Avoid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517232"/>
          </a:xfrm>
        </p:spPr>
        <p:txBody>
          <a:bodyPr>
            <a:normAutofit/>
          </a:bodyPr>
          <a:lstStyle/>
          <a:p>
            <a:r>
              <a:rPr lang="en-CA" dirty="0" smtClean="0"/>
              <a:t>Using personal words like “I” or “My”</a:t>
            </a:r>
          </a:p>
          <a:p>
            <a:pPr lvl="1"/>
            <a:r>
              <a:rPr lang="en-CA" dirty="0" smtClean="0"/>
              <a:t>Rather then saying:  </a:t>
            </a:r>
            <a:r>
              <a:rPr lang="en-CA" i="1" dirty="0" smtClean="0"/>
              <a:t>I think that this is a social dimension of globalization.  </a:t>
            </a:r>
            <a:r>
              <a:rPr lang="en-CA" dirty="0" smtClean="0"/>
              <a:t>State it as a fact:  </a:t>
            </a:r>
            <a:r>
              <a:rPr lang="en-CA" b="1" i="1" dirty="0" smtClean="0"/>
              <a:t>This is a social dimension of globalization.</a:t>
            </a:r>
          </a:p>
          <a:p>
            <a:r>
              <a:rPr lang="en-CA" dirty="0" smtClean="0"/>
              <a:t>Paraphrasing instead of interpreting the sources.</a:t>
            </a:r>
          </a:p>
          <a:p>
            <a:pPr lvl="1"/>
            <a:r>
              <a:rPr lang="en-CA" dirty="0" smtClean="0"/>
              <a:t>No marks will be awarded to students that re-write the information presented in the source.  You must interpret (translate, decode, explain) the information. </a:t>
            </a:r>
          </a:p>
        </p:txBody>
      </p:sp>
      <p:pic>
        <p:nvPicPr>
          <p:cNvPr id="1026" name="Picture 2" descr="C:\Users\sherryviken\AppData\Local\Microsoft\Windows\Temporary Internet Files\Content.IE5\7LYSAUE8\MC9001047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1874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herryviken\AppData\Local\Microsoft\Windows\Temporary Internet Files\Content.IE5\7LYSAUE8\MC9001047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9263"/>
            <a:ext cx="1818742" cy="56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220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Keys to Remember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268760"/>
            <a:ext cx="9001000" cy="558924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Address both elements of the source interpretation</a:t>
            </a:r>
          </a:p>
          <a:p>
            <a:r>
              <a:rPr lang="en-CA" dirty="0" smtClean="0"/>
              <a:t>Interpret every source</a:t>
            </a:r>
          </a:p>
          <a:p>
            <a:pPr lvl="1"/>
            <a:r>
              <a:rPr lang="en-CA" dirty="0" smtClean="0"/>
              <a:t>Explain what is happening in the source (implicit and explicit meaning)</a:t>
            </a:r>
          </a:p>
          <a:p>
            <a:pPr lvl="1"/>
            <a:r>
              <a:rPr lang="en-CA" dirty="0" smtClean="0"/>
              <a:t>Explain what the purpose or message of the source is</a:t>
            </a:r>
          </a:p>
          <a:p>
            <a:pPr lvl="1"/>
            <a:r>
              <a:rPr lang="en-CA" dirty="0" smtClean="0"/>
              <a:t>Relate each source to your Social Studies knowledge</a:t>
            </a:r>
          </a:p>
          <a:p>
            <a:pPr lvl="1"/>
            <a:r>
              <a:rPr lang="en-CA" dirty="0" smtClean="0"/>
              <a:t>Examples </a:t>
            </a:r>
            <a:r>
              <a:rPr lang="en-CA" dirty="0"/>
              <a:t>are a great way to show that you understand the </a:t>
            </a:r>
            <a:r>
              <a:rPr lang="en-CA" dirty="0" smtClean="0"/>
              <a:t>source and its meaning.</a:t>
            </a:r>
          </a:p>
          <a:p>
            <a:r>
              <a:rPr lang="en-CA" dirty="0" smtClean="0"/>
              <a:t>Find clear and valid relationships</a:t>
            </a:r>
          </a:p>
          <a:p>
            <a:pPr lvl="1"/>
            <a:r>
              <a:rPr lang="en-CA" dirty="0" smtClean="0"/>
              <a:t>Find the relationships evident between the sources</a:t>
            </a:r>
          </a:p>
          <a:p>
            <a:pPr lvl="1"/>
            <a:r>
              <a:rPr lang="en-CA" dirty="0" smtClean="0"/>
              <a:t>Evidence is SO important; be sure to explain your links!</a:t>
            </a:r>
          </a:p>
          <a:p>
            <a:r>
              <a:rPr lang="en-CA" dirty="0" smtClean="0"/>
              <a:t>Re-read the finished copy.  Be sure that it makes sense!</a:t>
            </a:r>
          </a:p>
        </p:txBody>
      </p:sp>
      <p:pic>
        <p:nvPicPr>
          <p:cNvPr id="3074" name="Picture 2" descr="C:\Users\sherryviken\AppData\Local\Microsoft\Windows\Temporary Internet Files\Content.IE5\X42CDIFO\MC900088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795"/>
            <a:ext cx="1149158" cy="129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herryviken\AppData\Local\Microsoft\Windows\Temporary Internet Files\Content.IE5\X42CDIFO\MC900088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795"/>
            <a:ext cx="1149158" cy="129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554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Source Interpretations</vt:lpstr>
      <vt:lpstr>Source Interpretation Assignment</vt:lpstr>
      <vt:lpstr>Source Interpretation Written Response</vt:lpstr>
      <vt:lpstr>The first element…. Interpret each source, explain the perspective(s) presented in each source, and discuss the links between globalization and each source  </vt:lpstr>
      <vt:lpstr>  The second element… Identify and explain one or more of the relationships that exist among the three sources  </vt:lpstr>
      <vt:lpstr>Formats of Writing for Source Interpretations</vt:lpstr>
      <vt:lpstr>Things to Avoid</vt:lpstr>
      <vt:lpstr>Keys to Remember</vt:lpstr>
    </vt:vector>
  </TitlesOfParts>
  <Company>pwsd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Interpretations</dc:title>
  <dc:creator>Viken, Sherry</dc:creator>
  <cp:lastModifiedBy>Heather Dunsworth</cp:lastModifiedBy>
  <cp:revision>10</cp:revision>
  <dcterms:created xsi:type="dcterms:W3CDTF">2012-02-23T18:42:00Z</dcterms:created>
  <dcterms:modified xsi:type="dcterms:W3CDTF">2014-09-18T19:43:23Z</dcterms:modified>
</cp:coreProperties>
</file>