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2" d="100"/>
          <a:sy n="92" d="100"/>
        </p:scale>
        <p:origin x="-3632" y="-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93294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08733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99412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72956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068570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20518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44594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522919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55869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4298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50777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DE2F05-9216-4781-8C96-4059A4C58D53}" type="datetimeFigureOut">
              <a:rPr lang="en-CA" smtClean="0"/>
              <a:t>13-01-03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0BE0-713C-45CF-8F6E-0FF761ECF5E9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84857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thinkstockphotos.ca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7384" y="222250"/>
            <a:ext cx="4275666" cy="64135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 rot="20365721">
            <a:off x="917018" y="1161246"/>
            <a:ext cx="4320480" cy="2308324"/>
          </a:xfrm>
          <a:prstGeom prst="rect">
            <a:avLst/>
          </a:prstGeom>
          <a:noFill/>
          <a:ln w="38100" cap="rnd"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CA" dirty="0" smtClean="0"/>
              <a:t> </a:t>
            </a:r>
            <a:r>
              <a:rPr lang="en-CA" sz="4800" b="1" dirty="0" smtClean="0">
                <a:solidFill>
                  <a:srgbClr val="33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Defining Workplace Safety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48673" y="4005064"/>
            <a:ext cx="48965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CA" sz="4800" b="1" cap="all" dirty="0">
                <a:ln w="1905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Principles </a:t>
            </a:r>
            <a:endParaRPr lang="en-CA" sz="4800" b="1" cap="all" dirty="0" smtClean="0">
              <a:ln w="1905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en-CA" sz="4800" b="1" cap="all" dirty="0" smtClean="0">
                <a:ln w="1905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and </a:t>
            </a:r>
            <a:r>
              <a:rPr lang="en-CA" sz="4800" b="1" cap="all" dirty="0">
                <a:ln w="1905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Practices</a:t>
            </a:r>
          </a:p>
          <a:p>
            <a:endParaRPr lang="en-CA" dirty="0"/>
          </a:p>
        </p:txBody>
      </p:sp>
      <p:sp>
        <p:nvSpPr>
          <p:cNvPr id="6" name="Rectangle 5"/>
          <p:cNvSpPr/>
          <p:nvPr/>
        </p:nvSpPr>
        <p:spPr>
          <a:xfrm>
            <a:off x="3751522" y="6639163"/>
            <a:ext cx="16409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© </a:t>
            </a:r>
            <a:r>
              <a:rPr lang="en-US" sz="1000" dirty="0" smtClean="0">
                <a:solidFill>
                  <a:prstClr val="black"/>
                </a:solidFill>
                <a:latin typeface="Arial"/>
                <a:cs typeface="Arial"/>
              </a:rPr>
              <a:t>2012 </a:t>
            </a:r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Alberta Education</a:t>
            </a:r>
          </a:p>
        </p:txBody>
      </p:sp>
    </p:spTree>
    <p:extLst>
      <p:ext uri="{BB962C8B-B14F-4D97-AF65-F5344CB8AC3E}">
        <p14:creationId xmlns:p14="http://schemas.microsoft.com/office/powerpoint/2010/main" val="4567463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59796"/>
            <a:ext cx="4254500" cy="6477000"/>
          </a:xfrm>
          <a:prstGeom prst="rect">
            <a:avLst/>
          </a:prstGeom>
          <a:effectLst>
            <a:outerShdw blurRad="50800" dist="50800" dir="5400000" algn="ctr" rotWithShape="0">
              <a:srgbClr val="000000"/>
            </a:outerShdw>
          </a:effectLst>
        </p:spPr>
      </p:pic>
      <p:sp>
        <p:nvSpPr>
          <p:cNvPr id="4" name="Oval 3"/>
          <p:cNvSpPr/>
          <p:nvPr/>
        </p:nvSpPr>
        <p:spPr>
          <a:xfrm rot="20272730">
            <a:off x="-84901" y="396122"/>
            <a:ext cx="403244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4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ergonomics</a:t>
            </a:r>
            <a:endParaRPr lang="en-CA" sz="44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5" name="Right Arrow 4"/>
          <p:cNvSpPr/>
          <p:nvPr/>
        </p:nvSpPr>
        <p:spPr>
          <a:xfrm rot="3935281">
            <a:off x="2179851" y="1607264"/>
            <a:ext cx="576064" cy="47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6" name="Oval 5"/>
          <p:cNvSpPr/>
          <p:nvPr/>
        </p:nvSpPr>
        <p:spPr>
          <a:xfrm rot="20240499">
            <a:off x="-74789" y="2068416"/>
            <a:ext cx="6318664" cy="193215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Examples :  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</a:rPr>
              <a:t>lifting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 can strain the back, 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</a:rPr>
              <a:t>bending arms or wrists very often 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can cause joint injuries,  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2"/>
                </a:solidFill>
              </a:rPr>
              <a:t>sitting</a:t>
            </a:r>
            <a:r>
              <a:rPr lang="en-CA" sz="2000" b="1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rgbClr val="FF0000"/>
                </a:solidFill>
              </a:rPr>
              <a:t> all day can cause back problems</a:t>
            </a:r>
            <a:endParaRPr lang="en-CA" sz="2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rgbClr val="FF0000"/>
              </a:solidFill>
            </a:endParaRPr>
          </a:p>
        </p:txBody>
      </p:sp>
      <p:sp>
        <p:nvSpPr>
          <p:cNvPr id="7" name="Right Arrow 6"/>
          <p:cNvSpPr/>
          <p:nvPr/>
        </p:nvSpPr>
        <p:spPr>
          <a:xfrm rot="5400000">
            <a:off x="843740" y="4741169"/>
            <a:ext cx="576064" cy="47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8" name="Right Arrow 7"/>
          <p:cNvSpPr/>
          <p:nvPr/>
        </p:nvSpPr>
        <p:spPr>
          <a:xfrm rot="3935281">
            <a:off x="3165290" y="4301153"/>
            <a:ext cx="576064" cy="47656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Right Arrow 8"/>
          <p:cNvSpPr/>
          <p:nvPr/>
        </p:nvSpPr>
        <p:spPr>
          <a:xfrm rot="2503513">
            <a:off x="4847053" y="3357313"/>
            <a:ext cx="576064" cy="396928"/>
          </a:xfrm>
          <a:prstGeom prst="rightArrow">
            <a:avLst>
              <a:gd name="adj1" fmla="val 7690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0" name="Rectangle 9"/>
          <p:cNvSpPr/>
          <p:nvPr/>
        </p:nvSpPr>
        <p:spPr>
          <a:xfrm>
            <a:off x="81403" y="5424713"/>
            <a:ext cx="2720538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C00000"/>
                </a:solidFill>
              </a:rPr>
              <a:t>Engineering:</a:t>
            </a:r>
            <a:r>
              <a:rPr lang="en-CA" dirty="0" smtClean="0"/>
              <a:t>  for example use a properly designed chair </a:t>
            </a:r>
            <a:endParaRPr lang="en-CA" dirty="0"/>
          </a:p>
        </p:txBody>
      </p:sp>
      <p:sp>
        <p:nvSpPr>
          <p:cNvPr id="11" name="Rectangle 10"/>
          <p:cNvSpPr/>
          <p:nvPr/>
        </p:nvSpPr>
        <p:spPr>
          <a:xfrm>
            <a:off x="3242169" y="4979451"/>
            <a:ext cx="3091710" cy="122269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C00000"/>
                </a:solidFill>
              </a:rPr>
              <a:t>Administrative:  </a:t>
            </a:r>
            <a:r>
              <a:rPr lang="en-CA" dirty="0" smtClean="0">
                <a:solidFill>
                  <a:schemeClr val="bg1"/>
                </a:solidFill>
              </a:rPr>
              <a:t>for example give a safety course on how to lift properly </a:t>
            </a:r>
            <a:endParaRPr lang="en-CA" dirty="0">
              <a:solidFill>
                <a:schemeClr val="bg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482146" y="3555778"/>
            <a:ext cx="2712333" cy="11521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b="1" dirty="0" smtClean="0">
                <a:solidFill>
                  <a:srgbClr val="C00000"/>
                </a:solidFill>
              </a:rPr>
              <a:t>PPE:  </a:t>
            </a:r>
            <a:r>
              <a:rPr lang="en-CA" dirty="0" smtClean="0"/>
              <a:t>for example use a power lifting support belt device to protect the back</a:t>
            </a:r>
            <a:endParaRPr lang="en-CA" dirty="0"/>
          </a:p>
        </p:txBody>
      </p:sp>
      <p:sp>
        <p:nvSpPr>
          <p:cNvPr id="13" name="Rectangle 12"/>
          <p:cNvSpPr/>
          <p:nvPr/>
        </p:nvSpPr>
        <p:spPr>
          <a:xfrm>
            <a:off x="3751522" y="6639163"/>
            <a:ext cx="16409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© </a:t>
            </a:r>
            <a:r>
              <a:rPr lang="en-US" sz="1000" dirty="0" smtClean="0">
                <a:solidFill>
                  <a:prstClr val="black"/>
                </a:solidFill>
                <a:latin typeface="Arial"/>
                <a:cs typeface="Arial"/>
              </a:rPr>
              <a:t>2012 </a:t>
            </a:r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Alberta Education</a:t>
            </a:r>
          </a:p>
        </p:txBody>
      </p:sp>
    </p:spTree>
    <p:extLst>
      <p:ext uri="{BB962C8B-B14F-4D97-AF65-F5344CB8AC3E}">
        <p14:creationId xmlns:p14="http://schemas.microsoft.com/office/powerpoint/2010/main" val="26035223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476672"/>
            <a:ext cx="8280920" cy="2862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b="1" u="sng" dirty="0" smtClean="0"/>
              <a:t>References:</a:t>
            </a:r>
          </a:p>
          <a:p>
            <a:endParaRPr lang="en-CA" dirty="0"/>
          </a:p>
          <a:p>
            <a:endParaRPr lang="en-CA" dirty="0"/>
          </a:p>
          <a:p>
            <a:r>
              <a:rPr lang="en-US" dirty="0"/>
              <a:t>Worker With Hat:  Brand X Pictures/</a:t>
            </a:r>
            <a:r>
              <a:rPr lang="en-US" dirty="0" err="1"/>
              <a:t>Thinkstock</a:t>
            </a:r>
            <a:r>
              <a:rPr lang="en-US" dirty="0"/>
              <a:t> – Image #152154917 retrieved December 2012 from </a:t>
            </a:r>
            <a:r>
              <a:rPr lang="en-US" u="sng" dirty="0">
                <a:hlinkClick r:id="rId2"/>
              </a:rPr>
              <a:t>http://www.thinkstockphotos.ca</a:t>
            </a:r>
            <a:endParaRPr lang="en-CA" dirty="0" smtClean="0"/>
          </a:p>
          <a:p>
            <a:endParaRPr lang="en-CA" dirty="0"/>
          </a:p>
          <a:p>
            <a:r>
              <a:rPr lang="en-US" dirty="0"/>
              <a:t>Mechanic Changing Tire:  </a:t>
            </a:r>
            <a:r>
              <a:rPr lang="en-US" dirty="0" err="1"/>
              <a:t>iStockphoto</a:t>
            </a:r>
            <a:r>
              <a:rPr lang="en-US" dirty="0"/>
              <a:t>/</a:t>
            </a:r>
            <a:r>
              <a:rPr lang="en-US" dirty="0" err="1"/>
              <a:t>Thinkstock</a:t>
            </a:r>
            <a:r>
              <a:rPr lang="en-US" dirty="0"/>
              <a:t> – Image # 78405832 retrieved December 2012 from </a:t>
            </a:r>
            <a:r>
              <a:rPr lang="en-US" u="sng" dirty="0">
                <a:hlinkClick r:id="rId2"/>
              </a:rPr>
              <a:t>http://www.thinkstockphotos.ca</a:t>
            </a:r>
            <a:endParaRPr lang="en-CA" dirty="0"/>
          </a:p>
          <a:p>
            <a:endParaRPr lang="en-CA" dirty="0" smtClean="0"/>
          </a:p>
          <a:p>
            <a:endParaRPr lang="en-CA" dirty="0"/>
          </a:p>
        </p:txBody>
      </p:sp>
      <p:sp>
        <p:nvSpPr>
          <p:cNvPr id="3" name="Rectangle 2"/>
          <p:cNvSpPr/>
          <p:nvPr/>
        </p:nvSpPr>
        <p:spPr>
          <a:xfrm>
            <a:off x="3751522" y="6639163"/>
            <a:ext cx="164095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© </a:t>
            </a:r>
            <a:r>
              <a:rPr lang="en-US" sz="1000" dirty="0" smtClean="0">
                <a:solidFill>
                  <a:prstClr val="black"/>
                </a:solidFill>
                <a:latin typeface="Arial"/>
                <a:cs typeface="Arial"/>
              </a:rPr>
              <a:t>2012 </a:t>
            </a:r>
            <a:r>
              <a:rPr lang="en-US" sz="1000" dirty="0">
                <a:solidFill>
                  <a:prstClr val="black"/>
                </a:solidFill>
                <a:latin typeface="Arial"/>
                <a:cs typeface="Arial"/>
              </a:rPr>
              <a:t>Alberta Education</a:t>
            </a:r>
          </a:p>
        </p:txBody>
      </p:sp>
    </p:spTree>
    <p:extLst>
      <p:ext uri="{BB962C8B-B14F-4D97-AF65-F5344CB8AC3E}">
        <p14:creationId xmlns:p14="http://schemas.microsoft.com/office/powerpoint/2010/main" val="28943434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89</Words>
  <Application>Microsoft Macintosh PowerPoint</Application>
  <PresentationFormat>On-screen Show (4:3)</PresentationFormat>
  <Paragraphs>17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Company>Calgary Board of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 Smith</dc:creator>
  <cp:lastModifiedBy>Philip Christiansen</cp:lastModifiedBy>
  <cp:revision>15</cp:revision>
  <dcterms:created xsi:type="dcterms:W3CDTF">2011-04-08T04:46:26Z</dcterms:created>
  <dcterms:modified xsi:type="dcterms:W3CDTF">2013-01-03T21:26:16Z</dcterms:modified>
</cp:coreProperties>
</file>