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embeddedFontLst>
    <p:embeddedFont>
      <p:font typeface="Helvetica Neue"/>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HelveticaNeue-regular.fntdata"/><Relationship Id="rId10" Type="http://schemas.openxmlformats.org/officeDocument/2006/relationships/slide" Target="slides/slide5.xml"/><Relationship Id="rId13" Type="http://schemas.openxmlformats.org/officeDocument/2006/relationships/font" Target="fonts/HelveticaNeue-italic.fntdata"/><Relationship Id="rId12" Type="http://schemas.openxmlformats.org/officeDocument/2006/relationships/font" Target="fonts/HelveticaNeue-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font" Target="fonts/HelveticaNeue-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46a8884c8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46a8884c8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1" name="Shape 61"/>
        <p:cNvGrpSpPr/>
        <p:nvPr/>
      </p:nvGrpSpPr>
      <p:grpSpPr>
        <a:xfrm>
          <a:off x="0" y="0"/>
          <a:ext cx="0" cy="0"/>
          <a:chOff x="0" y="0"/>
          <a:chExt cx="0" cy="0"/>
        </a:xfrm>
      </p:grpSpPr>
      <p:sp>
        <p:nvSpPr>
          <p:cNvPr id="62" name="Google Shape;62;g46a8884c8e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46a8884c8e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Google Shape;70;g46a8884c8e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46a8884c8e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g46a8884c8e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46a8884c8e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jpg"/><Relationship Id="rId4" Type="http://schemas.openxmlformats.org/officeDocument/2006/relationships/image" Target="../media/image2.jpg"/><Relationship Id="rId5"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jpg"/><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7.1 Novel Character</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PostSecret Postcard Template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idx="1" type="body"/>
          </p:nvPr>
        </p:nvSpPr>
        <p:spPr>
          <a:xfrm>
            <a:off x="311700" y="358875"/>
            <a:ext cx="8520600" cy="4209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solidFill>
                  <a:srgbClr val="231F20"/>
                </a:solidFill>
                <a:latin typeface="Helvetica Neue"/>
                <a:ea typeface="Helvetica Neue"/>
                <a:cs typeface="Helvetica Neue"/>
                <a:sym typeface="Helvetica Neue"/>
              </a:rPr>
              <a:t>For this option, you will create a series of 6 post-secret postcards for the main character in your chosen novel. Each postcard must reveal the secret that would relieve some of his or her pain if he or she got it off his or her chest. There should be a progression or development of character represented – how did the character change throughout the novel and how would the secrets change? Each postcard must also depict a visual that would be representative of the event or conflict taking place at that point in the novel.</a:t>
            </a:r>
            <a:endParaRPr>
              <a:solidFill>
                <a:srgbClr val="231F20"/>
              </a:solidFill>
              <a:latin typeface="Helvetica Neue"/>
              <a:ea typeface="Helvetica Neue"/>
              <a:cs typeface="Helvetica Neue"/>
              <a:sym typeface="Helvetica Neue"/>
            </a:endParaRPr>
          </a:p>
          <a:p>
            <a:pPr indent="0" lvl="0" marL="0" rtl="0" algn="l">
              <a:spcBef>
                <a:spcPts val="500"/>
              </a:spcBef>
              <a:spcAft>
                <a:spcPts val="0"/>
              </a:spcAft>
              <a:buNone/>
            </a:pPr>
            <a:r>
              <a:t/>
            </a:r>
            <a:endParaRPr>
              <a:solidFill>
                <a:schemeClr val="dk1"/>
              </a:solidFill>
              <a:latin typeface="Helvetica Neue"/>
              <a:ea typeface="Helvetica Neue"/>
              <a:cs typeface="Helvetica Neue"/>
              <a:sym typeface="Helvetica Neue"/>
            </a:endParaRPr>
          </a:p>
          <a:p>
            <a:pPr indent="0" lvl="0" marL="0" rtl="0" algn="l">
              <a:spcBef>
                <a:spcPts val="500"/>
              </a:spcBef>
              <a:spcAft>
                <a:spcPts val="0"/>
              </a:spcAft>
              <a:buClr>
                <a:schemeClr val="dk1"/>
              </a:buClr>
              <a:buSzPts val="1100"/>
              <a:buFont typeface="Arial"/>
              <a:buNone/>
            </a:pPr>
            <a:r>
              <a:rPr lang="en-GB">
                <a:solidFill>
                  <a:schemeClr val="dk1"/>
                </a:solidFill>
                <a:latin typeface="Helvetica Neue"/>
                <a:ea typeface="Helvetica Neue"/>
                <a:cs typeface="Helvetica Neue"/>
                <a:sym typeface="Helvetica Neue"/>
              </a:rPr>
              <a:t>Connect to the character not the plot events: Provide a written rationale which includes details and explanations which answer How? and Why? your postcards demonstrate the character’s development.</a:t>
            </a:r>
            <a:endParaRPr>
              <a:solidFill>
                <a:schemeClr val="dk1"/>
              </a:solidFill>
              <a:latin typeface="Helvetica Neue"/>
              <a:ea typeface="Helvetica Neue"/>
              <a:cs typeface="Helvetica Neue"/>
              <a:sym typeface="Helvetica Neue"/>
            </a:endParaRPr>
          </a:p>
          <a:p>
            <a:pPr indent="0" lvl="0" marL="0" rtl="0" algn="l">
              <a:spcBef>
                <a:spcPts val="50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4" name="Shape 64"/>
        <p:cNvGrpSpPr/>
        <p:nvPr/>
      </p:nvGrpSpPr>
      <p:grpSpPr>
        <a:xfrm>
          <a:off x="0" y="0"/>
          <a:ext cx="0" cy="0"/>
          <a:chOff x="0" y="0"/>
          <a:chExt cx="0" cy="0"/>
        </a:xfrm>
      </p:grpSpPr>
      <p:pic>
        <p:nvPicPr>
          <p:cNvPr id="65" name="Google Shape;65;p15"/>
          <p:cNvPicPr preferRelativeResize="0"/>
          <p:nvPr/>
        </p:nvPicPr>
        <p:blipFill>
          <a:blip r:embed="rId3">
            <a:alphaModFix/>
          </a:blip>
          <a:stretch>
            <a:fillRect/>
          </a:stretch>
        </p:blipFill>
        <p:spPr>
          <a:xfrm>
            <a:off x="2821045" y="1969079"/>
            <a:ext cx="4625270" cy="3077492"/>
          </a:xfrm>
          <a:prstGeom prst="rect">
            <a:avLst/>
          </a:prstGeom>
          <a:noFill/>
          <a:ln>
            <a:noFill/>
          </a:ln>
        </p:spPr>
      </p:pic>
      <p:pic>
        <p:nvPicPr>
          <p:cNvPr id="66" name="Google Shape;66;p15"/>
          <p:cNvPicPr preferRelativeResize="0"/>
          <p:nvPr/>
        </p:nvPicPr>
        <p:blipFill>
          <a:blip r:embed="rId4">
            <a:alphaModFix/>
          </a:blip>
          <a:stretch>
            <a:fillRect/>
          </a:stretch>
        </p:blipFill>
        <p:spPr>
          <a:xfrm>
            <a:off x="3390741" y="1872150"/>
            <a:ext cx="5056772" cy="3271352"/>
          </a:xfrm>
          <a:prstGeom prst="rect">
            <a:avLst/>
          </a:prstGeom>
          <a:noFill/>
          <a:ln>
            <a:noFill/>
          </a:ln>
        </p:spPr>
      </p:pic>
      <p:pic>
        <p:nvPicPr>
          <p:cNvPr id="67" name="Google Shape;67;p15"/>
          <p:cNvPicPr preferRelativeResize="0"/>
          <p:nvPr/>
        </p:nvPicPr>
        <p:blipFill>
          <a:blip r:embed="rId5">
            <a:alphaModFix/>
          </a:blip>
          <a:stretch>
            <a:fillRect/>
          </a:stretch>
        </p:blipFill>
        <p:spPr>
          <a:xfrm>
            <a:off x="2761002" y="1872150"/>
            <a:ext cx="6316250" cy="3271350"/>
          </a:xfrm>
          <a:prstGeom prst="rect">
            <a:avLst/>
          </a:prstGeom>
          <a:noFill/>
          <a:ln>
            <a:noFill/>
          </a:ln>
        </p:spPr>
      </p:pic>
      <p:sp>
        <p:nvSpPr>
          <p:cNvPr id="68" name="Google Shape;68;p15"/>
          <p:cNvSpPr txBox="1"/>
          <p:nvPr/>
        </p:nvSpPr>
        <p:spPr>
          <a:xfrm>
            <a:off x="177175" y="85200"/>
            <a:ext cx="8580600" cy="61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a:t>Resize the postcard as needed. Remember to add your own images to represent the front of hte card representing the event or conflict taking place at this point.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pic>
        <p:nvPicPr>
          <p:cNvPr id="73" name="Google Shape;73;p16"/>
          <p:cNvPicPr preferRelativeResize="0"/>
          <p:nvPr/>
        </p:nvPicPr>
        <p:blipFill>
          <a:blip r:embed="rId3">
            <a:alphaModFix/>
          </a:blip>
          <a:stretch>
            <a:fillRect/>
          </a:stretch>
        </p:blipFill>
        <p:spPr>
          <a:xfrm>
            <a:off x="2821045" y="1969079"/>
            <a:ext cx="4625270" cy="3077492"/>
          </a:xfrm>
          <a:prstGeom prst="rect">
            <a:avLst/>
          </a:prstGeom>
          <a:noFill/>
          <a:ln>
            <a:noFill/>
          </a:ln>
        </p:spPr>
      </p:pic>
      <p:pic>
        <p:nvPicPr>
          <p:cNvPr id="74" name="Google Shape;74;p16"/>
          <p:cNvPicPr preferRelativeResize="0"/>
          <p:nvPr/>
        </p:nvPicPr>
        <p:blipFill>
          <a:blip r:embed="rId4">
            <a:alphaModFix/>
          </a:blip>
          <a:stretch>
            <a:fillRect/>
          </a:stretch>
        </p:blipFill>
        <p:spPr>
          <a:xfrm>
            <a:off x="3126477" y="936075"/>
            <a:ext cx="5739600" cy="3713075"/>
          </a:xfrm>
          <a:prstGeom prst="rect">
            <a:avLst/>
          </a:prstGeom>
          <a:noFill/>
          <a:ln>
            <a:noFill/>
          </a:ln>
        </p:spPr>
      </p:pic>
      <p:sp>
        <p:nvSpPr>
          <p:cNvPr id="75" name="Google Shape;75;p16"/>
          <p:cNvSpPr txBox="1"/>
          <p:nvPr/>
        </p:nvSpPr>
        <p:spPr>
          <a:xfrm>
            <a:off x="177175" y="85200"/>
            <a:ext cx="8580600" cy="61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a:t>Resize the postcard as needed. Remember to add your own images to represent the front of hte card representing the event or conflict taking place at this point.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pic>
        <p:nvPicPr>
          <p:cNvPr id="80" name="Google Shape;80;p17"/>
          <p:cNvPicPr preferRelativeResize="0"/>
          <p:nvPr/>
        </p:nvPicPr>
        <p:blipFill>
          <a:blip r:embed="rId3">
            <a:alphaModFix/>
          </a:blip>
          <a:stretch>
            <a:fillRect/>
          </a:stretch>
        </p:blipFill>
        <p:spPr>
          <a:xfrm>
            <a:off x="2821051" y="1096482"/>
            <a:ext cx="5936724" cy="3950095"/>
          </a:xfrm>
          <a:prstGeom prst="rect">
            <a:avLst/>
          </a:prstGeom>
          <a:noFill/>
          <a:ln>
            <a:noFill/>
          </a:ln>
        </p:spPr>
      </p:pic>
      <p:sp>
        <p:nvSpPr>
          <p:cNvPr id="81" name="Google Shape;81;p17"/>
          <p:cNvSpPr txBox="1"/>
          <p:nvPr/>
        </p:nvSpPr>
        <p:spPr>
          <a:xfrm>
            <a:off x="177175" y="85200"/>
            <a:ext cx="8580600" cy="61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a:t>Resize (or replace) the postcard as needed. Remember to add your own images to represent the front of the card representing the event or conflict taking place at this point.</a:t>
            </a:r>
            <a:endParaRPr/>
          </a:p>
        </p:txBody>
      </p:sp>
      <p:sp>
        <p:nvSpPr>
          <p:cNvPr id="82" name="Google Shape;82;p17"/>
          <p:cNvSpPr txBox="1"/>
          <p:nvPr/>
        </p:nvSpPr>
        <p:spPr>
          <a:xfrm>
            <a:off x="104725" y="4729650"/>
            <a:ext cx="4233900" cy="447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000">
                <a:solidFill>
                  <a:srgbClr val="FF0000"/>
                </a:solidFill>
              </a:rPr>
              <a:t>You need 3 more postcards! Duplicate these or create your own.</a:t>
            </a:r>
            <a:endParaRPr sz="1000">
              <a:solidFill>
                <a:srgbClr val="FF000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