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Helvetica Neue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803EE50-51F8-410B-A884-75C0EA13BA12}">
  <a:tblStyle styleId="{3803EE50-51F8-410B-A884-75C0EA13BA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895020f51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895020f51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895020f51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895020f51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895020f51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895020f51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95020f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895020f5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895020f5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895020f5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95020f5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895020f5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895020f51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895020f51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895020f5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895020f5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895020f51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895020f51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895020f51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895020f51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895020f51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895020f51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F8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Unit 2 Section 2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Study Notes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4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Complete the brief short notes to help you learn this material, and to provide you with some good study notes.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Helvetica Neue"/>
                <a:ea typeface="Helvetica Neue"/>
                <a:cs typeface="Helvetica Neue"/>
                <a:sym typeface="Helvetica Neue"/>
              </a:rPr>
              <a:t>Studying Film tutorial continued...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1" name="Google Shape;121;p22"/>
          <p:cNvSpPr txBox="1"/>
          <p:nvPr/>
        </p:nvSpPr>
        <p:spPr>
          <a:xfrm>
            <a:off x="3831250" y="1230125"/>
            <a:ext cx="5001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7. Sound:</a:t>
            </a:r>
            <a:endParaRPr sz="1200"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a. _______________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can set the mood for the scene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 i="1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popular music embedded within the film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070C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rgbClr val="0070C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_________ _________: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using technology to bring sound into the film.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22" name="Google Shape;12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2500" y="1418313"/>
            <a:ext cx="2718450" cy="262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Helvetica Neue"/>
                <a:ea typeface="Helvetica Neue"/>
                <a:cs typeface="Helvetica Neue"/>
                <a:sym typeface="Helvetica Neue"/>
              </a:rPr>
              <a:t>Studying Film tutorial continued...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8" name="Google Shape;128;p23"/>
          <p:cNvSpPr txBox="1"/>
          <p:nvPr/>
        </p:nvSpPr>
        <p:spPr>
          <a:xfrm>
            <a:off x="3574825" y="1236850"/>
            <a:ext cx="5187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8. Characters and Actors</a:t>
            </a:r>
            <a:endParaRPr sz="1200"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a. ___________: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words spoken by the actors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_____ _________: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nonverbal cues (facial expressions, eye contact, posture)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___________: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the characters work together or conflict with one another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___________: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characters wear, carefully chosen to reveal more about the character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29" name="Google Shape;12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75900"/>
            <a:ext cx="3044925" cy="292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xfrm>
            <a:off x="0" y="158425"/>
            <a:ext cx="9144000" cy="49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Answers to the Film Study Notes:                </a:t>
            </a:r>
            <a:r>
              <a:rPr lang="en-GB" sz="1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End</a:t>
            </a:r>
            <a:endParaRPr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5" name="Google Shape;135;p24"/>
          <p:cNvSpPr txBox="1"/>
          <p:nvPr/>
        </p:nvSpPr>
        <p:spPr>
          <a:xfrm>
            <a:off x="0" y="803825"/>
            <a:ext cx="4842000" cy="41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72101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1. a. High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Low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Straight On (Medium)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Canted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2. a. the subject occupies most of the frame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the subject occupies the entire frame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Long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e. Extreme long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3. a. warm glow, emphasize reality, usually the sunlight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sets a scene, has lighting that exists outside of nature, emphasizes something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particular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reveals vivid or intense details, cheerful, happy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e. showcases or highlights the object or subject like they are on stage or under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spotlight; all eyes are on them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f. emphasizes the shape or silhouette rather than the individual person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b="1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6" name="Google Shape;136;p24"/>
          <p:cNvSpPr txBox="1"/>
          <p:nvPr/>
        </p:nvSpPr>
        <p:spPr>
          <a:xfrm>
            <a:off x="5013000" y="743525"/>
            <a:ext cx="3944700" cy="41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4. a. shot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cut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5. a. framing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blocking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tracking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panning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e. booming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6. a. Setting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Sequence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Sets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Plot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7. a. Music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Soundtrack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Special effects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8. a. Dialogue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Body language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Interaction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Wardrobe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Viewing a Film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Films, like novels, tell stories using many of the techniques similar to photographs adding sound and motion.  The same camera techniques used for breaking down a photograph apply to breaking down films.  In addition, define these specific terms used to discuss scenes in a film.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Shot: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Cut: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Scene: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Sequence: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Studying Film tutorial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Fill</a:t>
            </a: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the blanks or </a:t>
            </a:r>
            <a:r>
              <a:rPr lang="en-GB" sz="12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record</a:t>
            </a: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definitions in the space provided.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Studying Film tutorial continued...</a:t>
            </a:r>
            <a:endParaRPr/>
          </a:p>
        </p:txBody>
      </p:sp>
      <p:graphicFrame>
        <p:nvGraphicFramePr>
          <p:cNvPr id="73" name="Google Shape;73;p16"/>
          <p:cNvGraphicFramePr/>
          <p:nvPr/>
        </p:nvGraphicFramePr>
        <p:xfrm>
          <a:off x="304800" y="304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{3803EE50-51F8-410B-A884-75C0EA13BA12}</a:tableStyleId>
              </a:tblPr>
              <a:tblGrid>
                <a:gridCol w="94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4" name="Google Shape;74;p16"/>
          <p:cNvSpPr txBox="1"/>
          <p:nvPr/>
        </p:nvSpPr>
        <p:spPr>
          <a:xfrm>
            <a:off x="472275" y="1158575"/>
            <a:ext cx="7205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latin typeface="Helvetica Neue"/>
                <a:ea typeface="Helvetica Neue"/>
                <a:cs typeface="Helvetica Neue"/>
                <a:sym typeface="Helvetica Neue"/>
              </a:rPr>
              <a:t>1. Camera angle:</a:t>
            </a: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refers to the position of the camera with respect to what’s being viewed (the subject).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a. _____ angle: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camera is above the subject. This angle can make the subject look smaller or powerless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b. _____ angle: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camera is below the subject. This angle can make the subject look strong and powerful.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c. _______ 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camera is at a neutral level. This shot is most comfortable for viewers, as it mirrors how we typically look at our world.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d. _______ angle: the camera is tilted at an angle. The subject appears slanted in the frame of the shot.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can create uncertainty or uneasiness in the viewer, as if something is ‘not quite right’.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83225" y="241848"/>
            <a:ext cx="1687825" cy="150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Studying Film tutorial continued...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81" name="Google Shape;81;p17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{3803EE50-51F8-410B-A884-75C0EA13BA12}</a:tableStyleId>
              </a:tblPr>
              <a:tblGrid>
                <a:gridCol w="117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" name="Google Shape;82;p17"/>
          <p:cNvSpPr txBox="1"/>
          <p:nvPr/>
        </p:nvSpPr>
        <p:spPr>
          <a:xfrm>
            <a:off x="562800" y="1354650"/>
            <a:ext cx="75297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latin typeface="Helvetica Neue"/>
                <a:ea typeface="Helvetica Neue"/>
                <a:cs typeface="Helvetica Neue"/>
                <a:sym typeface="Helvetica Neue"/>
              </a:rPr>
              <a:t> 2. Focus: </a:t>
            </a:r>
            <a:r>
              <a:rPr lang="en-GB" sz="1200">
                <a:solidFill>
                  <a:srgbClr val="00548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the camera centers on</a:t>
            </a:r>
            <a:endParaRPr sz="1200">
              <a:solidFill>
                <a:srgbClr val="00548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a. Close Up: _______________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b. Extreme Close Up: _____________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c. Medium: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don’t see the subject’s entire body, but you don’t need to either.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d. _______ Shot: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see the subject’s entire body, including the surroundings.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e. _______ ______  Shot: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shots are used to show a sense of vastness of surroundings. 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37438" y="753100"/>
            <a:ext cx="1743075" cy="19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Helvetica Neue"/>
                <a:ea typeface="Helvetica Neue"/>
                <a:cs typeface="Helvetica Neue"/>
                <a:sym typeface="Helvetica Neue"/>
              </a:rPr>
              <a:t>Studying Film tutorial continued...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89" name="Google Shape;89;p18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{3803EE50-51F8-410B-A884-75C0EA13BA12}</a:tableStyleId>
              </a:tblPr>
              <a:tblGrid>
                <a:gridCol w="117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</a:t>
                      </a:r>
                      <a:endParaRPr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0" name="Google Shape;90;p18"/>
          <p:cNvGraphicFramePr/>
          <p:nvPr/>
        </p:nvGraphicFramePr>
        <p:xfrm>
          <a:off x="476700" y="1804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{3803EE50-51F8-410B-A884-75C0EA13BA12}</a:tableStyleId>
              </a:tblPr>
              <a:tblGrid>
                <a:gridCol w="318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a. Natural: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e. Top: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b. Artificial: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f. Back: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7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c. Bright: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g. Side: </a:t>
                      </a:r>
                      <a:r>
                        <a:rPr lang="en-GB" sz="1200" i="1">
                          <a:solidFill>
                            <a:srgbClr val="1F497D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can show a character who feels divided or torn between two choices</a:t>
                      </a:r>
                      <a:endParaRPr sz="1200" i="1">
                        <a:solidFill>
                          <a:srgbClr val="1F497D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d. Soft: </a:t>
                      </a:r>
                      <a:r>
                        <a:rPr lang="en-GB" sz="1200" i="1">
                          <a:solidFill>
                            <a:srgbClr val="1F497D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can show tenderness</a:t>
                      </a:r>
                      <a:endParaRPr sz="1200" i="1">
                        <a:solidFill>
                          <a:srgbClr val="1F497D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h. Under: </a:t>
                      </a:r>
                      <a:r>
                        <a:rPr lang="en-GB" sz="1200" i="1">
                          <a:solidFill>
                            <a:srgbClr val="1F497D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can be spooky</a:t>
                      </a:r>
                      <a:endParaRPr sz="1200" i="1">
                        <a:solidFill>
                          <a:srgbClr val="1F497D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1" name="Google Shape;91;p18"/>
          <p:cNvSpPr txBox="1"/>
          <p:nvPr/>
        </p:nvSpPr>
        <p:spPr>
          <a:xfrm>
            <a:off x="311700" y="11584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GB" sz="1200" b="1">
                <a:latin typeface="Helvetica Neue"/>
                <a:ea typeface="Helvetica Neue"/>
                <a:cs typeface="Helvetica Neue"/>
                <a:sym typeface="Helvetica Neue"/>
              </a:rPr>
              <a:t>3. Lighting: </a:t>
            </a: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How might the following lighting choices contribute to the mood of a shot.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1850" y="1974063"/>
            <a:ext cx="1447800" cy="202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Helvetica Neue"/>
                <a:ea typeface="Helvetica Neue"/>
                <a:cs typeface="Helvetica Neue"/>
                <a:sym typeface="Helvetica Neue"/>
              </a:rPr>
              <a:t>Studying Film tutorial continued...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98" name="Google Shape;98;p19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{3803EE50-51F8-410B-A884-75C0EA13BA12}</a:tableStyleId>
              </a:tblPr>
              <a:tblGrid>
                <a:gridCol w="117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</a:t>
                      </a:r>
                      <a:endParaRPr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9" name="Google Shape;99;p19"/>
          <p:cNvSpPr txBox="1"/>
          <p:nvPr/>
        </p:nvSpPr>
        <p:spPr>
          <a:xfrm>
            <a:off x="484225" y="1374175"/>
            <a:ext cx="7284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latin typeface="Helvetica Neue"/>
                <a:ea typeface="Helvetica Neue"/>
                <a:cs typeface="Helvetica Neue"/>
                <a:sym typeface="Helvetica Neue"/>
              </a:rPr>
              <a:t>4. Sequence:</a:t>
            </a:r>
            <a:endParaRPr sz="12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a. 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action filmed in one continuous take, with no disruptions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b. 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conclusion of the shot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2500" y="1860538"/>
            <a:ext cx="2209800" cy="166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Helvetica Neue"/>
                <a:ea typeface="Helvetica Neue"/>
                <a:cs typeface="Helvetica Neue"/>
                <a:sym typeface="Helvetica Neue"/>
              </a:rPr>
              <a:t>Studying Film tutorial continued...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106" name="Google Shape;106;p20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{3803EE50-51F8-410B-A884-75C0EA13BA12}</a:tableStyleId>
              </a:tblPr>
              <a:tblGrid>
                <a:gridCol w="117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</a:t>
                      </a:r>
                      <a:endParaRPr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7" name="Google Shape;107;p20"/>
          <p:cNvSpPr txBox="1"/>
          <p:nvPr/>
        </p:nvSpPr>
        <p:spPr>
          <a:xfrm>
            <a:off x="311700" y="1140375"/>
            <a:ext cx="670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latin typeface="Helvetica Neue"/>
                <a:ea typeface="Helvetica Neue"/>
                <a:cs typeface="Helvetica Neue"/>
                <a:sym typeface="Helvetica Neue"/>
              </a:rPr>
              <a:t>5. Camera Movement:</a:t>
            </a:r>
            <a:endParaRPr sz="12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a. 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visual elements around the actor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b. 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the actor is positioned in relation to the camera and his surroundings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c. 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camera follows the actor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d. 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camera scans horizontally, from left to right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Helvetica Neue"/>
                <a:ea typeface="Helvetica Neue"/>
                <a:cs typeface="Helvetica Neue"/>
                <a:sym typeface="Helvetica Neue"/>
              </a:rPr>
              <a:t>e. 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camera tilts up or down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4000" y="3327075"/>
            <a:ext cx="1825200" cy="130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Helvetica Neue"/>
                <a:ea typeface="Helvetica Neue"/>
                <a:cs typeface="Helvetica Neue"/>
                <a:sym typeface="Helvetica Neue"/>
              </a:rPr>
              <a:t>Studying Film tutorial continued...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4" name="Google Shape;114;p21"/>
          <p:cNvSpPr txBox="1"/>
          <p:nvPr/>
        </p:nvSpPr>
        <p:spPr>
          <a:xfrm>
            <a:off x="3446625" y="1221775"/>
            <a:ext cx="5142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6. Scene:</a:t>
            </a:r>
            <a:endParaRPr sz="1200"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a. _________: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time, place, shooting location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_________: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progression of related scenes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_________: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arrangement or display of scenery,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backdrop, or landscape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_________: </a:t>
            </a:r>
            <a:r>
              <a:rPr lang="en-GB" sz="1200">
                <a:solidFill>
                  <a:srgbClr val="1F497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narrative or sequences of events that make up the story</a:t>
            </a:r>
            <a:endParaRPr sz="1200">
              <a:solidFill>
                <a:srgbClr val="1F497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15" name="Google Shape;11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100" y="1287238"/>
            <a:ext cx="2785175" cy="286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904</Words>
  <Application>Microsoft Office PowerPoint</Application>
  <PresentationFormat>On-screen Show (16:9)</PresentationFormat>
  <Paragraphs>151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Helvetica Neue</vt:lpstr>
      <vt:lpstr>Simple Light</vt:lpstr>
      <vt:lpstr>Unit 2 Section 2  Study Notes</vt:lpstr>
      <vt:lpstr>Viewing a Film</vt:lpstr>
      <vt:lpstr>Studying Film tutorial</vt:lpstr>
      <vt:lpstr>Studying Film tutorial continued...</vt:lpstr>
      <vt:lpstr>Studying Film tutorial continued... </vt:lpstr>
      <vt:lpstr>Studying Film tutorial continued... </vt:lpstr>
      <vt:lpstr>Studying Film tutorial continued... </vt:lpstr>
      <vt:lpstr>Studying Film tutorial continued... </vt:lpstr>
      <vt:lpstr>Studying Film tutorial continued... </vt:lpstr>
      <vt:lpstr>Studying Film tutorial continued... </vt:lpstr>
      <vt:lpstr>Studying Film tutorial continued... </vt:lpstr>
      <vt:lpstr>Answers to the Film Study Notes:                The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Section 2  Study Notes</dc:title>
  <dc:creator>Tracy Dennis</dc:creator>
  <cp:lastModifiedBy>Tracy Dennis</cp:lastModifiedBy>
  <cp:revision>1</cp:revision>
  <dcterms:modified xsi:type="dcterms:W3CDTF">2020-02-16T03:46:30Z</dcterms:modified>
</cp:coreProperties>
</file>