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8" r:id="rId4"/>
    <p:sldId id="263" r:id="rId5"/>
    <p:sldId id="264" r:id="rId6"/>
    <p:sldId id="265" r:id="rId7"/>
    <p:sldId id="266" r:id="rId8"/>
    <p:sldId id="267" r:id="rId9"/>
    <p:sldId id="274" r:id="rId10"/>
    <p:sldId id="261" r:id="rId11"/>
    <p:sldId id="269" r:id="rId12"/>
    <p:sldId id="270" r:id="rId13"/>
    <p:sldId id="271" r:id="rId14"/>
    <p:sldId id="272" r:id="rId15"/>
    <p:sldId id="273" r:id="rId16"/>
    <p:sldId id="275" r:id="rId17"/>
    <p:sldId id="278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05"/>
  </p:normalViewPr>
  <p:slideViewPr>
    <p:cSldViewPr snapToGrid="0" snapToObjects="1">
      <p:cViewPr varScale="1">
        <p:scale>
          <a:sx n="66" d="100"/>
          <a:sy n="66" d="100"/>
        </p:scale>
        <p:origin x="3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72162-7758-1D4B-A3BE-94C14C2F8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57825" y="2778313"/>
            <a:ext cx="10114058" cy="1373070"/>
          </a:xfrm>
        </p:spPr>
        <p:txBody>
          <a:bodyPr/>
          <a:lstStyle/>
          <a:p>
            <a:pPr algn="ctr"/>
            <a:r>
              <a:rPr lang="en-US" dirty="0"/>
              <a:t>Principles of Individualism  </a:t>
            </a:r>
            <a:br>
              <a:rPr lang="en-US" dirty="0"/>
            </a:br>
            <a:r>
              <a:rPr lang="en-US" dirty="0"/>
              <a:t>and Collectivism</a:t>
            </a:r>
          </a:p>
        </p:txBody>
      </p:sp>
      <p:pic>
        <p:nvPicPr>
          <p:cNvPr id="5" name="Picture 4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A261F654-F083-2743-8847-F21C81848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233" y="2714422"/>
            <a:ext cx="2445834" cy="150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6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Principles of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34166"/>
            <a:ext cx="11926529" cy="4873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u="sng" dirty="0"/>
              <a:t>P</a:t>
            </a:r>
            <a:r>
              <a:rPr lang="en-US" sz="4000" u="sng" dirty="0"/>
              <a:t>ublic Property</a:t>
            </a:r>
          </a:p>
          <a:p>
            <a:pPr marL="0" indent="0">
              <a:buNone/>
            </a:pPr>
            <a:r>
              <a:rPr lang="en-US" sz="6000" dirty="0"/>
              <a:t>E</a:t>
            </a:r>
            <a:br>
              <a:rPr lang="en-US" sz="6000" dirty="0"/>
            </a:br>
            <a:r>
              <a:rPr lang="en-US" sz="6000" dirty="0"/>
              <a:t>A</a:t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dirty="0"/>
              <a:t>C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1808BE5-9D9B-7F42-858B-EE10736EB391}"/>
              </a:ext>
            </a:extLst>
          </p:cNvPr>
          <p:cNvSpPr txBox="1"/>
          <p:nvPr/>
        </p:nvSpPr>
        <p:spPr>
          <a:xfrm>
            <a:off x="680321" y="2765502"/>
            <a:ext cx="112462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refers </a:t>
            </a:r>
            <a:r>
              <a:rPr lang="en-US" sz="2400" dirty="0">
                <a:solidFill>
                  <a:srgbClr val="FFFF00"/>
                </a:solidFill>
              </a:rPr>
              <a:t>to property that is shared and utilized by a </a:t>
            </a:r>
            <a:r>
              <a:rPr lang="en-US" sz="2400" dirty="0" smtClean="0">
                <a:solidFill>
                  <a:srgbClr val="FFFF00"/>
                </a:solidFill>
              </a:rPr>
              <a:t>collective (all people).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  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      In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Canada,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crown corporations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such as CBC and Canada Post are publicly 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          owned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by all Canadians and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are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funded through taxation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400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Parks </a:t>
            </a:r>
            <a:r>
              <a:rPr lang="en-US" sz="2400" dirty="0">
                <a:solidFill>
                  <a:schemeClr val="bg1"/>
                </a:solidFill>
              </a:rPr>
              <a:t>Canada, provincial schools, </a:t>
            </a:r>
            <a:r>
              <a:rPr lang="en-US" sz="2400" dirty="0" smtClean="0">
                <a:solidFill>
                  <a:schemeClr val="bg1"/>
                </a:solidFill>
              </a:rPr>
              <a:t>                                                                                      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         and hospitals are all examples of this principle in action. </a:t>
            </a:r>
          </a:p>
          <a:p>
            <a:endParaRPr lang="en-US" sz="2400" dirty="0" smtClean="0"/>
          </a:p>
          <a:p>
            <a:r>
              <a:rPr lang="en-US" sz="2400" dirty="0" smtClean="0"/>
              <a:t>                 Ultimately, since ownership is shared, the revenue and resources  </a:t>
            </a:r>
          </a:p>
          <a:p>
            <a:r>
              <a:rPr lang="en-US" sz="2400" dirty="0" smtClean="0"/>
              <a:t>                                                   produced </a:t>
            </a:r>
            <a:r>
              <a:rPr lang="en-US" sz="2400" dirty="0"/>
              <a:t>by these properties are also shared </a:t>
            </a:r>
          </a:p>
        </p:txBody>
      </p:sp>
      <p:sp>
        <p:nvSpPr>
          <p:cNvPr id="6" name="Dodecagon 5">
            <a:extLst>
              <a:ext uri="{FF2B5EF4-FFF2-40B4-BE49-F238E27FC236}">
                <a16:creationId xmlns:a16="http://schemas.microsoft.com/office/drawing/2014/main" id="{17FD7ABC-DAE0-D344-9B9A-7A4EA06EA902}"/>
              </a:ext>
            </a:extLst>
          </p:cNvPr>
          <p:cNvSpPr/>
          <p:nvPr/>
        </p:nvSpPr>
        <p:spPr>
          <a:xfrm>
            <a:off x="3769110" y="2206610"/>
            <a:ext cx="367991" cy="334536"/>
          </a:xfrm>
          <a:prstGeom prst="dodecag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7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Principles of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34166"/>
            <a:ext cx="12024852" cy="4873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P</a:t>
            </a:r>
          </a:p>
          <a:p>
            <a:pPr marL="0" indent="0">
              <a:buNone/>
            </a:pPr>
            <a:r>
              <a:rPr lang="en-US" sz="6000" u="sng" dirty="0"/>
              <a:t>E</a:t>
            </a:r>
            <a:r>
              <a:rPr lang="en-US" sz="4000" u="sng" dirty="0"/>
              <a:t>conomic Equality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A</a:t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dirty="0"/>
              <a:t>C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0BAA34-109D-304F-B2E7-FD591477C0C8}"/>
              </a:ext>
            </a:extLst>
          </p:cNvPr>
          <p:cNvSpPr txBox="1"/>
          <p:nvPr/>
        </p:nvSpPr>
        <p:spPr>
          <a:xfrm>
            <a:off x="479502" y="3441680"/>
            <a:ext cx="116232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                                             </a:t>
            </a: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                       refers </a:t>
            </a:r>
            <a:r>
              <a:rPr lang="en-US" sz="2400" dirty="0">
                <a:solidFill>
                  <a:srgbClr val="FFFF00"/>
                </a:solidFill>
              </a:rPr>
              <a:t>to the idea that wealth should be shared amongst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 </a:t>
            </a:r>
            <a:r>
              <a:rPr lang="en-US" sz="2400" dirty="0" smtClean="0">
                <a:solidFill>
                  <a:srgbClr val="FFFF00"/>
                </a:solidFill>
              </a:rPr>
              <a:t>the </a:t>
            </a:r>
            <a:r>
              <a:rPr lang="en-US" sz="2400" dirty="0">
                <a:solidFill>
                  <a:srgbClr val="FFFF00"/>
                </a:solidFill>
              </a:rPr>
              <a:t>collective rather 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                                                                                             </a:t>
            </a:r>
            <a:r>
              <a:rPr lang="en-US" sz="2400" dirty="0" smtClean="0">
                <a:solidFill>
                  <a:srgbClr val="FFFF00"/>
                </a:solidFill>
              </a:rPr>
              <a:t>than </a:t>
            </a:r>
            <a:r>
              <a:rPr lang="en-US" sz="2400" dirty="0">
                <a:solidFill>
                  <a:srgbClr val="FFFF00"/>
                </a:solidFill>
              </a:rPr>
              <a:t>with individuals. </a:t>
            </a:r>
            <a:endParaRPr lang="en-US" sz="2400" dirty="0" smtClean="0">
              <a:solidFill>
                <a:srgbClr val="FFFF00"/>
              </a:solidFill>
            </a:endParaRPr>
          </a:p>
          <a:p>
            <a:endParaRPr lang="en-US" dirty="0"/>
          </a:p>
          <a:p>
            <a:r>
              <a:rPr lang="en-US" dirty="0" smtClean="0"/>
              <a:t>Economic </a:t>
            </a:r>
            <a:r>
              <a:rPr lang="en-US" dirty="0"/>
              <a:t>equality attempts to counteract the unequal conditions that 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 smtClean="0"/>
              <a:t>cause </a:t>
            </a:r>
            <a:r>
              <a:rPr lang="en-US" dirty="0"/>
              <a:t>some to be rich and others to be poor</a:t>
            </a:r>
            <a:r>
              <a:rPr lang="en-US" dirty="0">
                <a:solidFill>
                  <a:srgbClr val="7030A0"/>
                </a:solidFill>
              </a:rPr>
              <a:t>. </a:t>
            </a:r>
            <a:r>
              <a:rPr lang="en-US" dirty="0" smtClean="0"/>
              <a:t>                           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In </a:t>
            </a:r>
            <a:r>
              <a:rPr lang="en-US" dirty="0">
                <a:solidFill>
                  <a:srgbClr val="FFFF00"/>
                </a:solidFill>
              </a:rPr>
              <a:t>Canada, </a:t>
            </a:r>
            <a:r>
              <a:rPr lang="en-US" b="1" u="sng" dirty="0">
                <a:solidFill>
                  <a:srgbClr val="FFFF00"/>
                </a:solidFill>
              </a:rPr>
              <a:t>progressive taxation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requires all individuals to pay taxes,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                                              but with those </a:t>
            </a:r>
            <a:r>
              <a:rPr lang="en-US" dirty="0">
                <a:solidFill>
                  <a:srgbClr val="FFFF00"/>
                </a:solidFill>
              </a:rPr>
              <a:t>earning more having to pay higher taxes.</a:t>
            </a:r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B389A5-864A-5D4C-BCF3-FC910C8E4415}"/>
              </a:ext>
            </a:extLst>
          </p:cNvPr>
          <p:cNvSpPr/>
          <p:nvPr/>
        </p:nvSpPr>
        <p:spPr>
          <a:xfrm>
            <a:off x="4482792" y="3199936"/>
            <a:ext cx="379141" cy="367992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1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Principles of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34166"/>
            <a:ext cx="12192000" cy="4873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P</a:t>
            </a:r>
          </a:p>
          <a:p>
            <a:pPr marL="0" indent="0">
              <a:buNone/>
            </a:pPr>
            <a:r>
              <a:rPr lang="en-US" sz="6000" dirty="0"/>
              <a:t>E</a:t>
            </a:r>
            <a:r>
              <a:rPr lang="en-US" sz="6000" u="sng" dirty="0"/>
              <a:t/>
            </a:r>
            <a:br>
              <a:rPr lang="en-US" sz="6000" u="sng" dirty="0"/>
            </a:br>
            <a:r>
              <a:rPr lang="en-US" sz="6000" u="sng" dirty="0"/>
              <a:t>A</a:t>
            </a:r>
            <a:r>
              <a:rPr lang="en-US" sz="4000" u="sng" dirty="0"/>
              <a:t>dherence to Social Norms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dirty="0"/>
              <a:t>C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A1A53A-876D-BE48-8D5B-2AFD6626ACD4}"/>
              </a:ext>
            </a:extLst>
          </p:cNvPr>
          <p:cNvSpPr txBox="1"/>
          <p:nvPr/>
        </p:nvSpPr>
        <p:spPr>
          <a:xfrm>
            <a:off x="520700" y="4368800"/>
            <a:ext cx="116713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sz="2400" dirty="0" smtClean="0">
                <a:solidFill>
                  <a:srgbClr val="FFFF00"/>
                </a:solidFill>
              </a:rPr>
              <a:t>is </a:t>
            </a:r>
            <a:r>
              <a:rPr lang="en-US" sz="2400" dirty="0">
                <a:solidFill>
                  <a:srgbClr val="FFFF00"/>
                </a:solidFill>
              </a:rPr>
              <a:t>a collectivist principle that describes the way in which society </a:t>
            </a:r>
            <a:r>
              <a:rPr lang="en-US" sz="2400" dirty="0" smtClean="0">
                <a:solidFill>
                  <a:srgbClr val="FFFF00"/>
                </a:solidFill>
              </a:rPr>
              <a:t>  </a:t>
            </a: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                          organizes </a:t>
            </a:r>
            <a:r>
              <a:rPr lang="en-US" sz="2400" dirty="0">
                <a:solidFill>
                  <a:srgbClr val="FFFF00"/>
                </a:solidFill>
              </a:rPr>
              <a:t>and runs itself. </a:t>
            </a:r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/>
          </a:p>
          <a:p>
            <a:r>
              <a:rPr lang="en-US" dirty="0" smtClean="0"/>
              <a:t>        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Collectivism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essentially uses peer pressure to uphold societal expectations. 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 smtClean="0"/>
              <a:t>                           </a:t>
            </a:r>
            <a:endParaRPr lang="en-US" dirty="0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190AE422-5DC2-004F-94BC-50FBAA39CA60}"/>
              </a:ext>
            </a:extLst>
          </p:cNvPr>
          <p:cNvSpPr/>
          <p:nvPr/>
        </p:nvSpPr>
        <p:spPr>
          <a:xfrm>
            <a:off x="6356350" y="4000808"/>
            <a:ext cx="434898" cy="367992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Principles of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34166"/>
            <a:ext cx="12192000" cy="4873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P</a:t>
            </a:r>
          </a:p>
          <a:p>
            <a:pPr marL="0" indent="0">
              <a:buNone/>
            </a:pPr>
            <a:r>
              <a:rPr lang="en-US" sz="6000" dirty="0" smtClean="0"/>
              <a:t>E        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>A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u="sng" dirty="0"/>
              <a:t>C</a:t>
            </a:r>
            <a:r>
              <a:rPr lang="en-US" sz="4000" u="sng" dirty="0"/>
              <a:t>ooperation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dirty="0"/>
              <a:t>C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A65C94-0D10-5545-A170-735CBD564686}"/>
              </a:ext>
            </a:extLst>
          </p:cNvPr>
          <p:cNvSpPr txBox="1"/>
          <p:nvPr/>
        </p:nvSpPr>
        <p:spPr>
          <a:xfrm>
            <a:off x="418478" y="2984561"/>
            <a:ext cx="1168431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   is often deemed beneficial as tasks are often completed quicker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</a:t>
            </a:r>
            <a:r>
              <a:rPr lang="en-US" sz="2400" dirty="0" smtClean="0">
                <a:solidFill>
                  <a:srgbClr val="FFFF00"/>
                </a:solidFill>
              </a:rPr>
              <a:t>and </a:t>
            </a:r>
            <a:r>
              <a:rPr lang="en-US" sz="2400" dirty="0" smtClean="0">
                <a:solidFill>
                  <a:srgbClr val="FFFF00"/>
                </a:solidFill>
              </a:rPr>
              <a:t>with less individual burden.        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                          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sz="2000" dirty="0" smtClean="0">
                <a:solidFill>
                  <a:schemeClr val="bg1"/>
                </a:solidFill>
              </a:rPr>
              <a:t>By </a:t>
            </a:r>
            <a:r>
              <a:rPr lang="en-US" sz="2000" dirty="0">
                <a:solidFill>
                  <a:schemeClr val="bg1"/>
                </a:solidFill>
              </a:rPr>
              <a:t>working together, the efforts of the group also encourage other collectivist </a:t>
            </a:r>
            <a:r>
              <a:rPr lang="en-US" sz="2000" dirty="0" smtClean="0">
                <a:solidFill>
                  <a:schemeClr val="bg1"/>
                </a:solidFill>
              </a:rPr>
              <a:t>  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                                         principles </a:t>
            </a:r>
            <a:r>
              <a:rPr lang="en-US" sz="2000" dirty="0">
                <a:solidFill>
                  <a:schemeClr val="bg1"/>
                </a:solidFill>
              </a:rPr>
              <a:t>such as </a:t>
            </a:r>
            <a:r>
              <a:rPr lang="en-US" sz="2000" b="1" u="sng" dirty="0" smtClean="0">
                <a:solidFill>
                  <a:schemeClr val="bg1"/>
                </a:solidFill>
              </a:rPr>
              <a:t>collective </a:t>
            </a:r>
            <a:r>
              <a:rPr lang="en-US" sz="2000" b="1" u="sng" dirty="0">
                <a:solidFill>
                  <a:schemeClr val="bg1"/>
                </a:solidFill>
              </a:rPr>
              <a:t>r</a:t>
            </a:r>
            <a:r>
              <a:rPr lang="en-US" sz="2000" b="1" u="sng" dirty="0" smtClean="0">
                <a:solidFill>
                  <a:schemeClr val="bg1"/>
                </a:solidFill>
              </a:rPr>
              <a:t>esponsibility </a:t>
            </a:r>
            <a:r>
              <a:rPr lang="en-US" sz="2000" b="1" dirty="0" smtClean="0">
                <a:solidFill>
                  <a:schemeClr val="bg1"/>
                </a:solidFill>
              </a:rPr>
              <a:t> and </a:t>
            </a:r>
            <a:r>
              <a:rPr lang="en-US" sz="2000" b="1" u="sng" dirty="0" smtClean="0">
                <a:solidFill>
                  <a:schemeClr val="bg1"/>
                </a:solidFill>
              </a:rPr>
              <a:t>collective interests.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Plaque 5">
            <a:extLst>
              <a:ext uri="{FF2B5EF4-FFF2-40B4-BE49-F238E27FC236}">
                <a16:creationId xmlns:a16="http://schemas.microsoft.com/office/drawing/2014/main" id="{8445DDDD-F272-D142-846D-04CF8870E05A}"/>
              </a:ext>
            </a:extLst>
          </p:cNvPr>
          <p:cNvSpPr/>
          <p:nvPr/>
        </p:nvSpPr>
        <p:spPr>
          <a:xfrm>
            <a:off x="3077735" y="4785654"/>
            <a:ext cx="301083" cy="334537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8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Principles of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34166"/>
            <a:ext cx="10835148" cy="4873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P</a:t>
            </a:r>
          </a:p>
          <a:p>
            <a:pPr marL="0" indent="0">
              <a:buNone/>
            </a:pPr>
            <a:r>
              <a:rPr lang="en-US" sz="6000" dirty="0"/>
              <a:t>E</a:t>
            </a:r>
            <a:br>
              <a:rPr lang="en-US" sz="6000" dirty="0"/>
            </a:br>
            <a:r>
              <a:rPr lang="en-US" sz="6000" dirty="0"/>
              <a:t>A</a:t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u="sng" dirty="0"/>
              <a:t>C</a:t>
            </a:r>
            <a:r>
              <a:rPr lang="en-US" sz="4000" u="sng" dirty="0"/>
              <a:t>ollective Interests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C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3C08B9-E5F5-8A40-AA97-31FA15F4A896}"/>
              </a:ext>
            </a:extLst>
          </p:cNvPr>
          <p:cNvSpPr txBox="1"/>
          <p:nvPr/>
        </p:nvSpPr>
        <p:spPr>
          <a:xfrm>
            <a:off x="558800" y="1920383"/>
            <a:ext cx="100361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                            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refers </a:t>
            </a:r>
            <a:r>
              <a:rPr lang="en-US" sz="2400" dirty="0">
                <a:solidFill>
                  <a:srgbClr val="FFFF00"/>
                </a:solidFill>
              </a:rPr>
              <a:t>to tasks or decisions that are made </a:t>
            </a:r>
            <a:r>
              <a:rPr lang="en-US" sz="2400" dirty="0" smtClean="0">
                <a:solidFill>
                  <a:srgbClr val="FFFF00"/>
                </a:solidFill>
              </a:rPr>
              <a:t>on </a:t>
            </a:r>
            <a:r>
              <a:rPr lang="en-US" sz="2400" dirty="0">
                <a:solidFill>
                  <a:srgbClr val="FFFF00"/>
                </a:solidFill>
              </a:rPr>
              <a:t>behalf </a:t>
            </a:r>
            <a:r>
              <a:rPr lang="en-US" sz="2400" dirty="0" smtClean="0">
                <a:solidFill>
                  <a:srgbClr val="FFFF00"/>
                </a:solidFill>
              </a:rPr>
              <a:t>      </a:t>
            </a: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</a:t>
            </a:r>
            <a:r>
              <a:rPr lang="en-US" sz="2400" dirty="0" smtClean="0">
                <a:solidFill>
                  <a:srgbClr val="FFFF00"/>
                </a:solidFill>
              </a:rPr>
              <a:t>of </a:t>
            </a:r>
            <a:r>
              <a:rPr lang="en-US" sz="2400" dirty="0">
                <a:solidFill>
                  <a:srgbClr val="FFFF00"/>
                </a:solidFill>
              </a:rPr>
              <a:t>the collective, 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            </a:t>
            </a:r>
            <a:r>
              <a:rPr lang="en-US" sz="2400" dirty="0" smtClean="0">
                <a:solidFill>
                  <a:srgbClr val="FFFF00"/>
                </a:solidFill>
              </a:rPr>
              <a:t>         </a:t>
            </a:r>
            <a:r>
              <a:rPr lang="en-US" sz="2400" dirty="0" smtClean="0">
                <a:solidFill>
                  <a:srgbClr val="FFFF00"/>
                </a:solidFill>
              </a:rPr>
              <a:t>for </a:t>
            </a:r>
            <a:r>
              <a:rPr lang="en-US" sz="2400" dirty="0">
                <a:solidFill>
                  <a:srgbClr val="FFFF00"/>
                </a:solidFill>
              </a:rPr>
              <a:t>the benefit of the collective. </a:t>
            </a:r>
            <a:endParaRPr lang="en-US" sz="2400" dirty="0" smtClean="0">
              <a:solidFill>
                <a:srgbClr val="FFFF00"/>
              </a:solidFill>
            </a:endParaRPr>
          </a:p>
          <a:p>
            <a:endParaRPr lang="en-US" dirty="0"/>
          </a:p>
          <a:p>
            <a:r>
              <a:rPr lang="en-US" dirty="0" smtClean="0"/>
              <a:t>Examples include: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                    </a:t>
            </a:r>
            <a:r>
              <a:rPr lang="en-US" dirty="0" smtClean="0">
                <a:solidFill>
                  <a:schemeClr val="bg1"/>
                </a:solidFill>
              </a:rPr>
              <a:t>Public services are concentrated in </a:t>
            </a:r>
            <a:r>
              <a:rPr lang="en-US" dirty="0">
                <a:solidFill>
                  <a:schemeClr val="bg1"/>
                </a:solidFill>
              </a:rPr>
              <a:t>urban </a:t>
            </a:r>
            <a:r>
              <a:rPr lang="en-US" dirty="0" smtClean="0">
                <a:solidFill>
                  <a:schemeClr val="bg1"/>
                </a:solidFill>
              </a:rPr>
              <a:t>centers </a:t>
            </a:r>
            <a:r>
              <a:rPr lang="en-US" dirty="0">
                <a:solidFill>
                  <a:schemeClr val="bg1"/>
                </a:solidFill>
              </a:rPr>
              <a:t>due to a larger tax base and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            more </a:t>
            </a:r>
            <a:r>
              <a:rPr lang="en-US" dirty="0">
                <a:solidFill>
                  <a:schemeClr val="bg1"/>
                </a:solidFill>
              </a:rPr>
              <a:t>people requiring social </a:t>
            </a:r>
            <a:r>
              <a:rPr lang="en-US" dirty="0" smtClean="0">
                <a:solidFill>
                  <a:schemeClr val="bg1"/>
                </a:solidFill>
              </a:rPr>
              <a:t>programs.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69349FAB-4786-994E-8EA2-D7A907AD6C3F}"/>
              </a:ext>
            </a:extLst>
          </p:cNvPr>
          <p:cNvSpPr/>
          <p:nvPr/>
        </p:nvSpPr>
        <p:spPr>
          <a:xfrm>
            <a:off x="4705814" y="5699919"/>
            <a:ext cx="524107" cy="312234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5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Principles of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34166"/>
            <a:ext cx="11995355" cy="4873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P</a:t>
            </a:r>
          </a:p>
          <a:p>
            <a:pPr marL="0" indent="0">
              <a:buNone/>
            </a:pPr>
            <a:r>
              <a:rPr lang="en-US" sz="6000" dirty="0"/>
              <a:t>E</a:t>
            </a:r>
            <a:br>
              <a:rPr lang="en-US" sz="6000" dirty="0"/>
            </a:br>
            <a:r>
              <a:rPr lang="en-US" sz="6000" dirty="0"/>
              <a:t>A</a:t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dirty="0"/>
              <a:t>C</a:t>
            </a:r>
            <a:br>
              <a:rPr lang="en-US" sz="6000" dirty="0"/>
            </a:br>
            <a:r>
              <a:rPr lang="en-US" sz="6000" u="sng" dirty="0"/>
              <a:t>C</a:t>
            </a:r>
            <a:r>
              <a:rPr lang="en-US" sz="4000" u="sng" dirty="0"/>
              <a:t>ollective Responsibility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e 4">
            <a:extLst>
              <a:ext uri="{FF2B5EF4-FFF2-40B4-BE49-F238E27FC236}">
                <a16:creationId xmlns:a16="http://schemas.microsoft.com/office/drawing/2014/main" id="{8A416FA6-13A5-2E4A-BDA4-CFDCE7DCDFBE}"/>
              </a:ext>
            </a:extLst>
          </p:cNvPr>
          <p:cNvSpPr/>
          <p:nvPr/>
        </p:nvSpPr>
        <p:spPr>
          <a:xfrm>
            <a:off x="5865541" y="6396591"/>
            <a:ext cx="356839" cy="310658"/>
          </a:xfrm>
          <a:prstGeom prst="pi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43CFB7-EFB6-9D4A-9BB5-DB147B0B4D9C}"/>
              </a:ext>
            </a:extLst>
          </p:cNvPr>
          <p:cNvSpPr txBox="1"/>
          <p:nvPr/>
        </p:nvSpPr>
        <p:spPr>
          <a:xfrm>
            <a:off x="788476" y="2348781"/>
            <a:ext cx="110910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sz="2400" dirty="0" smtClean="0">
                <a:solidFill>
                  <a:srgbClr val="FFFF00"/>
                </a:solidFill>
              </a:rPr>
              <a:t>The </a:t>
            </a:r>
            <a:r>
              <a:rPr lang="en-US" sz="2400" dirty="0">
                <a:solidFill>
                  <a:srgbClr val="FFFF00"/>
                </a:solidFill>
              </a:rPr>
              <a:t>belief that all members of society </a:t>
            </a:r>
            <a:r>
              <a:rPr lang="en-US" sz="2400" dirty="0" smtClean="0">
                <a:solidFill>
                  <a:srgbClr val="FFFF00"/>
                </a:solidFill>
              </a:rPr>
              <a:t>should </a:t>
            </a:r>
            <a:r>
              <a:rPr lang="en-US" sz="2400" dirty="0">
                <a:solidFill>
                  <a:srgbClr val="FFFF00"/>
                </a:solidFill>
              </a:rPr>
              <a:t>work together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to </a:t>
            </a:r>
            <a:r>
              <a:rPr lang="en-US" sz="2400" dirty="0">
                <a:solidFill>
                  <a:srgbClr val="FFFF00"/>
                </a:solidFill>
              </a:rPr>
              <a:t>uphold the expectations of society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         </a:t>
            </a: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   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Collective </a:t>
            </a:r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responsibility asserts that all people share this duty 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</a:p>
          <a:p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regardless </a:t>
            </a:r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if they are directly 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or </a:t>
            </a:r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indirectly involved with a specified outcome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    </a:t>
            </a:r>
            <a:r>
              <a:rPr lang="en-US" sz="2400" dirty="0" smtClean="0">
                <a:solidFill>
                  <a:schemeClr val="bg1"/>
                </a:solidFill>
              </a:rPr>
              <a:t>For </a:t>
            </a:r>
            <a:r>
              <a:rPr lang="en-US" sz="2400" dirty="0">
                <a:solidFill>
                  <a:schemeClr val="bg1"/>
                </a:solidFill>
              </a:rPr>
              <a:t>example, </a:t>
            </a:r>
            <a:r>
              <a:rPr lang="en-US" sz="2400" dirty="0" smtClean="0">
                <a:solidFill>
                  <a:schemeClr val="bg1"/>
                </a:solidFill>
              </a:rPr>
              <a:t>siblings </a:t>
            </a:r>
            <a:r>
              <a:rPr lang="en-US" sz="2400" dirty="0">
                <a:solidFill>
                  <a:schemeClr val="bg1"/>
                </a:solidFill>
              </a:rPr>
              <a:t>in a family may share chores to help run a </a:t>
            </a:r>
            <a:r>
              <a:rPr lang="en-US" sz="2400" dirty="0" smtClean="0">
                <a:solidFill>
                  <a:schemeClr val="bg1"/>
                </a:solidFill>
              </a:rPr>
              <a:t>household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67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4A687-81C1-5446-AFE3-CC75655C0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Comparing </a:t>
            </a:r>
            <a:r>
              <a:rPr lang="en-US" smtClean="0"/>
              <a:t>Principles </a:t>
            </a:r>
            <a:r>
              <a:rPr lang="en-US" dirty="0"/>
              <a:t>of </a:t>
            </a:r>
            <a:br>
              <a:rPr lang="en-US" dirty="0"/>
            </a:br>
            <a:r>
              <a:rPr lang="en-US" dirty="0"/>
              <a:t>Individualism and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C3BF1-D8D5-D541-B806-72BBCE624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9211" y="2041759"/>
            <a:ext cx="6612673" cy="359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P</a:t>
            </a:r>
            <a:r>
              <a:rPr lang="en-US" sz="3200" dirty="0"/>
              <a:t>rivate Property</a:t>
            </a:r>
            <a:r>
              <a:rPr lang="en-US" sz="1000" dirty="0"/>
              <a:t>(1) </a:t>
            </a:r>
          </a:p>
          <a:p>
            <a:pPr marL="0" indent="0">
              <a:buNone/>
            </a:pPr>
            <a:r>
              <a:rPr lang="en-US" sz="4000" dirty="0"/>
              <a:t>R</a:t>
            </a:r>
            <a:r>
              <a:rPr lang="en-US" sz="3200" dirty="0"/>
              <a:t>ule of Law</a:t>
            </a:r>
            <a:endParaRPr lang="en-US" sz="1000" dirty="0"/>
          </a:p>
          <a:p>
            <a:pPr marL="0" indent="0">
              <a:buNone/>
            </a:pPr>
            <a:r>
              <a:rPr lang="en-US" sz="4000" dirty="0"/>
              <a:t>I</a:t>
            </a:r>
            <a:r>
              <a:rPr lang="en-US" sz="3200" dirty="0"/>
              <a:t>ndividual Rights and Freedoms</a:t>
            </a:r>
            <a:endParaRPr lang="en-US" sz="1000" dirty="0"/>
          </a:p>
          <a:p>
            <a:pPr marL="0" indent="0">
              <a:buNone/>
            </a:pPr>
            <a:r>
              <a:rPr lang="en-US" sz="4000" dirty="0"/>
              <a:t>C</a:t>
            </a:r>
            <a:r>
              <a:rPr lang="en-US" sz="3200" dirty="0"/>
              <a:t>ompetition</a:t>
            </a:r>
            <a:endParaRPr lang="en-US" sz="1000" dirty="0"/>
          </a:p>
          <a:p>
            <a:pPr marL="0" indent="0">
              <a:buNone/>
            </a:pPr>
            <a:r>
              <a:rPr lang="en-US" sz="4000" dirty="0"/>
              <a:t>E</a:t>
            </a:r>
            <a:r>
              <a:rPr lang="en-US" sz="3200" dirty="0"/>
              <a:t>conomic Freedom</a:t>
            </a:r>
            <a:endParaRPr lang="en-US" sz="1000" dirty="0"/>
          </a:p>
          <a:p>
            <a:pPr marL="0" indent="0">
              <a:buNone/>
            </a:pPr>
            <a:r>
              <a:rPr lang="en-US" sz="4000" dirty="0"/>
              <a:t>S</a:t>
            </a:r>
            <a:r>
              <a:rPr lang="en-US" sz="3200" dirty="0"/>
              <a:t>elf</a:t>
            </a:r>
            <a:r>
              <a:rPr lang="en-US" sz="4000" dirty="0"/>
              <a:t> </a:t>
            </a:r>
            <a:r>
              <a:rPr lang="en-US" sz="3200" dirty="0"/>
              <a:t>Interest</a:t>
            </a:r>
            <a:endParaRPr lang="en-US" sz="1000" dirty="0"/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E77AFEAA-67F4-2E44-B3EB-27D2BB017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4BC2E1-1F86-6547-A063-2F4CC9FD5ADE}"/>
              </a:ext>
            </a:extLst>
          </p:cNvPr>
          <p:cNvSpPr txBox="1"/>
          <p:nvPr/>
        </p:nvSpPr>
        <p:spPr>
          <a:xfrm>
            <a:off x="6523460" y="2075253"/>
            <a:ext cx="58543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</a:t>
            </a:r>
            <a:r>
              <a:rPr lang="en-US" sz="3200" dirty="0"/>
              <a:t>ublic Property</a:t>
            </a:r>
            <a:r>
              <a:rPr lang="en-US" sz="1000" dirty="0"/>
              <a:t>(1)</a:t>
            </a:r>
          </a:p>
          <a:p>
            <a:r>
              <a:rPr lang="en-US" sz="4000" dirty="0"/>
              <a:t>E</a:t>
            </a:r>
            <a:r>
              <a:rPr lang="en-US" sz="3200" dirty="0"/>
              <a:t>conomic Equality</a:t>
            </a:r>
            <a:endParaRPr lang="en-US" sz="800" dirty="0"/>
          </a:p>
          <a:p>
            <a:r>
              <a:rPr lang="en-US" sz="4000" dirty="0"/>
              <a:t>A</a:t>
            </a:r>
            <a:r>
              <a:rPr lang="en-US" sz="3200" dirty="0"/>
              <a:t>dherence to Social Norms</a:t>
            </a:r>
            <a:endParaRPr lang="en-US" sz="800" dirty="0"/>
          </a:p>
          <a:p>
            <a:r>
              <a:rPr lang="en-US" sz="4000" dirty="0"/>
              <a:t>C</a:t>
            </a:r>
            <a:r>
              <a:rPr lang="en-US" sz="3200" dirty="0"/>
              <a:t>ooperation</a:t>
            </a:r>
            <a:endParaRPr lang="en-US" sz="800" dirty="0"/>
          </a:p>
          <a:p>
            <a:r>
              <a:rPr lang="en-US" sz="4000" dirty="0"/>
              <a:t>C</a:t>
            </a:r>
            <a:r>
              <a:rPr lang="en-US" sz="3200" dirty="0"/>
              <a:t>ollective Interests</a:t>
            </a:r>
            <a:endParaRPr lang="en-US" sz="800" dirty="0"/>
          </a:p>
          <a:p>
            <a:r>
              <a:rPr lang="en-US" sz="4000" dirty="0"/>
              <a:t>C</a:t>
            </a:r>
            <a:r>
              <a:rPr lang="en-US" sz="3200" dirty="0"/>
              <a:t>ollective Responsibility</a:t>
            </a:r>
            <a:endParaRPr lang="en-US" sz="800" dirty="0"/>
          </a:p>
        </p:txBody>
      </p:sp>
      <p:sp>
        <p:nvSpPr>
          <p:cNvPr id="28" name="Dodecagon 27">
            <a:extLst>
              <a:ext uri="{FF2B5EF4-FFF2-40B4-BE49-F238E27FC236}">
                <a16:creationId xmlns:a16="http://schemas.microsoft.com/office/drawing/2014/main" id="{8E8CAAF5-F386-3B4C-B735-AAFB7ADA6539}"/>
              </a:ext>
            </a:extLst>
          </p:cNvPr>
          <p:cNvSpPr/>
          <p:nvPr/>
        </p:nvSpPr>
        <p:spPr>
          <a:xfrm>
            <a:off x="3033129" y="2319454"/>
            <a:ext cx="367991" cy="334536"/>
          </a:xfrm>
          <a:prstGeom prst="dodecag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decagon 28">
            <a:extLst>
              <a:ext uri="{FF2B5EF4-FFF2-40B4-BE49-F238E27FC236}">
                <a16:creationId xmlns:a16="http://schemas.microsoft.com/office/drawing/2014/main" id="{6AF87CC8-EB22-9645-B61C-72B5DE58B23B}"/>
              </a:ext>
            </a:extLst>
          </p:cNvPr>
          <p:cNvSpPr/>
          <p:nvPr/>
        </p:nvSpPr>
        <p:spPr>
          <a:xfrm>
            <a:off x="9472955" y="2383833"/>
            <a:ext cx="367991" cy="334536"/>
          </a:xfrm>
          <a:prstGeom prst="dodecag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riangle 29">
            <a:extLst>
              <a:ext uri="{FF2B5EF4-FFF2-40B4-BE49-F238E27FC236}">
                <a16:creationId xmlns:a16="http://schemas.microsoft.com/office/drawing/2014/main" id="{05C90F83-438B-964C-A4E4-C30A07EC182A}"/>
              </a:ext>
            </a:extLst>
          </p:cNvPr>
          <p:cNvSpPr/>
          <p:nvPr/>
        </p:nvSpPr>
        <p:spPr>
          <a:xfrm>
            <a:off x="2341756" y="5628482"/>
            <a:ext cx="524107" cy="312234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riangle 30">
            <a:extLst>
              <a:ext uri="{FF2B5EF4-FFF2-40B4-BE49-F238E27FC236}">
                <a16:creationId xmlns:a16="http://schemas.microsoft.com/office/drawing/2014/main" id="{9137DA39-9184-3345-B35D-8E8B86106835}"/>
              </a:ext>
            </a:extLst>
          </p:cNvPr>
          <p:cNvSpPr/>
          <p:nvPr/>
        </p:nvSpPr>
        <p:spPr>
          <a:xfrm>
            <a:off x="10294182" y="4767146"/>
            <a:ext cx="524107" cy="312234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laque 31">
            <a:extLst>
              <a:ext uri="{FF2B5EF4-FFF2-40B4-BE49-F238E27FC236}">
                <a16:creationId xmlns:a16="http://schemas.microsoft.com/office/drawing/2014/main" id="{615EF647-BF87-8847-B24E-5277A08F3728}"/>
              </a:ext>
            </a:extLst>
          </p:cNvPr>
          <p:cNvSpPr/>
          <p:nvPr/>
        </p:nvSpPr>
        <p:spPr>
          <a:xfrm>
            <a:off x="2352906" y="4259766"/>
            <a:ext cx="301083" cy="334537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Plaque 33">
            <a:extLst>
              <a:ext uri="{FF2B5EF4-FFF2-40B4-BE49-F238E27FC236}">
                <a16:creationId xmlns:a16="http://schemas.microsoft.com/office/drawing/2014/main" id="{332EA572-3F07-1949-8E10-BEF1137882DC}"/>
              </a:ext>
            </a:extLst>
          </p:cNvPr>
          <p:cNvSpPr/>
          <p:nvPr/>
        </p:nvSpPr>
        <p:spPr>
          <a:xfrm>
            <a:off x="8965577" y="4092497"/>
            <a:ext cx="301083" cy="334537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3F51668-1C38-FC48-84F3-E65790D90F97}"/>
              </a:ext>
            </a:extLst>
          </p:cNvPr>
          <p:cNvSpPr/>
          <p:nvPr/>
        </p:nvSpPr>
        <p:spPr>
          <a:xfrm>
            <a:off x="3546088" y="4895384"/>
            <a:ext cx="379141" cy="367992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38D6B40-5440-9743-AA99-124BA4A9081F}"/>
              </a:ext>
            </a:extLst>
          </p:cNvPr>
          <p:cNvSpPr/>
          <p:nvPr/>
        </p:nvSpPr>
        <p:spPr>
          <a:xfrm>
            <a:off x="10080697" y="2860287"/>
            <a:ext cx="379141" cy="367992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3F2E2500-97D6-9C40-9050-846C9530479D}"/>
              </a:ext>
            </a:extLst>
          </p:cNvPr>
          <p:cNvSpPr/>
          <p:nvPr/>
        </p:nvSpPr>
        <p:spPr>
          <a:xfrm>
            <a:off x="2341756" y="2860287"/>
            <a:ext cx="434898" cy="367992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>
            <a:extLst>
              <a:ext uri="{FF2B5EF4-FFF2-40B4-BE49-F238E27FC236}">
                <a16:creationId xmlns:a16="http://schemas.microsoft.com/office/drawing/2014/main" id="{21E744A1-7B97-9E43-ACE5-87227954E93B}"/>
              </a:ext>
            </a:extLst>
          </p:cNvPr>
          <p:cNvSpPr/>
          <p:nvPr/>
        </p:nvSpPr>
        <p:spPr>
          <a:xfrm>
            <a:off x="11667891" y="3473425"/>
            <a:ext cx="434898" cy="367992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Pie 38">
            <a:extLst>
              <a:ext uri="{FF2B5EF4-FFF2-40B4-BE49-F238E27FC236}">
                <a16:creationId xmlns:a16="http://schemas.microsoft.com/office/drawing/2014/main" id="{AA389390-228A-9340-B26A-66D755509A8E}"/>
              </a:ext>
            </a:extLst>
          </p:cNvPr>
          <p:cNvSpPr/>
          <p:nvPr/>
        </p:nvSpPr>
        <p:spPr>
          <a:xfrm>
            <a:off x="5809785" y="3547308"/>
            <a:ext cx="356839" cy="310658"/>
          </a:xfrm>
          <a:prstGeom prst="pi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Pie 39">
            <a:extLst>
              <a:ext uri="{FF2B5EF4-FFF2-40B4-BE49-F238E27FC236}">
                <a16:creationId xmlns:a16="http://schemas.microsoft.com/office/drawing/2014/main" id="{206076C7-5333-8245-8EF0-EA09D4108C4B}"/>
              </a:ext>
            </a:extLst>
          </p:cNvPr>
          <p:cNvSpPr/>
          <p:nvPr/>
        </p:nvSpPr>
        <p:spPr>
          <a:xfrm>
            <a:off x="11170468" y="5434623"/>
            <a:ext cx="356839" cy="310658"/>
          </a:xfrm>
          <a:prstGeom prst="pi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BC7E158-C8F2-E541-AB74-E6C194B7D22C}"/>
              </a:ext>
            </a:extLst>
          </p:cNvPr>
          <p:cNvCxnSpPr/>
          <p:nvPr/>
        </p:nvCxnSpPr>
        <p:spPr>
          <a:xfrm>
            <a:off x="5675971" y="3857966"/>
            <a:ext cx="970156" cy="1405410"/>
          </a:xfrm>
          <a:prstGeom prst="straightConnector1">
            <a:avLst/>
          </a:prstGeom>
          <a:ln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DCAC30B-9AFE-614F-991E-83CA13F9CAD6}"/>
              </a:ext>
            </a:extLst>
          </p:cNvPr>
          <p:cNvCxnSpPr>
            <a:cxnSpLocks/>
          </p:cNvCxnSpPr>
          <p:nvPr/>
        </p:nvCxnSpPr>
        <p:spPr>
          <a:xfrm flipV="1">
            <a:off x="2819323" y="5020115"/>
            <a:ext cx="3827651" cy="889067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36C986D-2F46-6F42-8DE2-03B6FC4BEE94}"/>
              </a:ext>
            </a:extLst>
          </p:cNvPr>
          <p:cNvCxnSpPr/>
          <p:nvPr/>
        </p:nvCxnSpPr>
        <p:spPr>
          <a:xfrm>
            <a:off x="3401120" y="2439589"/>
            <a:ext cx="3122340" cy="0"/>
          </a:xfrm>
          <a:prstGeom prst="straightConnector1">
            <a:avLst/>
          </a:prstGeom>
          <a:ln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9B1E29E-BF2E-E140-9B46-A2DFC71EAACF}"/>
              </a:ext>
            </a:extLst>
          </p:cNvPr>
          <p:cNvCxnSpPr>
            <a:cxnSpLocks/>
          </p:cNvCxnSpPr>
          <p:nvPr/>
        </p:nvCxnSpPr>
        <p:spPr>
          <a:xfrm>
            <a:off x="2758532" y="4349461"/>
            <a:ext cx="3809533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>
            <a:extLst>
              <a:ext uri="{FF2B5EF4-FFF2-40B4-BE49-F238E27FC236}">
                <a16:creationId xmlns:a16="http://schemas.microsoft.com/office/drawing/2014/main" id="{BD0A0960-DE69-0C4B-80A0-E4C48DAA8800}"/>
              </a:ext>
            </a:extLst>
          </p:cNvPr>
          <p:cNvCxnSpPr>
            <a:cxnSpLocks/>
          </p:cNvCxnSpPr>
          <p:nvPr/>
        </p:nvCxnSpPr>
        <p:spPr>
          <a:xfrm flipV="1">
            <a:off x="3982844" y="3021981"/>
            <a:ext cx="2540616" cy="2057399"/>
          </a:xfrm>
          <a:prstGeom prst="bentConnector3">
            <a:avLst>
              <a:gd name="adj1" fmla="val 87308"/>
            </a:avLst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>
            <a:extLst>
              <a:ext uri="{FF2B5EF4-FFF2-40B4-BE49-F238E27FC236}">
                <a16:creationId xmlns:a16="http://schemas.microsoft.com/office/drawing/2014/main" id="{11616A6F-3948-984A-95E8-D443BD8BC136}"/>
              </a:ext>
            </a:extLst>
          </p:cNvPr>
          <p:cNvCxnSpPr>
            <a:cxnSpLocks/>
          </p:cNvCxnSpPr>
          <p:nvPr/>
        </p:nvCxnSpPr>
        <p:spPr>
          <a:xfrm>
            <a:off x="2758532" y="2883254"/>
            <a:ext cx="3887595" cy="597013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56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0319" y="753230"/>
            <a:ext cx="9613863" cy="657560"/>
          </a:xfrm>
        </p:spPr>
        <p:txBody>
          <a:bodyPr/>
          <a:lstStyle/>
          <a:p>
            <a:r>
              <a:rPr lang="en-US" dirty="0" smtClean="0"/>
              <a:t>                          Principles of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906350" y="1968137"/>
            <a:ext cx="4472327" cy="618309"/>
          </a:xfrm>
        </p:spPr>
        <p:txBody>
          <a:bodyPr/>
          <a:lstStyle/>
          <a:p>
            <a:r>
              <a:rPr lang="en-US" dirty="0" smtClean="0"/>
              <a:t>Individualism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0322" y="2673532"/>
            <a:ext cx="4698355" cy="326265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P-</a:t>
            </a:r>
            <a:r>
              <a:rPr lang="en-US" dirty="0" smtClean="0"/>
              <a:t> private property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R-</a:t>
            </a:r>
            <a:r>
              <a:rPr lang="en-US" dirty="0" smtClean="0"/>
              <a:t> rule of law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I-</a:t>
            </a:r>
            <a:r>
              <a:rPr lang="en-US" dirty="0" smtClean="0"/>
              <a:t> individual rights &amp; freedoms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C-</a:t>
            </a:r>
            <a:r>
              <a:rPr lang="en-US" dirty="0" smtClean="0"/>
              <a:t> Competition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E-</a:t>
            </a:r>
            <a:r>
              <a:rPr lang="en-US" dirty="0" smtClean="0"/>
              <a:t> economic freedom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S-</a:t>
            </a:r>
            <a:r>
              <a:rPr lang="en-US" dirty="0" smtClean="0"/>
              <a:t> Self interest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5820154" y="1968137"/>
            <a:ext cx="4474028" cy="618309"/>
          </a:xfrm>
        </p:spPr>
        <p:txBody>
          <a:bodyPr/>
          <a:lstStyle/>
          <a:p>
            <a:r>
              <a:rPr lang="en-US" dirty="0" smtClean="0"/>
              <a:t>Collectivism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5594123" y="2673532"/>
            <a:ext cx="4700059" cy="3262655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P– </a:t>
            </a:r>
            <a:r>
              <a:rPr lang="en-US" dirty="0" smtClean="0"/>
              <a:t>public property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E– </a:t>
            </a:r>
            <a:r>
              <a:rPr lang="en-US" dirty="0" smtClean="0"/>
              <a:t>economic equality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A-</a:t>
            </a:r>
            <a:r>
              <a:rPr lang="en-US" dirty="0" smtClean="0"/>
              <a:t> adherence to social norms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C– </a:t>
            </a:r>
            <a:r>
              <a:rPr lang="en-US" dirty="0" smtClean="0"/>
              <a:t>cooperation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C-</a:t>
            </a:r>
            <a:r>
              <a:rPr lang="en-US" dirty="0" smtClean="0"/>
              <a:t> Collective Interest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C-</a:t>
            </a:r>
            <a:r>
              <a:rPr lang="en-US" dirty="0" smtClean="0"/>
              <a:t> collective 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13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2ED-FC6E-0A46-B311-F5260195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THE PRINCIPLES OF COLLECTIVISM AND INDIVIDUALISM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0F1C0-BF60-7F44-99A8-6B81A64E8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18" y="2136150"/>
            <a:ext cx="10290872" cy="4721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Understanding the </a:t>
            </a:r>
            <a:r>
              <a:rPr lang="en-US" dirty="0" smtClean="0">
                <a:solidFill>
                  <a:srgbClr val="FFFF00"/>
                </a:solidFill>
              </a:rPr>
              <a:t>differences between </a:t>
            </a:r>
            <a:r>
              <a:rPr lang="en-US" dirty="0" smtClean="0">
                <a:solidFill>
                  <a:srgbClr val="FFFF00"/>
                </a:solidFill>
              </a:rPr>
              <a:t>individualism </a:t>
            </a:r>
            <a:r>
              <a:rPr lang="en-US" dirty="0">
                <a:solidFill>
                  <a:srgbClr val="FFFF00"/>
                </a:solidFill>
              </a:rPr>
              <a:t>and </a:t>
            </a:r>
            <a:r>
              <a:rPr lang="en-US" dirty="0" smtClean="0">
                <a:solidFill>
                  <a:srgbClr val="FFFF00"/>
                </a:solidFill>
              </a:rPr>
              <a:t>collectivism is important as these two sets of ideas form the foundation of various issues and ideologies. 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It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also allows us to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more accurately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determine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left/right leanings of certain groups/individuals on the political and economic spectrums. </a:t>
            </a: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Generally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speaking,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collectivist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principles,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are located on the </a:t>
            </a: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left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of the political/economic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spectrum, </a:t>
            </a: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while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more individualist principles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are located on the </a:t>
            </a:r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right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E27D0327-613C-EF41-BECE-206F80043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835" y="831076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08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877" y="949036"/>
            <a:ext cx="9613861" cy="1080938"/>
          </a:xfrm>
        </p:spPr>
        <p:txBody>
          <a:bodyPr/>
          <a:lstStyle/>
          <a:p>
            <a:r>
              <a:rPr lang="en-US" dirty="0"/>
              <a:t>Principles of Individualism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29974"/>
            <a:ext cx="10426390" cy="48280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9600" dirty="0"/>
              <a:t>P</a:t>
            </a:r>
          </a:p>
          <a:p>
            <a:pPr marL="0" indent="0">
              <a:buNone/>
            </a:pPr>
            <a:r>
              <a:rPr lang="en-US" sz="9600" dirty="0"/>
              <a:t>R</a:t>
            </a:r>
          </a:p>
          <a:p>
            <a:pPr marL="0" indent="0">
              <a:buNone/>
            </a:pPr>
            <a:r>
              <a:rPr lang="en-US" sz="9600" dirty="0"/>
              <a:t>I</a:t>
            </a:r>
          </a:p>
          <a:p>
            <a:pPr marL="0" indent="0">
              <a:buNone/>
            </a:pPr>
            <a:r>
              <a:rPr lang="en-US" sz="9600" dirty="0"/>
              <a:t>C</a:t>
            </a:r>
          </a:p>
          <a:p>
            <a:pPr marL="0" indent="0">
              <a:buNone/>
            </a:pPr>
            <a:r>
              <a:rPr lang="en-US" sz="9600" dirty="0"/>
              <a:t>E</a:t>
            </a:r>
          </a:p>
          <a:p>
            <a:pPr marL="0" indent="0">
              <a:buNone/>
            </a:pPr>
            <a:r>
              <a:rPr lang="en-US" sz="9600" dirty="0"/>
              <a:t>S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CFA803-9DD1-0F48-B6A5-4F545D04A3B4}"/>
              </a:ext>
            </a:extLst>
          </p:cNvPr>
          <p:cNvSpPr txBox="1"/>
          <p:nvPr/>
        </p:nvSpPr>
        <p:spPr>
          <a:xfrm>
            <a:off x="1524000" y="2545032"/>
            <a:ext cx="9753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Understanding the acronym “PRICES</a:t>
            </a:r>
            <a:r>
              <a:rPr lang="en-US" sz="2400" dirty="0" smtClean="0">
                <a:solidFill>
                  <a:srgbClr val="FFFF00"/>
                </a:solidFill>
              </a:rPr>
              <a:t>”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This can help </a:t>
            </a:r>
            <a:r>
              <a:rPr lang="en-US" sz="2400" dirty="0" smtClean="0">
                <a:solidFill>
                  <a:srgbClr val="FFFF00"/>
                </a:solidFill>
              </a:rPr>
              <a:t>you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when </a:t>
            </a:r>
            <a:r>
              <a:rPr lang="en-US" sz="2400" dirty="0" smtClean="0">
                <a:solidFill>
                  <a:srgbClr val="FFFF00"/>
                </a:solidFill>
              </a:rPr>
              <a:t>analyzing </a:t>
            </a:r>
            <a:r>
              <a:rPr lang="en-US" sz="2400" dirty="0">
                <a:solidFill>
                  <a:srgbClr val="FFFF00"/>
                </a:solidFill>
              </a:rPr>
              <a:t>the two key terms of this course: ideologies and liberalism. </a:t>
            </a:r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/>
          </a:p>
          <a:p>
            <a:r>
              <a:rPr lang="en-US" sz="2400" dirty="0" smtClean="0"/>
              <a:t>              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 Just </a:t>
            </a:r>
            <a:r>
              <a:rPr lang="en-US" sz="2400" dirty="0"/>
              <a:t>remember: </a:t>
            </a:r>
            <a:r>
              <a:rPr lang="en-US" sz="2400" b="1" dirty="0">
                <a:solidFill>
                  <a:schemeClr val="bg1"/>
                </a:solidFill>
              </a:rPr>
              <a:t>“PRICES” = Principles of Individualism</a:t>
            </a:r>
          </a:p>
        </p:txBody>
      </p:sp>
    </p:spTree>
    <p:extLst>
      <p:ext uri="{BB962C8B-B14F-4D97-AF65-F5344CB8AC3E}">
        <p14:creationId xmlns:p14="http://schemas.microsoft.com/office/powerpoint/2010/main" val="77809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877" y="949036"/>
            <a:ext cx="9613861" cy="1080938"/>
          </a:xfrm>
        </p:spPr>
        <p:txBody>
          <a:bodyPr/>
          <a:lstStyle/>
          <a:p>
            <a:r>
              <a:rPr lang="en-US" dirty="0"/>
              <a:t>Principles of Individualism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29974"/>
            <a:ext cx="11444747" cy="48280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9600" u="sng" dirty="0"/>
              <a:t>P</a:t>
            </a:r>
            <a:r>
              <a:rPr lang="en-US" sz="6400" u="sng" dirty="0"/>
              <a:t>rivate Property</a:t>
            </a:r>
          </a:p>
          <a:p>
            <a:pPr marL="0" indent="0">
              <a:buNone/>
            </a:pPr>
            <a:r>
              <a:rPr lang="en-US" sz="9600" dirty="0"/>
              <a:t>R</a:t>
            </a:r>
          </a:p>
          <a:p>
            <a:pPr marL="0" indent="0">
              <a:buNone/>
            </a:pPr>
            <a:r>
              <a:rPr lang="en-US" sz="9600" dirty="0"/>
              <a:t>I</a:t>
            </a:r>
          </a:p>
          <a:p>
            <a:pPr marL="0" indent="0">
              <a:buNone/>
            </a:pPr>
            <a:r>
              <a:rPr lang="en-US" sz="9600" dirty="0"/>
              <a:t>C</a:t>
            </a:r>
          </a:p>
          <a:p>
            <a:pPr marL="0" indent="0">
              <a:buNone/>
            </a:pPr>
            <a:r>
              <a:rPr lang="en-US" sz="9600" dirty="0"/>
              <a:t>E</a:t>
            </a:r>
          </a:p>
          <a:p>
            <a:pPr marL="0" indent="0">
              <a:buNone/>
            </a:pPr>
            <a:r>
              <a:rPr lang="en-US" sz="9600" dirty="0"/>
              <a:t>S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787616-4B1B-3048-BBAA-22D9E1746F9D}"/>
              </a:ext>
            </a:extLst>
          </p:cNvPr>
          <p:cNvSpPr txBox="1"/>
          <p:nvPr/>
        </p:nvSpPr>
        <p:spPr>
          <a:xfrm>
            <a:off x="494292" y="2735826"/>
            <a:ext cx="1128475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u="sng" dirty="0" smtClean="0"/>
          </a:p>
          <a:p>
            <a:r>
              <a:rPr lang="en-US" sz="2400" b="1" dirty="0"/>
              <a:t> </a:t>
            </a:r>
            <a:r>
              <a:rPr lang="en-US" sz="2400" b="1" dirty="0" smtClean="0"/>
              <a:t>                                      </a:t>
            </a:r>
            <a:r>
              <a:rPr lang="en-US" sz="2400" b="1" dirty="0" smtClean="0">
                <a:solidFill>
                  <a:schemeClr val="bg1"/>
                </a:solidFill>
              </a:rPr>
              <a:t>Private </a:t>
            </a:r>
            <a:r>
              <a:rPr lang="en-US" sz="2400" b="1" dirty="0">
                <a:solidFill>
                  <a:schemeClr val="bg1"/>
                </a:solidFill>
              </a:rPr>
              <a:t>property </a:t>
            </a:r>
            <a:r>
              <a:rPr lang="en-US" sz="2400" dirty="0">
                <a:solidFill>
                  <a:schemeClr val="bg1"/>
                </a:solidFill>
              </a:rPr>
              <a:t>refers to an individual’s ability/right 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                                                         </a:t>
            </a:r>
            <a:r>
              <a:rPr lang="en-US" sz="2400" dirty="0" smtClean="0">
                <a:solidFill>
                  <a:schemeClr val="bg1"/>
                </a:solidFill>
              </a:rPr>
              <a:t>to </a:t>
            </a:r>
            <a:r>
              <a:rPr lang="en-US" sz="2400" dirty="0">
                <a:solidFill>
                  <a:schemeClr val="bg1"/>
                </a:solidFill>
              </a:rPr>
              <a:t>own, control </a:t>
            </a:r>
            <a:r>
              <a:rPr lang="en-US" sz="2400" dirty="0">
                <a:solidFill>
                  <a:schemeClr val="bg1"/>
                </a:solidFill>
              </a:rPr>
              <a:t>and benefit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     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                                         from </a:t>
            </a:r>
            <a:r>
              <a:rPr lang="en-US" sz="2400" b="1" i="1" u="sng" dirty="0">
                <a:solidFill>
                  <a:schemeClr val="bg1"/>
                </a:solidFill>
              </a:rPr>
              <a:t>resources</a:t>
            </a:r>
            <a:r>
              <a:rPr lang="en-US" sz="2400" dirty="0">
                <a:solidFill>
                  <a:schemeClr val="bg1"/>
                </a:solidFill>
              </a:rPr>
              <a:t> such as </a:t>
            </a:r>
            <a:r>
              <a:rPr lang="en-US" sz="2400" i="1" dirty="0">
                <a:solidFill>
                  <a:schemeClr val="bg1"/>
                </a:solidFill>
              </a:rPr>
              <a:t>land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i="1" dirty="0" smtClean="0">
                <a:solidFill>
                  <a:schemeClr val="bg1"/>
                </a:solidFill>
              </a:rPr>
              <a:t>intellectual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property  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                     </a:t>
            </a:r>
            <a:r>
              <a:rPr lang="en-US" sz="2000" dirty="0" smtClean="0"/>
              <a:t>The </a:t>
            </a:r>
            <a:r>
              <a:rPr lang="en-US" sz="2000" dirty="0"/>
              <a:t>concept of </a:t>
            </a:r>
            <a:r>
              <a:rPr lang="en-US" sz="2000" i="1" dirty="0"/>
              <a:t>Private Property </a:t>
            </a:r>
            <a:r>
              <a:rPr lang="en-US" sz="2000" dirty="0"/>
              <a:t>can be reflected in the following situations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r>
              <a:rPr lang="en-US" sz="2000" dirty="0" smtClean="0"/>
              <a:t>                     - something you own </a:t>
            </a:r>
            <a:r>
              <a:rPr lang="en-US" sz="2000" dirty="0" smtClean="0"/>
              <a:t>(your </a:t>
            </a:r>
            <a:r>
              <a:rPr lang="en-US" sz="2000" dirty="0" smtClean="0"/>
              <a:t>car, house, land, PHONE)</a:t>
            </a:r>
          </a:p>
          <a:p>
            <a:r>
              <a:rPr lang="en-US" sz="2000" dirty="0" smtClean="0"/>
              <a:t>                     - What about ideas &amp; thoughts? (intellectual property)</a:t>
            </a:r>
            <a:endParaRPr lang="en-US" sz="2000" dirty="0"/>
          </a:p>
        </p:txBody>
      </p:sp>
      <p:sp>
        <p:nvSpPr>
          <p:cNvPr id="6" name="Dodecagon 5">
            <a:extLst>
              <a:ext uri="{FF2B5EF4-FFF2-40B4-BE49-F238E27FC236}">
                <a16:creationId xmlns:a16="http://schemas.microsoft.com/office/drawing/2014/main" id="{699F2529-4162-CF4E-B973-3676142B0CAA}"/>
              </a:ext>
            </a:extLst>
          </p:cNvPr>
          <p:cNvSpPr/>
          <p:nvPr/>
        </p:nvSpPr>
        <p:spPr>
          <a:xfrm>
            <a:off x="4014437" y="2215632"/>
            <a:ext cx="367991" cy="334536"/>
          </a:xfrm>
          <a:prstGeom prst="dodecag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877" y="949036"/>
            <a:ext cx="9613861" cy="1080938"/>
          </a:xfrm>
        </p:spPr>
        <p:txBody>
          <a:bodyPr/>
          <a:lstStyle/>
          <a:p>
            <a:r>
              <a:rPr lang="en-US" dirty="0"/>
              <a:t>Principles of Individualism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29974"/>
            <a:ext cx="12102788" cy="48280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9600" dirty="0"/>
              <a:t>P</a:t>
            </a:r>
          </a:p>
          <a:p>
            <a:pPr marL="0" indent="0">
              <a:buNone/>
            </a:pPr>
            <a:r>
              <a:rPr lang="en-US" sz="9600" u="sng" dirty="0"/>
              <a:t>R</a:t>
            </a:r>
            <a:r>
              <a:rPr lang="en-US" sz="6400" u="sng" dirty="0"/>
              <a:t>ule of Law</a:t>
            </a:r>
          </a:p>
          <a:p>
            <a:pPr marL="0" indent="0">
              <a:buNone/>
            </a:pPr>
            <a:r>
              <a:rPr lang="en-US" sz="9600" dirty="0"/>
              <a:t>I</a:t>
            </a:r>
          </a:p>
          <a:p>
            <a:pPr marL="0" indent="0">
              <a:buNone/>
            </a:pPr>
            <a:r>
              <a:rPr lang="en-US" sz="9600" dirty="0"/>
              <a:t>C</a:t>
            </a:r>
          </a:p>
          <a:p>
            <a:pPr marL="0" indent="0">
              <a:buNone/>
            </a:pPr>
            <a:r>
              <a:rPr lang="en-US" sz="9600" dirty="0"/>
              <a:t>E</a:t>
            </a:r>
          </a:p>
          <a:p>
            <a:pPr marL="0" indent="0">
              <a:buNone/>
            </a:pPr>
            <a:r>
              <a:rPr lang="en-US" sz="9600" dirty="0"/>
              <a:t>S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DCD8D6-BE00-0E40-9368-C79864840B3C}"/>
              </a:ext>
            </a:extLst>
          </p:cNvPr>
          <p:cNvSpPr txBox="1"/>
          <p:nvPr/>
        </p:nvSpPr>
        <p:spPr>
          <a:xfrm>
            <a:off x="413445" y="3441680"/>
            <a:ext cx="1168934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					</a:t>
            </a:r>
            <a:r>
              <a:rPr lang="en-US" dirty="0" smtClean="0">
                <a:solidFill>
                  <a:srgbClr val="FFFF00"/>
                </a:solidFill>
              </a:rPr>
              <a:t>                 </a:t>
            </a:r>
            <a:r>
              <a:rPr lang="en-US" sz="2400" dirty="0" smtClean="0">
                <a:solidFill>
                  <a:srgbClr val="FFFF00"/>
                </a:solidFill>
              </a:rPr>
              <a:t>focuses </a:t>
            </a:r>
            <a:r>
              <a:rPr lang="en-US" sz="2400" dirty="0">
                <a:solidFill>
                  <a:srgbClr val="FFFF00"/>
                </a:solidFill>
              </a:rPr>
              <a:t>on how </a:t>
            </a:r>
            <a:r>
              <a:rPr lang="en-US" sz="2400" dirty="0">
                <a:solidFill>
                  <a:srgbClr val="FFFF00"/>
                </a:solidFill>
              </a:rPr>
              <a:t>the law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                                                       protects </a:t>
            </a:r>
            <a:r>
              <a:rPr lang="en-US" sz="2400" dirty="0">
                <a:solidFill>
                  <a:srgbClr val="FFFF00"/>
                </a:solidFill>
              </a:rPr>
              <a:t>and punishes all individuals </a:t>
            </a:r>
            <a:r>
              <a:rPr lang="en-US" sz="2400" dirty="0" smtClean="0">
                <a:solidFill>
                  <a:srgbClr val="FFFF00"/>
                </a:solidFill>
              </a:rPr>
              <a:t>equally</a:t>
            </a:r>
            <a:r>
              <a:rPr lang="en-US" sz="2400" dirty="0"/>
              <a:t>.</a:t>
            </a:r>
            <a:r>
              <a:rPr lang="en-US" sz="2400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        </a:t>
            </a:r>
            <a:r>
              <a:rPr lang="en-US" sz="2000" dirty="0" smtClean="0">
                <a:solidFill>
                  <a:schemeClr val="bg1"/>
                </a:solidFill>
              </a:rPr>
              <a:t>-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respects </a:t>
            </a:r>
            <a:r>
              <a:rPr lang="en-US" sz="2000" dirty="0">
                <a:solidFill>
                  <a:schemeClr val="bg1"/>
                </a:solidFill>
              </a:rPr>
              <a:t>individualism by making each individual equal in the eyes of the law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This </a:t>
            </a:r>
            <a:r>
              <a:rPr lang="en-US" dirty="0"/>
              <a:t>principle is often reflected in Human Rights legislation and in historical documents such as the </a:t>
            </a:r>
            <a:r>
              <a:rPr lang="en-US" dirty="0" smtClean="0"/>
              <a:t>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Magna </a:t>
            </a:r>
            <a:r>
              <a:rPr lang="en-US" dirty="0"/>
              <a:t>Carta.</a:t>
            </a:r>
          </a:p>
          <a:p>
            <a:endParaRPr lang="en-US" dirty="0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A1C7E542-4CDD-DC49-9499-5C4D48B9D54D}"/>
              </a:ext>
            </a:extLst>
          </p:cNvPr>
          <p:cNvSpPr/>
          <p:nvPr/>
        </p:nvSpPr>
        <p:spPr>
          <a:xfrm>
            <a:off x="2932770" y="2971799"/>
            <a:ext cx="434898" cy="367992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6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877" y="949036"/>
            <a:ext cx="9613861" cy="1080938"/>
          </a:xfrm>
        </p:spPr>
        <p:txBody>
          <a:bodyPr/>
          <a:lstStyle/>
          <a:p>
            <a:r>
              <a:rPr lang="en-US" dirty="0"/>
              <a:t>Principles of Individualism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29974"/>
            <a:ext cx="11796750" cy="482802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9600" dirty="0" smtClean="0"/>
              <a:t>P</a:t>
            </a:r>
            <a:r>
              <a:rPr lang="en-US" sz="9600" dirty="0">
                <a:solidFill>
                  <a:srgbClr val="00B050"/>
                </a:solidFill>
              </a:rPr>
              <a:t> </a:t>
            </a:r>
            <a:r>
              <a:rPr lang="en-US" sz="9600" dirty="0" smtClean="0">
                <a:solidFill>
                  <a:srgbClr val="00B050"/>
                </a:solidFill>
              </a:rPr>
              <a:t>     </a:t>
            </a:r>
            <a:r>
              <a:rPr lang="en-US" sz="5100" dirty="0" smtClean="0">
                <a:solidFill>
                  <a:srgbClr val="FFFF00"/>
                </a:solidFill>
              </a:rPr>
              <a:t>outlines </a:t>
            </a:r>
            <a:r>
              <a:rPr lang="en-US" sz="5100" dirty="0">
                <a:solidFill>
                  <a:srgbClr val="FFFF00"/>
                </a:solidFill>
              </a:rPr>
              <a:t>qualities and actions that members of society                       </a:t>
            </a:r>
            <a:r>
              <a:rPr lang="en-US" sz="5100" dirty="0" smtClean="0">
                <a:solidFill>
                  <a:srgbClr val="FFFF00"/>
                </a:solidFill>
              </a:rPr>
              <a:t>                                      </a:t>
            </a:r>
          </a:p>
          <a:p>
            <a:pPr marL="0" indent="0">
              <a:buNone/>
            </a:pPr>
            <a:r>
              <a:rPr lang="en-US" sz="5100" dirty="0">
                <a:solidFill>
                  <a:srgbClr val="FFFF00"/>
                </a:solidFill>
              </a:rPr>
              <a:t> </a:t>
            </a:r>
            <a:r>
              <a:rPr lang="en-US" sz="5100" dirty="0" smtClean="0">
                <a:solidFill>
                  <a:srgbClr val="FFFF00"/>
                </a:solidFill>
              </a:rPr>
              <a:t>                        should </a:t>
            </a:r>
            <a:r>
              <a:rPr lang="en-US" sz="5100" dirty="0">
                <a:solidFill>
                  <a:srgbClr val="FFFF00"/>
                </a:solidFill>
              </a:rPr>
              <a:t>expect to have. </a:t>
            </a:r>
          </a:p>
          <a:p>
            <a:pPr marL="0" indent="0">
              <a:buNone/>
            </a:pPr>
            <a:r>
              <a:rPr lang="en-US" sz="9600" dirty="0" smtClean="0"/>
              <a:t>R       </a:t>
            </a:r>
            <a:endParaRPr lang="en-US" sz="9600" dirty="0"/>
          </a:p>
          <a:p>
            <a:pPr marL="0" indent="0">
              <a:buNone/>
            </a:pPr>
            <a:r>
              <a:rPr lang="en-US" sz="9600" u="sng" dirty="0"/>
              <a:t>I</a:t>
            </a:r>
            <a:r>
              <a:rPr lang="en-US" sz="6400" u="sng" dirty="0"/>
              <a:t>ndividual Rights and Freedoms</a:t>
            </a:r>
          </a:p>
          <a:p>
            <a:pPr marL="0" indent="0">
              <a:buNone/>
            </a:pPr>
            <a:r>
              <a:rPr lang="en-US" sz="9600" dirty="0"/>
              <a:t>C</a:t>
            </a:r>
          </a:p>
          <a:p>
            <a:pPr marL="0" indent="0">
              <a:buNone/>
            </a:pPr>
            <a:r>
              <a:rPr lang="en-US" sz="9600" dirty="0"/>
              <a:t>E</a:t>
            </a:r>
          </a:p>
          <a:p>
            <a:pPr marL="0" indent="0">
              <a:buNone/>
            </a:pPr>
            <a:r>
              <a:rPr lang="en-US" sz="9600" dirty="0"/>
              <a:t>S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C510BB-90BD-D548-B99C-7A67A3B3B3F6}"/>
              </a:ext>
            </a:extLst>
          </p:cNvPr>
          <p:cNvSpPr txBox="1"/>
          <p:nvPr/>
        </p:nvSpPr>
        <p:spPr>
          <a:xfrm>
            <a:off x="628258" y="4492035"/>
            <a:ext cx="11285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                                         </a:t>
            </a:r>
            <a:r>
              <a:rPr lang="en-US" dirty="0" smtClean="0">
                <a:solidFill>
                  <a:schemeClr val="bg1"/>
                </a:solidFill>
              </a:rPr>
              <a:t>- When </a:t>
            </a:r>
            <a:r>
              <a:rPr lang="en-US" dirty="0">
                <a:solidFill>
                  <a:schemeClr val="bg1"/>
                </a:solidFill>
              </a:rPr>
              <a:t>considering Universal Human Rights or rights </a:t>
            </a:r>
            <a:r>
              <a:rPr lang="en-US" dirty="0" smtClean="0">
                <a:solidFill>
                  <a:schemeClr val="bg1"/>
                </a:solidFill>
              </a:rPr>
              <a:t>protected 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                                          </a:t>
            </a:r>
            <a:r>
              <a:rPr lang="en-US" dirty="0">
                <a:solidFill>
                  <a:schemeClr val="bg1"/>
                </a:solidFill>
              </a:rPr>
              <a:t>constitutional documents such as the </a:t>
            </a:r>
            <a:r>
              <a:rPr lang="en-US" b="1" u="sng" dirty="0">
                <a:solidFill>
                  <a:schemeClr val="bg1"/>
                </a:solidFill>
              </a:rPr>
              <a:t>American Bill of Rights</a:t>
            </a:r>
            <a:r>
              <a:rPr lang="en-US" dirty="0">
                <a:solidFill>
                  <a:schemeClr val="bg1"/>
                </a:solidFill>
              </a:rPr>
              <a:t> or the 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</a:p>
          <a:p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                          </a:t>
            </a:r>
            <a:r>
              <a:rPr lang="en-US" b="1" u="sng" dirty="0" smtClean="0">
                <a:solidFill>
                  <a:schemeClr val="bg1"/>
                </a:solidFill>
              </a:rPr>
              <a:t>Canadian </a:t>
            </a:r>
            <a:r>
              <a:rPr lang="en-US" b="1" u="sng" dirty="0">
                <a:solidFill>
                  <a:schemeClr val="bg1"/>
                </a:solidFill>
              </a:rPr>
              <a:t>Charter of Rights and Freedoms</a:t>
            </a:r>
            <a:r>
              <a:rPr lang="en-US" dirty="0">
                <a:solidFill>
                  <a:schemeClr val="bg1"/>
                </a:solidFill>
              </a:rPr>
              <a:t>, these rights include the following: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-Freedom of Association	-Democratic Rights		-Freedom of Mobility	-Religious Freedom</a:t>
            </a:r>
          </a:p>
          <a:p>
            <a:r>
              <a:rPr lang="en-US" dirty="0"/>
              <a:t>-Freedom of Speech		-Freedom of Assembly		-Language Rights		-Right to a fair trial</a:t>
            </a:r>
          </a:p>
        </p:txBody>
      </p:sp>
      <p:sp>
        <p:nvSpPr>
          <p:cNvPr id="6" name="Pie 5">
            <a:extLst>
              <a:ext uri="{FF2B5EF4-FFF2-40B4-BE49-F238E27FC236}">
                <a16:creationId xmlns:a16="http://schemas.microsoft.com/office/drawing/2014/main" id="{1FB23CCD-0940-494A-BA80-8E88C9295A13}"/>
              </a:ext>
            </a:extLst>
          </p:cNvPr>
          <p:cNvSpPr/>
          <p:nvPr/>
        </p:nvSpPr>
        <p:spPr>
          <a:xfrm>
            <a:off x="7326351" y="3829873"/>
            <a:ext cx="356839" cy="310658"/>
          </a:xfrm>
          <a:prstGeom prst="pi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46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877" y="949036"/>
            <a:ext cx="9613861" cy="1080938"/>
          </a:xfrm>
        </p:spPr>
        <p:txBody>
          <a:bodyPr/>
          <a:lstStyle/>
          <a:p>
            <a:r>
              <a:rPr lang="en-US" dirty="0"/>
              <a:t>Principles of Individualism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29974"/>
            <a:ext cx="10426390" cy="48280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9600" dirty="0"/>
              <a:t>P</a:t>
            </a:r>
          </a:p>
          <a:p>
            <a:pPr marL="0" indent="0">
              <a:buNone/>
            </a:pPr>
            <a:r>
              <a:rPr lang="en-US" sz="9600" dirty="0"/>
              <a:t>R</a:t>
            </a:r>
          </a:p>
          <a:p>
            <a:pPr marL="0" indent="0">
              <a:buNone/>
            </a:pPr>
            <a:r>
              <a:rPr lang="en-US" sz="9600" dirty="0"/>
              <a:t>I</a:t>
            </a:r>
          </a:p>
          <a:p>
            <a:pPr marL="0" indent="0">
              <a:buNone/>
            </a:pPr>
            <a:r>
              <a:rPr lang="en-US" sz="9600" u="sng" dirty="0"/>
              <a:t>C</a:t>
            </a:r>
            <a:r>
              <a:rPr lang="en-US" sz="6400" u="sng" dirty="0"/>
              <a:t>ompetition</a:t>
            </a:r>
          </a:p>
          <a:p>
            <a:pPr marL="0" indent="0">
              <a:buNone/>
            </a:pPr>
            <a:r>
              <a:rPr lang="en-US" sz="9600" dirty="0"/>
              <a:t>E</a:t>
            </a:r>
          </a:p>
          <a:p>
            <a:pPr marL="0" indent="0">
              <a:buNone/>
            </a:pPr>
            <a:r>
              <a:rPr lang="en-US" sz="9600" dirty="0"/>
              <a:t>S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63DAB0-BEBA-7C43-8C56-E4990B3E6882}"/>
              </a:ext>
            </a:extLst>
          </p:cNvPr>
          <p:cNvSpPr txBox="1"/>
          <p:nvPr/>
        </p:nvSpPr>
        <p:spPr>
          <a:xfrm>
            <a:off x="950259" y="1996972"/>
            <a:ext cx="1098610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     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refers </a:t>
            </a:r>
            <a:r>
              <a:rPr lang="en-US" sz="2400" dirty="0">
                <a:solidFill>
                  <a:srgbClr val="FFFF00"/>
                </a:solidFill>
              </a:rPr>
              <a:t>to the way in which individuals and/or groups out-perform or </a:t>
            </a:r>
            <a:r>
              <a:rPr lang="en-US" sz="2400" dirty="0" smtClean="0">
                <a:solidFill>
                  <a:srgbClr val="FFFF00"/>
                </a:solidFill>
              </a:rPr>
              <a:t>                   </a:t>
            </a: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                              challenge </a:t>
            </a:r>
            <a:r>
              <a:rPr lang="en-US" sz="2400" dirty="0">
                <a:solidFill>
                  <a:srgbClr val="FFFF00"/>
                </a:solidFill>
              </a:rPr>
              <a:t>each other in </a:t>
            </a:r>
            <a:r>
              <a:rPr lang="en-US" sz="2400" dirty="0" smtClean="0">
                <a:solidFill>
                  <a:srgbClr val="FFFF00"/>
                </a:solidFill>
              </a:rPr>
              <a:t>economies.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This </a:t>
            </a:r>
            <a:r>
              <a:rPr lang="en-US" dirty="0"/>
              <a:t>can come in the form of:</a:t>
            </a:r>
          </a:p>
          <a:p>
            <a:endParaRPr lang="en-US" dirty="0"/>
          </a:p>
          <a:p>
            <a:r>
              <a:rPr lang="en-US" dirty="0" smtClean="0"/>
              <a:t>                              </a:t>
            </a:r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en-US" dirty="0">
                <a:solidFill>
                  <a:schemeClr val="bg1"/>
                </a:solidFill>
              </a:rPr>
              <a:t>businesses providing higher quality products and services in capitalist </a:t>
            </a:r>
            <a:r>
              <a:rPr lang="en-US" dirty="0" smtClean="0">
                <a:solidFill>
                  <a:schemeClr val="bg1"/>
                </a:solidFill>
              </a:rPr>
              <a:t>markets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/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                                          -</a:t>
            </a:r>
            <a:r>
              <a:rPr lang="en-US" dirty="0">
                <a:solidFill>
                  <a:schemeClr val="bg1"/>
                </a:solidFill>
              </a:rPr>
              <a:t>athletes being rewarded for their achievements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                                             -Students trying to get into a college or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Plaque 5">
            <a:extLst>
              <a:ext uri="{FF2B5EF4-FFF2-40B4-BE49-F238E27FC236}">
                <a16:creationId xmlns:a16="http://schemas.microsoft.com/office/drawing/2014/main" id="{C2451D05-3171-DE4D-9FF8-2CA4266F26F4}"/>
              </a:ext>
            </a:extLst>
          </p:cNvPr>
          <p:cNvSpPr/>
          <p:nvPr/>
        </p:nvSpPr>
        <p:spPr>
          <a:xfrm>
            <a:off x="3155794" y="4582295"/>
            <a:ext cx="301083" cy="334537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877" y="949036"/>
            <a:ext cx="9613861" cy="1080938"/>
          </a:xfrm>
        </p:spPr>
        <p:txBody>
          <a:bodyPr/>
          <a:lstStyle/>
          <a:p>
            <a:r>
              <a:rPr lang="en-US" dirty="0"/>
              <a:t>Principles of Individualism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2029974"/>
            <a:ext cx="11425187" cy="48280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9600" dirty="0"/>
              <a:t>P</a:t>
            </a:r>
          </a:p>
          <a:p>
            <a:pPr marL="0" indent="0">
              <a:buNone/>
            </a:pPr>
            <a:r>
              <a:rPr lang="en-US" sz="9600" dirty="0"/>
              <a:t>R</a:t>
            </a:r>
          </a:p>
          <a:p>
            <a:pPr marL="0" indent="0">
              <a:buNone/>
            </a:pPr>
            <a:r>
              <a:rPr lang="en-US" sz="9600" dirty="0"/>
              <a:t>I</a:t>
            </a:r>
          </a:p>
          <a:p>
            <a:pPr marL="0" indent="0">
              <a:buNone/>
            </a:pPr>
            <a:r>
              <a:rPr lang="en-US" sz="9600" dirty="0"/>
              <a:t>C</a:t>
            </a:r>
          </a:p>
          <a:p>
            <a:pPr marL="0" indent="0">
              <a:buNone/>
            </a:pPr>
            <a:r>
              <a:rPr lang="en-US" sz="9600" u="sng" dirty="0"/>
              <a:t>E</a:t>
            </a:r>
            <a:r>
              <a:rPr lang="en-US" sz="6400" u="sng" dirty="0"/>
              <a:t>conomic Freedom</a:t>
            </a:r>
          </a:p>
          <a:p>
            <a:pPr marL="0" indent="0">
              <a:buNone/>
            </a:pPr>
            <a:r>
              <a:rPr lang="en-US" sz="9600" dirty="0"/>
              <a:t>S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85C198-A355-864B-A56A-77CAEA6E1562}"/>
              </a:ext>
            </a:extLst>
          </p:cNvPr>
          <p:cNvSpPr txBox="1"/>
          <p:nvPr/>
        </p:nvSpPr>
        <p:spPr>
          <a:xfrm>
            <a:off x="2194148" y="2604560"/>
            <a:ext cx="96489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FFFF00"/>
                </a:solidFill>
              </a:rPr>
              <a:t>Economic Freedom </a:t>
            </a:r>
            <a:r>
              <a:rPr lang="en-US" sz="2400" dirty="0">
                <a:solidFill>
                  <a:srgbClr val="FFFF00"/>
                </a:solidFill>
              </a:rPr>
              <a:t>refers to the ability to control ones own economic affairs. </a:t>
            </a:r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WHAT DO I do with all my $$$$$$$?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This </a:t>
            </a:r>
            <a:r>
              <a:rPr lang="en-US" sz="2400" dirty="0">
                <a:solidFill>
                  <a:schemeClr val="bg1"/>
                </a:solidFill>
              </a:rPr>
              <a:t>means that individuals can choose to save, spend or invest 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5E523C-271F-3D43-B02A-89B71FD0BE24}"/>
              </a:ext>
            </a:extLst>
          </p:cNvPr>
          <p:cNvSpPr/>
          <p:nvPr/>
        </p:nvSpPr>
        <p:spPr>
          <a:xfrm>
            <a:off x="4661306" y="5361021"/>
            <a:ext cx="379141" cy="367992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1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877" y="949036"/>
            <a:ext cx="9613861" cy="1080938"/>
          </a:xfrm>
        </p:spPr>
        <p:txBody>
          <a:bodyPr/>
          <a:lstStyle/>
          <a:p>
            <a:r>
              <a:rPr lang="en-US" dirty="0"/>
              <a:t>Principles of Individualism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29974"/>
            <a:ext cx="11690554" cy="48280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9600" dirty="0"/>
              <a:t>P</a:t>
            </a:r>
          </a:p>
          <a:p>
            <a:pPr marL="0" indent="0">
              <a:buNone/>
            </a:pPr>
            <a:r>
              <a:rPr lang="en-US" sz="9600" dirty="0"/>
              <a:t>R</a:t>
            </a:r>
          </a:p>
          <a:p>
            <a:pPr marL="0" indent="0">
              <a:buNone/>
            </a:pPr>
            <a:r>
              <a:rPr lang="en-US" sz="9600" dirty="0"/>
              <a:t>I</a:t>
            </a:r>
          </a:p>
          <a:p>
            <a:pPr marL="0" indent="0">
              <a:buNone/>
            </a:pPr>
            <a:r>
              <a:rPr lang="en-US" sz="9600" dirty="0"/>
              <a:t>C</a:t>
            </a:r>
          </a:p>
          <a:p>
            <a:pPr marL="0" indent="0">
              <a:buNone/>
            </a:pPr>
            <a:r>
              <a:rPr lang="en-US" sz="9600" dirty="0"/>
              <a:t>E</a:t>
            </a:r>
          </a:p>
          <a:p>
            <a:pPr marL="0" indent="0">
              <a:buNone/>
            </a:pPr>
            <a:r>
              <a:rPr lang="en-US" sz="9600" u="sng" dirty="0"/>
              <a:t>S</a:t>
            </a:r>
            <a:r>
              <a:rPr lang="en-US" sz="6400" u="sng" dirty="0"/>
              <a:t>elf Interest</a:t>
            </a: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14BE6A-9A4F-F548-8B50-335663721F98}"/>
              </a:ext>
            </a:extLst>
          </p:cNvPr>
          <p:cNvSpPr txBox="1"/>
          <p:nvPr/>
        </p:nvSpPr>
        <p:spPr>
          <a:xfrm>
            <a:off x="527205" y="2874325"/>
            <a:ext cx="115755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           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focuses </a:t>
            </a:r>
            <a:r>
              <a:rPr lang="en-US" sz="2400" dirty="0">
                <a:solidFill>
                  <a:srgbClr val="FFFF00"/>
                </a:solidFill>
              </a:rPr>
              <a:t>on the idea that the best decisions are made by individuals </a:t>
            </a:r>
            <a:r>
              <a:rPr lang="en-US" sz="2400" dirty="0" smtClean="0">
                <a:solidFill>
                  <a:srgbClr val="FFFF00"/>
                </a:solidFill>
              </a:rPr>
              <a:t>  </a:t>
            </a:r>
          </a:p>
          <a:p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                                            rather </a:t>
            </a:r>
            <a:r>
              <a:rPr lang="en-US" sz="2400" dirty="0">
                <a:solidFill>
                  <a:srgbClr val="FFFF00"/>
                </a:solidFill>
              </a:rPr>
              <a:t>than collectives or governments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 smtClean="0"/>
              <a:t>             </a:t>
            </a:r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principle of self interest stems from thinkers such as Locke and Rousseau. </a:t>
            </a:r>
          </a:p>
          <a:p>
            <a:endParaRPr lang="en-US" dirty="0"/>
          </a:p>
          <a:p>
            <a:r>
              <a:rPr lang="en-US" dirty="0" smtClean="0"/>
              <a:t>                      Since </a:t>
            </a:r>
            <a:r>
              <a:rPr lang="en-US" dirty="0"/>
              <a:t>individuals are, in theory, born naturally good, they should be trusted to make decisions </a:t>
            </a:r>
            <a:r>
              <a:rPr lang="en-US" dirty="0" smtClean="0"/>
              <a:t>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that </a:t>
            </a:r>
            <a:r>
              <a:rPr lang="en-US" dirty="0"/>
              <a:t>will ultimately benefit </a:t>
            </a:r>
            <a:r>
              <a:rPr lang="en-US" dirty="0" smtClean="0"/>
              <a:t>themselves.</a:t>
            </a:r>
          </a:p>
          <a:p>
            <a:endParaRPr lang="en-US" dirty="0"/>
          </a:p>
          <a:p>
            <a:r>
              <a:rPr lang="en-US" dirty="0" smtClean="0"/>
              <a:t>                 </a:t>
            </a:r>
            <a:r>
              <a:rPr lang="en-US" sz="2400" dirty="0" smtClean="0">
                <a:solidFill>
                  <a:srgbClr val="FFFF00"/>
                </a:solidFill>
              </a:rPr>
              <a:t>Do you agree with this theory/idea? Why?</a:t>
            </a:r>
            <a:endParaRPr lang="en-US" sz="2400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51A16756-0796-DD46-B7EF-C1458C304300}"/>
              </a:ext>
            </a:extLst>
          </p:cNvPr>
          <p:cNvSpPr/>
          <p:nvPr/>
        </p:nvSpPr>
        <p:spPr>
          <a:xfrm>
            <a:off x="3077737" y="6013646"/>
            <a:ext cx="524107" cy="312234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3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4616-434A-B745-8384-FA505439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Principles of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6406-AA1C-E744-9700-3ECBC06A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197047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                  Just </a:t>
            </a:r>
            <a:r>
              <a:rPr lang="en-US" dirty="0"/>
              <a:t>remember: </a:t>
            </a:r>
            <a:r>
              <a:rPr lang="en-US" sz="2800" dirty="0">
                <a:solidFill>
                  <a:srgbClr val="FFFF00"/>
                </a:solidFill>
              </a:rPr>
              <a:t>“PEACCC” = Principles of Collectivism</a:t>
            </a:r>
            <a:endParaRPr lang="en-US" sz="2800" b="1" dirty="0">
              <a:solidFill>
                <a:srgbClr val="FFFF00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               The PEA with triple Cs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                                       and collectivism starts with a C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4" name="Picture 3" descr="https://lh5.googleusercontent.com/LSu4Lo2xabW3xtw6S1CK5E5cKgBmvJlHzPPXU87OOTBQBdla0IlDgDiakpATshkrDS5xxpg-Ob8hU0KWgKyP_GFZNy_otBRMqB-VZK5FwFQey-EZp6pJF-wwu1bLwc5FjskGYwoWzUY">
            <a:extLst>
              <a:ext uri="{FF2B5EF4-FFF2-40B4-BE49-F238E27FC236}">
                <a16:creationId xmlns:a16="http://schemas.microsoft.com/office/drawing/2014/main" id="{1DE34B30-7F8A-9746-9EDE-6694FF01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87" y="753228"/>
            <a:ext cx="1507802" cy="9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26F7D42-2B80-D249-BA89-1E371E842E26}"/>
              </a:ext>
            </a:extLst>
          </p:cNvPr>
          <p:cNvSpPr/>
          <p:nvPr/>
        </p:nvSpPr>
        <p:spPr>
          <a:xfrm>
            <a:off x="0" y="1834166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5400" dirty="0"/>
              <a:t>P</a:t>
            </a:r>
          </a:p>
          <a:p>
            <a:r>
              <a:rPr lang="en-US" sz="5400" dirty="0"/>
              <a:t>E</a:t>
            </a:r>
            <a:br>
              <a:rPr lang="en-US" sz="5400" dirty="0"/>
            </a:br>
            <a:r>
              <a:rPr lang="en-US" sz="5400" dirty="0"/>
              <a:t>A</a:t>
            </a:r>
            <a:br>
              <a:rPr lang="en-US" sz="5400" dirty="0"/>
            </a:br>
            <a:r>
              <a:rPr lang="en-US" sz="5400" dirty="0"/>
              <a:t>C</a:t>
            </a:r>
            <a:br>
              <a:rPr lang="en-US" sz="5400" dirty="0"/>
            </a:br>
            <a:r>
              <a:rPr lang="en-US" sz="5400" dirty="0"/>
              <a:t>C</a:t>
            </a:r>
          </a:p>
          <a:p>
            <a:r>
              <a:rPr lang="en-US" sz="54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937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42148</TotalTime>
  <Words>947</Words>
  <Application>Microsoft Office PowerPoint</Application>
  <PresentationFormat>Widescreen</PresentationFormat>
  <Paragraphs>227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Trebuchet MS</vt:lpstr>
      <vt:lpstr>Berlin</vt:lpstr>
      <vt:lpstr>Principles of Individualism   and Collectivism</vt:lpstr>
      <vt:lpstr>Principles of Individualism</vt:lpstr>
      <vt:lpstr>Principles of Individualism</vt:lpstr>
      <vt:lpstr>Principles of Individualism</vt:lpstr>
      <vt:lpstr>Principles of Individualism</vt:lpstr>
      <vt:lpstr>Principles of Individualism</vt:lpstr>
      <vt:lpstr>Principles of Individualism</vt:lpstr>
      <vt:lpstr>Principles of Individualism</vt:lpstr>
      <vt:lpstr>Principles of Collectivism</vt:lpstr>
      <vt:lpstr>Principles of Collectivism</vt:lpstr>
      <vt:lpstr>Principles of Collectivism</vt:lpstr>
      <vt:lpstr>Principles of Collectivism</vt:lpstr>
      <vt:lpstr>Principles of Collectivism</vt:lpstr>
      <vt:lpstr>Principles of Collectivism</vt:lpstr>
      <vt:lpstr>Principles of Collectivism</vt:lpstr>
      <vt:lpstr>Comparing Principles of  Individualism and Collectivism</vt:lpstr>
      <vt:lpstr>                          Principles of </vt:lpstr>
      <vt:lpstr>WHY DO THE PRINCIPLES OF COLLECTIVISM AND INDIVIDUALISM MATTER?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Individualism   and Collectivism</dc:title>
  <dc:creator>Andrew Ashley</dc:creator>
  <cp:lastModifiedBy>Wes Landon</cp:lastModifiedBy>
  <cp:revision>121</cp:revision>
  <dcterms:created xsi:type="dcterms:W3CDTF">2018-09-19T02:55:05Z</dcterms:created>
  <dcterms:modified xsi:type="dcterms:W3CDTF">2019-09-27T20:40:29Z</dcterms:modified>
</cp:coreProperties>
</file>