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youtu.be/ahUwvh5F_sQ" TargetMode="External"/><Relationship Id="rId4" Type="http://schemas.openxmlformats.org/officeDocument/2006/relationships/hyperlink" Target="https://youtu.be/ahUwvh5F_sQ" TargetMode="External"/><Relationship Id="rId5" Type="http://schemas.openxmlformats.org/officeDocument/2006/relationships/hyperlink" Target="https://youtu.be/hnAFfl3nFxE" TargetMode="External"/><Relationship Id="rId6" Type="http://schemas.openxmlformats.org/officeDocument/2006/relationships/hyperlink" Target="https://youtu.be/hnAFfl3nFxE" TargetMode="External"/><Relationship Id="rId7" Type="http://schemas.openxmlformats.org/officeDocument/2006/relationships/hyperlink" Target="https://youtu.be/nDSyTqtDlHQ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Written Response III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Citizens Question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4230575"/>
            <a:ext cx="86067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What is citizen 1 saying about the issue? Is her response more collectivist or individualist? Can you determine her position on the spectrum/continuum?</a:t>
            </a:r>
            <a:endParaRPr i="1">
              <a:solidFill>
                <a:srgbClr val="9900FF"/>
              </a:solidFill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50" y="402831"/>
            <a:ext cx="7767200" cy="249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4230575"/>
            <a:ext cx="84033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9900FF"/>
                </a:solidFill>
              </a:rPr>
              <a:t>What is citizen 2 saying about the issue? Is his response more collectivist or individualist? Can you determine his position on the spectrum/continuum?</a:t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925" y="587000"/>
            <a:ext cx="7201276" cy="22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4230575"/>
            <a:ext cx="86493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9900FF"/>
                </a:solidFill>
              </a:rPr>
              <a:t>What is citizen 3 saying about the issue? Is his response more collectivist or individualist? Can you determine his position on the spectrum/continuum?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854" y="724700"/>
            <a:ext cx="6996150" cy="238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4230575"/>
            <a:ext cx="84783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An introduction that introduces the issue and why individuals might have differing opinions.</a:t>
            </a:r>
            <a:endParaRPr i="1">
              <a:solidFill>
                <a:srgbClr val="9900FF"/>
              </a:solidFill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450" y="812878"/>
            <a:ext cx="7101199" cy="19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278025"/>
            <a:ext cx="2596800" cy="45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An analysis of citizen 1 - restates the position and elaborates upon it, using the terminology from the course.</a:t>
            </a:r>
            <a:endParaRPr i="1">
              <a:solidFill>
                <a:srgbClr val="9900FF"/>
              </a:solidFill>
            </a:endParaRP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063" y="152400"/>
            <a:ext cx="56673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299425"/>
            <a:ext cx="2885700" cy="453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An analysis of citizen 2 - restates the position and elaborates upon it, using terminology from the course.</a:t>
            </a:r>
            <a:endParaRPr i="1">
              <a:solidFill>
                <a:srgbClr val="99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9900FF"/>
              </a:solidFill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3650" y="72050"/>
            <a:ext cx="5446199" cy="7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0450" y="795875"/>
            <a:ext cx="5743549" cy="4219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165900" y="1047950"/>
            <a:ext cx="3377400" cy="25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9900FF"/>
                </a:solidFill>
              </a:rPr>
              <a:t>An analysis of citizen 3 - restates the position and elaborates upon it, using terminology from the course.</a:t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075" y="491888"/>
            <a:ext cx="560070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0363" y="2570075"/>
            <a:ext cx="557212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5249925" y="834075"/>
            <a:ext cx="3541500" cy="38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The student completes this assignment by stating and defending their opinion. </a:t>
            </a:r>
            <a:endParaRPr i="1">
              <a:solidFill>
                <a:srgbClr val="99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99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They also state what citizen they most agree with and why as well as why they do not agree with the other citizens.</a:t>
            </a:r>
            <a:endParaRPr i="1">
              <a:solidFill>
                <a:srgbClr val="99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9900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9900FF"/>
                </a:solidFill>
              </a:rPr>
              <a:t>The final sentence sums up their opinion and reasoning very clearly.</a:t>
            </a:r>
            <a:endParaRPr i="1">
              <a:solidFill>
                <a:srgbClr val="9900FF"/>
              </a:solidFill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24" y="130600"/>
            <a:ext cx="5055200" cy="470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mission: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970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explore an issue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Why is it important?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Why would people have differing opinions on the issue?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analyze various points of view on the issue.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citizen will display a different opinion on the issue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What ideological perspective is demonstrated? How do you know?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Can you connect the perspective to a position on the spectrum/continuum?</a:t>
            </a:r>
            <a:endParaRPr/>
          </a:p>
          <a:p>
            <a: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Check these out for help</a:t>
            </a:r>
            <a:endParaRPr/>
          </a:p>
          <a:p>
            <a: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</a:rPr>
              <a:t>Economic Spectrum/Continuum: </a:t>
            </a:r>
            <a:r>
              <a:rPr lang="en" sz="950" u="sng">
                <a:solidFill>
                  <a:srgbClr val="1155CC"/>
                </a:solidFill>
                <a:highlight>
                  <a:srgbClr val="FFFFFF"/>
                </a:highlight>
                <a:hlinkClick r:id="rId3"/>
              </a:rPr>
              <a:t>https://youtu.be/ahUwvh5F_sQ</a:t>
            </a:r>
            <a:endParaRPr sz="950" u="sng">
              <a:solidFill>
                <a:srgbClr val="1155CC"/>
              </a:solidFill>
              <a:highlight>
                <a:srgbClr val="FFFFFF"/>
              </a:highlight>
              <a:hlinkClick r:id="rId4"/>
            </a:endParaRPr>
          </a:p>
          <a:p>
            <a: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</a:rPr>
              <a:t>Political Spectrum/Continuum: </a:t>
            </a:r>
            <a:r>
              <a:rPr lang="en" sz="950" u="sng">
                <a:solidFill>
                  <a:srgbClr val="1155CC"/>
                </a:solidFill>
                <a:highlight>
                  <a:srgbClr val="FFFFFF"/>
                </a:highlight>
                <a:hlinkClick r:id="rId5"/>
              </a:rPr>
              <a:t>https://youtu.be/hnAFfl3nFxE</a:t>
            </a:r>
            <a:endParaRPr sz="950" u="sng">
              <a:solidFill>
                <a:srgbClr val="1155CC"/>
              </a:solidFill>
              <a:highlight>
                <a:srgbClr val="FFFFFF"/>
              </a:highlight>
              <a:hlinkClick r:id="rId6"/>
            </a:endParaRPr>
          </a:p>
          <a:p>
            <a: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950">
                <a:solidFill>
                  <a:srgbClr val="222222"/>
                </a:solidFill>
                <a:highlight>
                  <a:srgbClr val="FFFFFF"/>
                </a:highlight>
              </a:rPr>
              <a:t>Combined: </a:t>
            </a:r>
            <a:r>
              <a:rPr lang="en" sz="950" u="sng">
                <a:solidFill>
                  <a:srgbClr val="1155CC"/>
                </a:solidFill>
                <a:highlight>
                  <a:srgbClr val="FFFFFF"/>
                </a:highlight>
                <a:hlinkClick r:id="rId7"/>
              </a:rPr>
              <a:t>https://youtu.be/nDSyTqtDlHQ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explains and defends a position on the issue.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 you agree/disagree with the perspective demonstrated in the sources?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is your opinion?</a:t>
            </a:r>
            <a:endParaRPr/>
          </a:p>
          <a:p>
            <a: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Use examples - historical or current events/theoretical concepts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" y="0"/>
            <a:ext cx="398571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5699" y="1291549"/>
            <a:ext cx="5055876" cy="17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0"/>
            <a:ext cx="395553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0700" y="1481950"/>
            <a:ext cx="5005676" cy="1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436789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900" y="1552300"/>
            <a:ext cx="4776101" cy="12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0"/>
            <a:ext cx="423700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048" y="1738848"/>
            <a:ext cx="4706250" cy="1252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134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 - 5 paragraphs</a:t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07600"/>
            <a:ext cx="8520599" cy="422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Example!!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" y="0"/>
            <a:ext cx="398571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5699" y="1291549"/>
            <a:ext cx="5055876" cy="17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