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EB Garamond"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EFC986-510B-48BB-97BE-44EB799332D9}">
  <a:tblStyle styleId="{CEEFC986-510B-48BB-97BE-44EB799332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18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65aada84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65aada84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65aada84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65aada84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65aada84a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65aada84a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65aada84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65aada84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65aada84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65aada84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65aada84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65aada84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65aada84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65aada84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65aada84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65aada84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65aada84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65aada84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65aada84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65aada84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65aada84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65aada8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65aada84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65aada84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65aada84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65aada84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65aada84a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65aada84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65aada84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65aada84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65aada84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65aada84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65aada8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65aada8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65aada84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65aada84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65aada84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65aada84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65aada84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65aada84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65aada84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65aada84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5aada84a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5aada84a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65aada84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65aada84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65aada84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65aada84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65aada84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65aada84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g"/><Relationship Id="rId7"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bbc.com/news/blogs-news-from-elsewhere-34594262" TargetMode="External"/><Relationship Id="rId5" Type="http://schemas.openxmlformats.org/officeDocument/2006/relationships/hyperlink" Target="https://commons.wikimedia.org/w/index.php?title=File:Map_of_Ukraine_en.svg&amp;oldid=151776850"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756275" y="188550"/>
            <a:ext cx="5740500" cy="169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b="1" u="sng"/>
              <a:t>Assignment 4.2.9</a:t>
            </a:r>
            <a:endParaRPr sz="3500" b="1" u="sng"/>
          </a:p>
          <a:p>
            <a:pPr marL="0" lvl="0" indent="0" algn="ctr" rtl="0">
              <a:spcBef>
                <a:spcPts val="0"/>
              </a:spcBef>
              <a:spcAft>
                <a:spcPts val="0"/>
              </a:spcAft>
              <a:buNone/>
            </a:pPr>
            <a:r>
              <a:rPr lang="en" sz="3500" b="1" u="sng"/>
              <a:t>The Cold War</a:t>
            </a:r>
            <a:endParaRPr sz="3500" b="1" u="sng"/>
          </a:p>
        </p:txBody>
      </p:sp>
      <p:sp>
        <p:nvSpPr>
          <p:cNvPr id="55" name="Google Shape;55;p13"/>
          <p:cNvSpPr txBox="1">
            <a:spLocks noGrp="1"/>
          </p:cNvSpPr>
          <p:nvPr>
            <p:ph type="subTitle" idx="1"/>
          </p:nvPr>
        </p:nvSpPr>
        <p:spPr>
          <a:xfrm>
            <a:off x="4366175" y="1681600"/>
            <a:ext cx="43632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Name</a:t>
            </a:r>
            <a:endParaRPr/>
          </a:p>
        </p:txBody>
      </p:sp>
      <p:pic>
        <p:nvPicPr>
          <p:cNvPr id="56" name="Google Shape;56;p13"/>
          <p:cNvPicPr preferRelativeResize="0"/>
          <p:nvPr/>
        </p:nvPicPr>
        <p:blipFill>
          <a:blip r:embed="rId4">
            <a:alphaModFix/>
          </a:blip>
          <a:stretch>
            <a:fillRect/>
          </a:stretch>
        </p:blipFill>
        <p:spPr>
          <a:xfrm>
            <a:off x="0" y="0"/>
            <a:ext cx="1348850" cy="430050"/>
          </a:xfrm>
          <a:prstGeom prst="rect">
            <a:avLst/>
          </a:prstGeom>
          <a:noFill/>
          <a:ln>
            <a:noFill/>
          </a:ln>
        </p:spPr>
      </p:pic>
      <p:sp>
        <p:nvSpPr>
          <p:cNvPr id="57" name="Google Shape;57;p13"/>
          <p:cNvSpPr txBox="1"/>
          <p:nvPr/>
        </p:nvSpPr>
        <p:spPr>
          <a:xfrm>
            <a:off x="5988425" y="3115675"/>
            <a:ext cx="2365800" cy="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___/110 =___%</a:t>
            </a:r>
            <a:endParaRPr b="1"/>
          </a:p>
        </p:txBody>
      </p:sp>
      <p:sp>
        <p:nvSpPr>
          <p:cNvPr id="58" name="Google Shape;58;p13"/>
          <p:cNvSpPr/>
          <p:nvPr/>
        </p:nvSpPr>
        <p:spPr>
          <a:xfrm>
            <a:off x="343150" y="900125"/>
            <a:ext cx="4096500" cy="415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latin typeface="EB Garamond"/>
                <a:ea typeface="EB Garamond"/>
                <a:cs typeface="EB Garamond"/>
                <a:sym typeface="EB Garamond"/>
              </a:rPr>
              <a:t>In </a:t>
            </a:r>
            <a:r>
              <a:rPr lang="en" sz="1000" u="sng">
                <a:latin typeface="EB Garamond"/>
                <a:ea typeface="EB Garamond"/>
                <a:cs typeface="EB Garamond"/>
                <a:sym typeface="EB Garamond"/>
              </a:rPr>
              <a:t>your own words</a:t>
            </a:r>
            <a:r>
              <a:rPr lang="en" sz="1000">
                <a:latin typeface="EB Garamond"/>
                <a:ea typeface="EB Garamond"/>
                <a:cs typeface="EB Garamond"/>
                <a:sym typeface="EB Garamond"/>
              </a:rPr>
              <a:t>, answer the questions listed within each box on an individual slide. Completing this task will allow you to both understand and describe the impact and importance of the Cold War both on history and in respect to ideology.</a:t>
            </a:r>
            <a:endParaRPr sz="100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endParaRPr sz="100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 sz="1000">
                <a:latin typeface="EB Garamond"/>
                <a:ea typeface="EB Garamond"/>
                <a:cs typeface="EB Garamond"/>
                <a:sym typeface="EB Garamond"/>
              </a:rPr>
              <a:t>Your answers for each question should fit on the slide(s) that have been indicated. The story components have been laid out for you, however, it is your responsibility to provide the appropriate depth and description to clearly communicate the key terms, explain important events and or concepts and to connect the events to each other. Make sure to support any claims you make with evidence from the course or history.  It is vital you put this information in your own words to demonstrate your understanding and to avoid plagiarism.</a:t>
            </a:r>
            <a:endParaRPr sz="100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endParaRPr sz="100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 sz="1000">
                <a:latin typeface="EB Garamond"/>
                <a:ea typeface="EB Garamond"/>
                <a:cs typeface="EB Garamond"/>
                <a:sym typeface="EB Garamond"/>
              </a:rPr>
              <a:t>Each page (where the photo is “paperclipped” to the powerpoint background) should have a APA cited image of your choosing, related to the concepts outlined on the slide. Remember, you will have to complete research, so resources will also need to be listed in your assignment bibliography, </a:t>
            </a:r>
            <a:r>
              <a:rPr lang="en" sz="1000" b="1">
                <a:latin typeface="EB Garamond"/>
                <a:ea typeface="EB Garamond"/>
                <a:cs typeface="EB Garamond"/>
                <a:sym typeface="EB Garamond"/>
              </a:rPr>
              <a:t>in APA format</a:t>
            </a:r>
            <a:r>
              <a:rPr lang="en" sz="1000">
                <a:latin typeface="EB Garamond"/>
                <a:ea typeface="EB Garamond"/>
                <a:cs typeface="EB Garamond"/>
                <a:sym typeface="EB Garamond"/>
              </a:rPr>
              <a:t>.</a:t>
            </a:r>
            <a:endParaRPr sz="1000">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ctrTitle"/>
          </p:nvPr>
        </p:nvSpPr>
        <p:spPr>
          <a:xfrm>
            <a:off x="4271425" y="93525"/>
            <a:ext cx="5422800" cy="69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6. </a:t>
            </a:r>
            <a:r>
              <a:rPr lang="en" sz="3500" b="1" u="sng"/>
              <a:t>Cold War Alliances</a:t>
            </a:r>
            <a:endParaRPr sz="3500" b="1" u="sng"/>
          </a:p>
        </p:txBody>
      </p:sp>
      <p:pic>
        <p:nvPicPr>
          <p:cNvPr id="131" name="Google Shape;131;p22"/>
          <p:cNvPicPr preferRelativeResize="0"/>
          <p:nvPr/>
        </p:nvPicPr>
        <p:blipFill>
          <a:blip r:embed="rId4">
            <a:alphaModFix/>
          </a:blip>
          <a:stretch>
            <a:fillRect/>
          </a:stretch>
        </p:blipFill>
        <p:spPr>
          <a:xfrm>
            <a:off x="0" y="0"/>
            <a:ext cx="1348850" cy="430050"/>
          </a:xfrm>
          <a:prstGeom prst="rect">
            <a:avLst/>
          </a:prstGeom>
          <a:noFill/>
          <a:ln>
            <a:noFill/>
          </a:ln>
        </p:spPr>
      </p:pic>
      <p:sp>
        <p:nvSpPr>
          <p:cNvPr id="132" name="Google Shape;132;p22"/>
          <p:cNvSpPr txBox="1"/>
          <p:nvPr/>
        </p:nvSpPr>
        <p:spPr>
          <a:xfrm>
            <a:off x="289675" y="2941650"/>
            <a:ext cx="4498200" cy="18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Who was involved and what was its initial purpose? </a:t>
            </a:r>
            <a:endParaRPr sz="1200" b="1"/>
          </a:p>
          <a:p>
            <a:pPr marL="0" lvl="0" indent="0" algn="l" rtl="0">
              <a:spcBef>
                <a:spcPts val="0"/>
              </a:spcBef>
              <a:spcAft>
                <a:spcPts val="0"/>
              </a:spcAft>
              <a:buNone/>
            </a:pPr>
            <a:r>
              <a:rPr lang="en" sz="1200" b="1"/>
              <a:t>(Make sure to identify the year it was established)</a:t>
            </a:r>
            <a:endParaRPr b="1"/>
          </a:p>
          <a:p>
            <a:pPr marL="0" lvl="0" indent="0" algn="l" rtl="0">
              <a:spcBef>
                <a:spcPts val="0"/>
              </a:spcBef>
              <a:spcAft>
                <a:spcPts val="0"/>
              </a:spcAft>
              <a:buNone/>
            </a:pPr>
            <a:r>
              <a:rPr lang="en" i="1"/>
              <a:t>1.</a:t>
            </a:r>
            <a:r>
              <a:rPr lang="en" b="1" i="1"/>
              <a:t>NATO</a:t>
            </a:r>
            <a:r>
              <a:rPr lang="en" i="1"/>
              <a:t> (</a:t>
            </a:r>
            <a:r>
              <a:rPr lang="en" sz="1200" i="1"/>
              <a:t>North Atlantic Treaty Organization</a:t>
            </a:r>
            <a:r>
              <a:rPr lang="en" i="1"/>
              <a:t>)</a:t>
            </a:r>
            <a:endParaRPr i="1"/>
          </a:p>
          <a:p>
            <a:pPr marL="0" lvl="0" indent="0" algn="l" rtl="0">
              <a:spcBef>
                <a:spcPts val="0"/>
              </a:spcBef>
              <a:spcAft>
                <a:spcPts val="0"/>
              </a:spcAft>
              <a:buNone/>
            </a:pPr>
            <a:r>
              <a:rPr lang="en" i="1"/>
              <a:t>2.</a:t>
            </a:r>
            <a:r>
              <a:rPr lang="en" b="1" i="1"/>
              <a:t>NORAD</a:t>
            </a:r>
            <a:r>
              <a:rPr lang="en" i="1"/>
              <a:t> (</a:t>
            </a:r>
            <a:r>
              <a:rPr lang="en" sz="1200" i="1"/>
              <a:t>North American Aerospace Defense Command)</a:t>
            </a:r>
            <a:endParaRPr sz="1200" i="1"/>
          </a:p>
          <a:p>
            <a:pPr marL="0" lvl="0" indent="0" algn="l" rtl="0">
              <a:spcBef>
                <a:spcPts val="0"/>
              </a:spcBef>
              <a:spcAft>
                <a:spcPts val="0"/>
              </a:spcAft>
              <a:buNone/>
            </a:pPr>
            <a:r>
              <a:rPr lang="en" i="1"/>
              <a:t>3.</a:t>
            </a:r>
            <a:r>
              <a:rPr lang="en" b="1" i="1"/>
              <a:t>The Warsaw Pact</a:t>
            </a:r>
            <a:endParaRPr b="1" i="1"/>
          </a:p>
          <a:p>
            <a:pPr marL="0" lvl="0" indent="0" algn="l" rtl="0">
              <a:spcBef>
                <a:spcPts val="0"/>
              </a:spcBef>
              <a:spcAft>
                <a:spcPts val="0"/>
              </a:spcAft>
              <a:buNone/>
            </a:pPr>
            <a:r>
              <a:rPr lang="en" i="1"/>
              <a:t>4.</a:t>
            </a:r>
            <a:r>
              <a:rPr lang="en" b="1" i="1"/>
              <a:t>NAM</a:t>
            </a:r>
            <a:r>
              <a:rPr lang="en" sz="1200" i="1"/>
              <a:t>(Non-Alignment Movement)</a:t>
            </a:r>
            <a:endParaRPr sz="1200" i="1"/>
          </a:p>
          <a:p>
            <a:pPr marL="0" lvl="0" indent="0" algn="l" rtl="0">
              <a:spcBef>
                <a:spcPts val="0"/>
              </a:spcBef>
              <a:spcAft>
                <a:spcPts val="0"/>
              </a:spcAft>
              <a:buNone/>
            </a:pPr>
            <a:endParaRPr sz="1200"/>
          </a:p>
          <a:p>
            <a:pPr marL="0" lvl="0" indent="0" algn="l" rtl="0">
              <a:spcBef>
                <a:spcPts val="0"/>
              </a:spcBef>
              <a:spcAft>
                <a:spcPts val="0"/>
              </a:spcAft>
              <a:buNone/>
            </a:pPr>
            <a:r>
              <a:rPr lang="en" sz="1200"/>
              <a:t>Apply </a:t>
            </a:r>
            <a:r>
              <a:rPr lang="en" sz="1200" b="1"/>
              <a:t>one</a:t>
            </a:r>
            <a:r>
              <a:rPr lang="en" sz="1200"/>
              <a:t> of the following terms; </a:t>
            </a:r>
            <a:r>
              <a:rPr lang="en" sz="1200" b="1"/>
              <a:t>Sphere of Influence, Balance of Power, Containment</a:t>
            </a:r>
            <a:r>
              <a:rPr lang="en" sz="1200"/>
              <a:t> or </a:t>
            </a:r>
            <a:r>
              <a:rPr lang="en" sz="1200" b="1"/>
              <a:t>Expansionism</a:t>
            </a:r>
            <a:r>
              <a:rPr lang="en" sz="1200"/>
              <a:t> to each alliance.</a:t>
            </a:r>
            <a:endParaRPr sz="1200"/>
          </a:p>
        </p:txBody>
      </p:sp>
      <p:sp>
        <p:nvSpPr>
          <p:cNvPr id="133" name="Google Shape;133;p22"/>
          <p:cNvSpPr txBox="1"/>
          <p:nvPr/>
        </p:nvSpPr>
        <p:spPr>
          <a:xfrm>
            <a:off x="4497325" y="889875"/>
            <a:ext cx="4206600" cy="404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1.	</a:t>
            </a:r>
            <a:r>
              <a:rPr lang="en" b="1" u="sng"/>
              <a:t>NATO</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2.	</a:t>
            </a:r>
            <a:r>
              <a:rPr lang="en" b="1" u="sng"/>
              <a:t>NORAD</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3.</a:t>
            </a:r>
            <a:r>
              <a:rPr lang="en"/>
              <a:t>	</a:t>
            </a:r>
            <a:r>
              <a:rPr lang="en" b="1" u="sng"/>
              <a:t>The Warsaw Pact</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4.	</a:t>
            </a:r>
            <a:r>
              <a:rPr lang="en" b="1" u="sng"/>
              <a:t>Non-Alignment Movement</a:t>
            </a:r>
            <a:r>
              <a:rPr lang="en"/>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3"/>
          <p:cNvSpPr txBox="1">
            <a:spLocks noGrp="1"/>
          </p:cNvSpPr>
          <p:nvPr>
            <p:ph type="ctrTitle"/>
          </p:nvPr>
        </p:nvSpPr>
        <p:spPr>
          <a:xfrm>
            <a:off x="1894425" y="0"/>
            <a:ext cx="7588200" cy="72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7. </a:t>
            </a:r>
            <a:r>
              <a:rPr lang="en" sz="3500" b="1" u="sng"/>
              <a:t>Cuba/The Cuban Missile Crisis</a:t>
            </a:r>
            <a:endParaRPr sz="3500" b="1" u="sng"/>
          </a:p>
        </p:txBody>
      </p:sp>
      <p:pic>
        <p:nvPicPr>
          <p:cNvPr id="139" name="Google Shape;139;p23"/>
          <p:cNvPicPr preferRelativeResize="0"/>
          <p:nvPr/>
        </p:nvPicPr>
        <p:blipFill>
          <a:blip r:embed="rId4">
            <a:alphaModFix/>
          </a:blip>
          <a:stretch>
            <a:fillRect/>
          </a:stretch>
        </p:blipFill>
        <p:spPr>
          <a:xfrm>
            <a:off x="0" y="0"/>
            <a:ext cx="1348850" cy="430050"/>
          </a:xfrm>
          <a:prstGeom prst="rect">
            <a:avLst/>
          </a:prstGeom>
          <a:noFill/>
          <a:ln>
            <a:noFill/>
          </a:ln>
        </p:spPr>
      </p:pic>
      <p:sp>
        <p:nvSpPr>
          <p:cNvPr id="140" name="Google Shape;140;p23"/>
          <p:cNvSpPr txBox="1"/>
          <p:nvPr/>
        </p:nvSpPr>
        <p:spPr>
          <a:xfrm>
            <a:off x="297975" y="2997875"/>
            <a:ext cx="4188000" cy="19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Define the following terms and consider the link to the Cuban Missile Crisis in the later questions on this topic:</a:t>
            </a:r>
            <a:endParaRPr/>
          </a:p>
          <a:p>
            <a:pPr marL="0" lvl="0" indent="0" algn="l" rtl="0">
              <a:spcBef>
                <a:spcPts val="0"/>
              </a:spcBef>
              <a:spcAft>
                <a:spcPts val="0"/>
              </a:spcAft>
              <a:buNone/>
            </a:pPr>
            <a:endParaRPr/>
          </a:p>
          <a:p>
            <a:pPr marL="0" lvl="0" indent="0" algn="l" rtl="0">
              <a:spcBef>
                <a:spcPts val="0"/>
              </a:spcBef>
              <a:spcAft>
                <a:spcPts val="0"/>
              </a:spcAft>
              <a:buNone/>
            </a:pPr>
            <a:r>
              <a:rPr lang="en" b="1" u="sng"/>
              <a:t>Deterrence</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b="1" u="sng"/>
              <a:t>Brinkmanship</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b="1" u="sng"/>
              <a:t>Detente</a:t>
            </a:r>
            <a:r>
              <a:rPr lang="en"/>
              <a:t>-</a:t>
            </a:r>
            <a:endParaRPr/>
          </a:p>
        </p:txBody>
      </p:sp>
      <p:sp>
        <p:nvSpPr>
          <p:cNvPr id="141" name="Google Shape;141;p23"/>
          <p:cNvSpPr txBox="1"/>
          <p:nvPr/>
        </p:nvSpPr>
        <p:spPr>
          <a:xfrm>
            <a:off x="4572000" y="507050"/>
            <a:ext cx="4300200" cy="4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Why did conflict occur in Cuba? Who were the leaders of this movement</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t>How did JFK try to deal with this “problem”? Was it successful</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ctrTitle"/>
          </p:nvPr>
        </p:nvSpPr>
        <p:spPr>
          <a:xfrm>
            <a:off x="1795475" y="0"/>
            <a:ext cx="7348500" cy="72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7. </a:t>
            </a:r>
            <a:r>
              <a:rPr lang="en" sz="3500" b="1" u="sng"/>
              <a:t>Cuba/The Cuban Missile Crisis</a:t>
            </a:r>
            <a:endParaRPr sz="3500" b="1" u="sng"/>
          </a:p>
        </p:txBody>
      </p:sp>
      <p:pic>
        <p:nvPicPr>
          <p:cNvPr id="147" name="Google Shape;147;p24"/>
          <p:cNvPicPr preferRelativeResize="0"/>
          <p:nvPr/>
        </p:nvPicPr>
        <p:blipFill>
          <a:blip r:embed="rId4">
            <a:alphaModFix/>
          </a:blip>
          <a:stretch>
            <a:fillRect/>
          </a:stretch>
        </p:blipFill>
        <p:spPr>
          <a:xfrm>
            <a:off x="0" y="0"/>
            <a:ext cx="1348850" cy="430050"/>
          </a:xfrm>
          <a:prstGeom prst="rect">
            <a:avLst/>
          </a:prstGeom>
          <a:noFill/>
          <a:ln>
            <a:noFill/>
          </a:ln>
        </p:spPr>
      </p:pic>
      <p:sp>
        <p:nvSpPr>
          <p:cNvPr id="148" name="Google Shape;148;p24"/>
          <p:cNvSpPr txBox="1"/>
          <p:nvPr/>
        </p:nvSpPr>
        <p:spPr>
          <a:xfrm>
            <a:off x="297975" y="2997875"/>
            <a:ext cx="4188000" cy="19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Deterrence</a:t>
            </a:r>
            <a:endParaRPr/>
          </a:p>
          <a:p>
            <a:pPr marL="0" lvl="0" indent="0" algn="l" rtl="0">
              <a:spcBef>
                <a:spcPts val="0"/>
              </a:spcBef>
              <a:spcAft>
                <a:spcPts val="0"/>
              </a:spcAft>
              <a:buNone/>
            </a:pPr>
            <a:r>
              <a:rPr lang="en"/>
              <a:t>Brinkmanship</a:t>
            </a:r>
            <a:endParaRPr/>
          </a:p>
          <a:p>
            <a:pPr marL="0" lvl="0" indent="0" algn="l" rtl="0">
              <a:spcBef>
                <a:spcPts val="0"/>
              </a:spcBef>
              <a:spcAft>
                <a:spcPts val="0"/>
              </a:spcAft>
              <a:buNone/>
            </a:pPr>
            <a:r>
              <a:rPr lang="en"/>
              <a:t>Detente</a:t>
            </a:r>
            <a:endParaRPr/>
          </a:p>
        </p:txBody>
      </p:sp>
      <p:sp>
        <p:nvSpPr>
          <p:cNvPr id="149" name="Google Shape;149;p24"/>
          <p:cNvSpPr txBox="1"/>
          <p:nvPr/>
        </p:nvSpPr>
        <p:spPr>
          <a:xfrm>
            <a:off x="4572000" y="507050"/>
            <a:ext cx="4300200" cy="4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0" name="Google Shape;150;p24"/>
          <p:cNvSpPr txBox="1"/>
          <p:nvPr/>
        </p:nvSpPr>
        <p:spPr>
          <a:xfrm>
            <a:off x="2998300" y="805475"/>
            <a:ext cx="6145800" cy="42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Summarize the Cuban Missile Crisis utilizing the three key terms on the left.</a:t>
            </a:r>
            <a:endParaRPr u="sng"/>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t>How was this situation resolved</a:t>
            </a:r>
            <a:r>
              <a:rPr lang="en"/>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5"/>
          <p:cNvSpPr txBox="1">
            <a:spLocks noGrp="1"/>
          </p:cNvSpPr>
          <p:nvPr>
            <p:ph type="ctrTitle"/>
          </p:nvPr>
        </p:nvSpPr>
        <p:spPr>
          <a:xfrm>
            <a:off x="4130875" y="-344200"/>
            <a:ext cx="52260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8. </a:t>
            </a:r>
            <a:r>
              <a:rPr lang="en" sz="3500" b="1" u="sng"/>
              <a:t>The Nuclear Age</a:t>
            </a:r>
            <a:endParaRPr sz="3500" b="1" u="sng"/>
          </a:p>
        </p:txBody>
      </p:sp>
      <p:pic>
        <p:nvPicPr>
          <p:cNvPr id="156" name="Google Shape;156;p25"/>
          <p:cNvPicPr preferRelativeResize="0"/>
          <p:nvPr/>
        </p:nvPicPr>
        <p:blipFill>
          <a:blip r:embed="rId4">
            <a:alphaModFix/>
          </a:blip>
          <a:stretch>
            <a:fillRect/>
          </a:stretch>
        </p:blipFill>
        <p:spPr>
          <a:xfrm>
            <a:off x="0" y="0"/>
            <a:ext cx="1348850" cy="430050"/>
          </a:xfrm>
          <a:prstGeom prst="rect">
            <a:avLst/>
          </a:prstGeom>
          <a:noFill/>
          <a:ln>
            <a:noFill/>
          </a:ln>
        </p:spPr>
      </p:pic>
      <p:sp>
        <p:nvSpPr>
          <p:cNvPr id="157" name="Google Shape;157;p25"/>
          <p:cNvSpPr txBox="1"/>
          <p:nvPr/>
        </p:nvSpPr>
        <p:spPr>
          <a:xfrm>
            <a:off x="224850" y="2960375"/>
            <a:ext cx="5668200" cy="6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Define the following terms in relation to nuclear </a:t>
            </a:r>
            <a:endParaRPr/>
          </a:p>
          <a:p>
            <a:pPr marL="0" lvl="0" indent="0" algn="l" rtl="0">
              <a:spcBef>
                <a:spcPts val="0"/>
              </a:spcBef>
              <a:spcAft>
                <a:spcPts val="0"/>
              </a:spcAft>
              <a:buNone/>
            </a:pPr>
            <a:r>
              <a:rPr lang="en"/>
              <a:t>Weapons:</a:t>
            </a:r>
            <a:endParaRPr/>
          </a:p>
          <a:p>
            <a:pPr marL="0" lvl="0" indent="0" algn="l" rtl="0">
              <a:spcBef>
                <a:spcPts val="0"/>
              </a:spcBef>
              <a:spcAft>
                <a:spcPts val="0"/>
              </a:spcAft>
              <a:buNone/>
            </a:pPr>
            <a:endParaRPr/>
          </a:p>
          <a:p>
            <a:pPr marL="0" lvl="0" indent="0" algn="l" rtl="0">
              <a:spcBef>
                <a:spcPts val="0"/>
              </a:spcBef>
              <a:spcAft>
                <a:spcPts val="0"/>
              </a:spcAft>
              <a:buNone/>
            </a:pPr>
            <a:r>
              <a:rPr lang="en"/>
              <a:t>Brinkmanship</a:t>
            </a:r>
            <a:endParaRPr/>
          </a:p>
          <a:p>
            <a:pPr marL="0" lvl="0" indent="0" algn="l" rtl="0">
              <a:spcBef>
                <a:spcPts val="0"/>
              </a:spcBef>
              <a:spcAft>
                <a:spcPts val="0"/>
              </a:spcAft>
              <a:buNone/>
            </a:pPr>
            <a:r>
              <a:rPr lang="en"/>
              <a:t>Deterrence</a:t>
            </a:r>
            <a:endParaRPr/>
          </a:p>
          <a:p>
            <a:pPr marL="0" lvl="0" indent="0" algn="l" rtl="0">
              <a:spcBef>
                <a:spcPts val="0"/>
              </a:spcBef>
              <a:spcAft>
                <a:spcPts val="0"/>
              </a:spcAft>
              <a:buNone/>
            </a:pPr>
            <a:r>
              <a:rPr lang="en"/>
              <a:t>MAD</a:t>
            </a:r>
            <a:endParaRPr/>
          </a:p>
          <a:p>
            <a:pPr marL="0" lvl="0" indent="0" algn="l" rtl="0">
              <a:spcBef>
                <a:spcPts val="0"/>
              </a:spcBef>
              <a:spcAft>
                <a:spcPts val="0"/>
              </a:spcAft>
              <a:buNone/>
            </a:pPr>
            <a:r>
              <a:rPr lang="en"/>
              <a:t>Balance of Power</a:t>
            </a:r>
            <a:endParaRPr/>
          </a:p>
          <a:p>
            <a:pPr marL="0" lvl="0" indent="0" algn="l" rtl="0">
              <a:spcBef>
                <a:spcPts val="0"/>
              </a:spcBef>
              <a:spcAft>
                <a:spcPts val="0"/>
              </a:spcAft>
              <a:buNone/>
            </a:pPr>
            <a:endParaRPr/>
          </a:p>
        </p:txBody>
      </p:sp>
      <p:sp>
        <p:nvSpPr>
          <p:cNvPr id="158" name="Google Shape;158;p25"/>
          <p:cNvSpPr txBox="1"/>
          <p:nvPr/>
        </p:nvSpPr>
        <p:spPr>
          <a:xfrm>
            <a:off x="4918900" y="430050"/>
            <a:ext cx="3906900" cy="41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years did the USA/Soviet Union develop nuclear weapons</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b="1"/>
              <a:t>How could someone argue that nuclear weapons were “bombs as a tool for peace”</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6"/>
          <p:cNvSpPr txBox="1">
            <a:spLocks noGrp="1"/>
          </p:cNvSpPr>
          <p:nvPr>
            <p:ph type="ctrTitle"/>
          </p:nvPr>
        </p:nvSpPr>
        <p:spPr>
          <a:xfrm>
            <a:off x="4834325" y="-280875"/>
            <a:ext cx="52260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8. </a:t>
            </a:r>
            <a:r>
              <a:rPr lang="en" sz="3500" b="1" u="sng"/>
              <a:t>The Nuclear Age</a:t>
            </a:r>
            <a:endParaRPr sz="3500" b="1" u="sng"/>
          </a:p>
        </p:txBody>
      </p:sp>
      <p:pic>
        <p:nvPicPr>
          <p:cNvPr id="164" name="Google Shape;164;p26"/>
          <p:cNvPicPr preferRelativeResize="0"/>
          <p:nvPr/>
        </p:nvPicPr>
        <p:blipFill>
          <a:blip r:embed="rId4">
            <a:alphaModFix/>
          </a:blip>
          <a:stretch>
            <a:fillRect/>
          </a:stretch>
        </p:blipFill>
        <p:spPr>
          <a:xfrm>
            <a:off x="0" y="0"/>
            <a:ext cx="1348850" cy="430050"/>
          </a:xfrm>
          <a:prstGeom prst="rect">
            <a:avLst/>
          </a:prstGeom>
          <a:noFill/>
          <a:ln>
            <a:noFill/>
          </a:ln>
        </p:spPr>
      </p:pic>
      <p:sp>
        <p:nvSpPr>
          <p:cNvPr id="165" name="Google Shape;165;p26"/>
          <p:cNvSpPr txBox="1"/>
          <p:nvPr/>
        </p:nvSpPr>
        <p:spPr>
          <a:xfrm>
            <a:off x="467650" y="3082200"/>
            <a:ext cx="3747600" cy="15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How were ideologies imposed on others in respects to nuclear weapons?</a:t>
            </a:r>
            <a:r>
              <a:rPr lang="en"/>
              <a:t> Select </a:t>
            </a:r>
            <a:r>
              <a:rPr lang="en" b="1"/>
              <a:t>ONE </a:t>
            </a:r>
            <a:r>
              <a:rPr lang="en"/>
              <a:t>only:</a:t>
            </a:r>
            <a:endParaRPr/>
          </a:p>
          <a:p>
            <a:pPr marL="0" lvl="0" indent="0" algn="l" rtl="0">
              <a:spcBef>
                <a:spcPts val="0"/>
              </a:spcBef>
              <a:spcAft>
                <a:spcPts val="0"/>
              </a:spcAft>
              <a:buNone/>
            </a:pPr>
            <a:endParaRPr/>
          </a:p>
          <a:p>
            <a:pPr marL="0" lvl="0" indent="0" algn="l" rtl="0">
              <a:spcBef>
                <a:spcPts val="0"/>
              </a:spcBef>
              <a:spcAft>
                <a:spcPts val="0"/>
              </a:spcAft>
              <a:buNone/>
            </a:pPr>
            <a:r>
              <a:rPr lang="en"/>
              <a:t>1)Nuclear testing in the South Pacific.</a:t>
            </a:r>
            <a:endParaRPr/>
          </a:p>
          <a:p>
            <a:pPr marL="0" lvl="0" indent="0" algn="l" rtl="0">
              <a:spcBef>
                <a:spcPts val="0"/>
              </a:spcBef>
              <a:spcAft>
                <a:spcPts val="0"/>
              </a:spcAft>
              <a:buNone/>
            </a:pPr>
            <a:r>
              <a:rPr lang="en"/>
              <a:t>2)Usage of French nuclear weapons in Africa</a:t>
            </a:r>
            <a:endParaRPr/>
          </a:p>
          <a:p>
            <a:pPr marL="0" lvl="0" indent="0" algn="l" rtl="0">
              <a:spcBef>
                <a:spcPts val="0"/>
              </a:spcBef>
              <a:spcAft>
                <a:spcPts val="0"/>
              </a:spcAft>
              <a:buNone/>
            </a:pPr>
            <a:r>
              <a:rPr lang="en"/>
              <a:t>3)Effects of Nuclear Weapons in   </a:t>
            </a:r>
            <a:endParaRPr/>
          </a:p>
          <a:p>
            <a:pPr marL="0" lvl="0" indent="0" algn="l" rtl="0">
              <a:spcBef>
                <a:spcPts val="0"/>
              </a:spcBef>
              <a:spcAft>
                <a:spcPts val="0"/>
              </a:spcAft>
              <a:buNone/>
            </a:pPr>
            <a:r>
              <a:rPr lang="en"/>
              <a:t>   Pakistan,India or North Korea.</a:t>
            </a:r>
            <a:endParaRPr/>
          </a:p>
        </p:txBody>
      </p:sp>
      <p:sp>
        <p:nvSpPr>
          <p:cNvPr id="166" name="Google Shape;166;p26"/>
          <p:cNvSpPr txBox="1"/>
          <p:nvPr/>
        </p:nvSpPr>
        <p:spPr>
          <a:xfrm>
            <a:off x="4225625" y="656950"/>
            <a:ext cx="4590600" cy="41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7"/>
          <p:cNvSpPr txBox="1">
            <a:spLocks noGrp="1"/>
          </p:cNvSpPr>
          <p:nvPr>
            <p:ph type="ctrTitle"/>
          </p:nvPr>
        </p:nvSpPr>
        <p:spPr>
          <a:xfrm>
            <a:off x="4712525" y="-204975"/>
            <a:ext cx="31761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9. </a:t>
            </a:r>
            <a:r>
              <a:rPr lang="en" sz="3500" b="1" u="sng"/>
              <a:t>Detente</a:t>
            </a:r>
            <a:endParaRPr sz="3500" b="1" u="sng"/>
          </a:p>
        </p:txBody>
      </p:sp>
      <p:pic>
        <p:nvPicPr>
          <p:cNvPr id="172" name="Google Shape;172;p27"/>
          <p:cNvPicPr preferRelativeResize="0"/>
          <p:nvPr/>
        </p:nvPicPr>
        <p:blipFill>
          <a:blip r:embed="rId4">
            <a:alphaModFix/>
          </a:blip>
          <a:stretch>
            <a:fillRect/>
          </a:stretch>
        </p:blipFill>
        <p:spPr>
          <a:xfrm>
            <a:off x="0" y="0"/>
            <a:ext cx="1348850" cy="430050"/>
          </a:xfrm>
          <a:prstGeom prst="rect">
            <a:avLst/>
          </a:prstGeom>
          <a:noFill/>
          <a:ln>
            <a:noFill/>
          </a:ln>
        </p:spPr>
      </p:pic>
      <p:sp>
        <p:nvSpPr>
          <p:cNvPr id="173" name="Google Shape;173;p27"/>
          <p:cNvSpPr txBox="1"/>
          <p:nvPr/>
        </p:nvSpPr>
        <p:spPr>
          <a:xfrm>
            <a:off x="297975" y="3016600"/>
            <a:ext cx="4274100" cy="19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Define Detente: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Which event started this period and which ended it?</a:t>
            </a:r>
            <a:endParaRPr/>
          </a:p>
        </p:txBody>
      </p:sp>
      <p:sp>
        <p:nvSpPr>
          <p:cNvPr id="174" name="Google Shape;174;p27"/>
          <p:cNvSpPr txBox="1"/>
          <p:nvPr/>
        </p:nvSpPr>
        <p:spPr>
          <a:xfrm>
            <a:off x="4712525" y="646300"/>
            <a:ext cx="4056600" cy="39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did each of these agreements attempt to accomplish?</a:t>
            </a:r>
            <a:endParaRPr/>
          </a:p>
          <a:p>
            <a:pPr marL="0" lvl="0" indent="0" algn="l" rtl="0">
              <a:spcBef>
                <a:spcPts val="0"/>
              </a:spcBef>
              <a:spcAft>
                <a:spcPts val="0"/>
              </a:spcAft>
              <a:buNone/>
            </a:pPr>
            <a:endParaRPr/>
          </a:p>
          <a:p>
            <a:pPr marL="0" lvl="0" indent="0" algn="l" rtl="0">
              <a:spcBef>
                <a:spcPts val="0"/>
              </a:spcBef>
              <a:spcAft>
                <a:spcPts val="0"/>
              </a:spcAft>
              <a:buNone/>
            </a:pPr>
            <a:r>
              <a:rPr lang="en"/>
              <a:t>1)	SALT I-</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2)	SALT II-</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3) 	Non-Proliferation Treaty-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How does the structure of the UN Security Council support the concept of a Balance of Power?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ctrTitle"/>
          </p:nvPr>
        </p:nvSpPr>
        <p:spPr>
          <a:xfrm>
            <a:off x="3362650" y="-187200"/>
            <a:ext cx="56571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10. </a:t>
            </a:r>
            <a:r>
              <a:rPr lang="en" sz="3500" b="1" u="sng"/>
              <a:t>Liberation Movements</a:t>
            </a:r>
            <a:endParaRPr sz="3500" b="1" u="sng"/>
          </a:p>
        </p:txBody>
      </p:sp>
      <p:pic>
        <p:nvPicPr>
          <p:cNvPr id="180" name="Google Shape;180;p28"/>
          <p:cNvPicPr preferRelativeResize="0"/>
          <p:nvPr/>
        </p:nvPicPr>
        <p:blipFill>
          <a:blip r:embed="rId4">
            <a:alphaModFix/>
          </a:blip>
          <a:stretch>
            <a:fillRect/>
          </a:stretch>
        </p:blipFill>
        <p:spPr>
          <a:xfrm>
            <a:off x="0" y="0"/>
            <a:ext cx="1348850" cy="430050"/>
          </a:xfrm>
          <a:prstGeom prst="rect">
            <a:avLst/>
          </a:prstGeom>
          <a:noFill/>
          <a:ln>
            <a:noFill/>
          </a:ln>
        </p:spPr>
      </p:pic>
      <p:sp>
        <p:nvSpPr>
          <p:cNvPr id="181" name="Google Shape;181;p28"/>
          <p:cNvSpPr txBox="1"/>
          <p:nvPr/>
        </p:nvSpPr>
        <p:spPr>
          <a:xfrm>
            <a:off x="281325" y="2960375"/>
            <a:ext cx="4103700" cy="17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is a Liberation Movement?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Pick TWO of the three to create a brief summary:</a:t>
            </a:r>
            <a:endParaRPr/>
          </a:p>
          <a:p>
            <a:pPr marL="0" lvl="0" indent="0" algn="l" rtl="0">
              <a:spcBef>
                <a:spcPts val="0"/>
              </a:spcBef>
              <a:spcAft>
                <a:spcPts val="0"/>
              </a:spcAft>
              <a:buNone/>
            </a:pPr>
            <a:r>
              <a:rPr lang="en"/>
              <a:t>1.Prague Spring</a:t>
            </a:r>
            <a:endParaRPr/>
          </a:p>
          <a:p>
            <a:pPr marL="0" lvl="0" indent="0" algn="l" rtl="0">
              <a:spcBef>
                <a:spcPts val="0"/>
              </a:spcBef>
              <a:spcAft>
                <a:spcPts val="0"/>
              </a:spcAft>
              <a:buNone/>
            </a:pPr>
            <a:r>
              <a:rPr lang="en"/>
              <a:t>2.The Hungarian Revolution</a:t>
            </a:r>
            <a:endParaRPr/>
          </a:p>
          <a:p>
            <a:pPr marL="0" lvl="0" indent="0" algn="l" rtl="0">
              <a:spcBef>
                <a:spcPts val="0"/>
              </a:spcBef>
              <a:spcAft>
                <a:spcPts val="0"/>
              </a:spcAft>
              <a:buNone/>
            </a:pPr>
            <a:r>
              <a:rPr lang="en"/>
              <a:t>3.Polish Solidarity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2" name="Google Shape;182;p28"/>
          <p:cNvSpPr txBox="1"/>
          <p:nvPr/>
        </p:nvSpPr>
        <p:spPr>
          <a:xfrm>
            <a:off x="4665950" y="777450"/>
            <a:ext cx="4103700" cy="40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9"/>
          <p:cNvSpPr txBox="1">
            <a:spLocks noGrp="1"/>
          </p:cNvSpPr>
          <p:nvPr>
            <p:ph type="ctrTitle"/>
          </p:nvPr>
        </p:nvSpPr>
        <p:spPr>
          <a:xfrm>
            <a:off x="4627425" y="-233050"/>
            <a:ext cx="52260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11. </a:t>
            </a:r>
            <a:r>
              <a:rPr lang="en" sz="3500" b="1" u="sng"/>
              <a:t>Decolonization</a:t>
            </a:r>
            <a:endParaRPr sz="3500" b="1" u="sng"/>
          </a:p>
        </p:txBody>
      </p:sp>
      <p:pic>
        <p:nvPicPr>
          <p:cNvPr id="188" name="Google Shape;188;p29"/>
          <p:cNvPicPr preferRelativeResize="0"/>
          <p:nvPr/>
        </p:nvPicPr>
        <p:blipFill>
          <a:blip r:embed="rId4">
            <a:alphaModFix/>
          </a:blip>
          <a:stretch>
            <a:fillRect/>
          </a:stretch>
        </p:blipFill>
        <p:spPr>
          <a:xfrm>
            <a:off x="0" y="0"/>
            <a:ext cx="1348850" cy="430050"/>
          </a:xfrm>
          <a:prstGeom prst="rect">
            <a:avLst/>
          </a:prstGeom>
          <a:noFill/>
          <a:ln>
            <a:noFill/>
          </a:ln>
        </p:spPr>
      </p:pic>
      <p:sp>
        <p:nvSpPr>
          <p:cNvPr id="189" name="Google Shape;189;p29"/>
          <p:cNvSpPr txBox="1"/>
          <p:nvPr/>
        </p:nvSpPr>
        <p:spPr>
          <a:xfrm>
            <a:off x="289675" y="2922925"/>
            <a:ext cx="4188000" cy="186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is decolonization</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On the right side of this slide, provide TWO examples of how decolonization affected the Cold War (List them)</a:t>
            </a:r>
            <a:r>
              <a:rPr lang="en"/>
              <a:t>:</a:t>
            </a:r>
            <a:endParaRPr/>
          </a:p>
        </p:txBody>
      </p:sp>
      <p:sp>
        <p:nvSpPr>
          <p:cNvPr id="190" name="Google Shape;190;p29"/>
          <p:cNvSpPr txBox="1"/>
          <p:nvPr/>
        </p:nvSpPr>
        <p:spPr>
          <a:xfrm>
            <a:off x="4655550" y="730600"/>
            <a:ext cx="4159800" cy="39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1</a:t>
            </a:r>
            <a:r>
              <a:rPr lang="en" sz="1200"/>
              <a:t>. </a:t>
            </a:r>
            <a:endParaRPr sz="1200"/>
          </a:p>
          <a:p>
            <a:pPr marL="0" lvl="0" indent="0" algn="l" rtl="0">
              <a:spcBef>
                <a:spcPts val="0"/>
              </a:spcBef>
              <a:spcAft>
                <a:spcPts val="0"/>
              </a:spcAft>
              <a:buNone/>
            </a:pPr>
            <a:r>
              <a:rPr lang="en" sz="1200" b="1"/>
              <a:t>2</a:t>
            </a:r>
            <a:r>
              <a:rPr lang="en" sz="1200"/>
              <a:t>. </a:t>
            </a:r>
            <a:endParaRPr sz="1200"/>
          </a:p>
          <a:p>
            <a:pPr marL="0" lvl="0" indent="0" algn="l" rtl="0">
              <a:spcBef>
                <a:spcPts val="0"/>
              </a:spcBef>
              <a:spcAft>
                <a:spcPts val="0"/>
              </a:spcAft>
              <a:buNone/>
            </a:pPr>
            <a:r>
              <a:rPr lang="en" sz="1200" b="1"/>
              <a:t>Explain how the process of decolonization created conflicts during/after the Cold War. Why did decolonization complicate this historical time period</a:t>
            </a:r>
            <a:r>
              <a:rPr lang="en"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0"/>
          <p:cNvSpPr txBox="1">
            <a:spLocks noGrp="1"/>
          </p:cNvSpPr>
          <p:nvPr>
            <p:ph type="ctrTitle"/>
          </p:nvPr>
        </p:nvSpPr>
        <p:spPr>
          <a:xfrm>
            <a:off x="2613150" y="-195600"/>
            <a:ext cx="63222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12. </a:t>
            </a:r>
            <a:r>
              <a:rPr lang="en" sz="3500" b="1" u="sng"/>
              <a:t>Canada and the Cold War</a:t>
            </a:r>
            <a:endParaRPr sz="3500" b="1" u="sng"/>
          </a:p>
        </p:txBody>
      </p:sp>
      <p:pic>
        <p:nvPicPr>
          <p:cNvPr id="196" name="Google Shape;196;p30"/>
          <p:cNvPicPr preferRelativeResize="0"/>
          <p:nvPr/>
        </p:nvPicPr>
        <p:blipFill>
          <a:blip r:embed="rId4">
            <a:alphaModFix/>
          </a:blip>
          <a:stretch>
            <a:fillRect/>
          </a:stretch>
        </p:blipFill>
        <p:spPr>
          <a:xfrm>
            <a:off x="0" y="0"/>
            <a:ext cx="1348850" cy="430050"/>
          </a:xfrm>
          <a:prstGeom prst="rect">
            <a:avLst/>
          </a:prstGeom>
          <a:noFill/>
          <a:ln>
            <a:noFill/>
          </a:ln>
        </p:spPr>
      </p:pic>
      <p:sp>
        <p:nvSpPr>
          <p:cNvPr id="197" name="Google Shape;197;p30"/>
          <p:cNvSpPr txBox="1"/>
          <p:nvPr/>
        </p:nvSpPr>
        <p:spPr>
          <a:xfrm>
            <a:off x="354200" y="2885475"/>
            <a:ext cx="4122300" cy="18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Pick 2 </a:t>
            </a:r>
            <a:r>
              <a:rPr lang="en"/>
              <a:t>topics below </a:t>
            </a:r>
            <a:r>
              <a:rPr lang="en" b="1"/>
              <a:t>and</a:t>
            </a:r>
            <a:r>
              <a:rPr lang="en"/>
              <a:t> describe their importance within the Cold War.</a:t>
            </a:r>
            <a:endParaRPr/>
          </a:p>
          <a:p>
            <a:pPr marL="0" lvl="0" indent="0" algn="l" rtl="0">
              <a:spcBef>
                <a:spcPts val="0"/>
              </a:spcBef>
              <a:spcAft>
                <a:spcPts val="0"/>
              </a:spcAft>
              <a:buNone/>
            </a:pPr>
            <a:endParaRPr/>
          </a:p>
          <a:p>
            <a:pPr marL="0" lvl="0" indent="0" algn="l" rtl="0">
              <a:spcBef>
                <a:spcPts val="0"/>
              </a:spcBef>
              <a:spcAft>
                <a:spcPts val="0"/>
              </a:spcAft>
              <a:buNone/>
            </a:pPr>
            <a:r>
              <a:rPr lang="en"/>
              <a:t>1)The forced relocation of the Inuit</a:t>
            </a:r>
            <a:endParaRPr/>
          </a:p>
          <a:p>
            <a:pPr marL="0" lvl="0" indent="0" algn="l" rtl="0">
              <a:spcBef>
                <a:spcPts val="0"/>
              </a:spcBef>
              <a:spcAft>
                <a:spcPts val="0"/>
              </a:spcAft>
              <a:buNone/>
            </a:pPr>
            <a:r>
              <a:rPr lang="en"/>
              <a:t>2)Canada/Soviet Summit Series (Hockey)</a:t>
            </a:r>
            <a:endParaRPr/>
          </a:p>
          <a:p>
            <a:pPr marL="0" lvl="0" indent="0" algn="l" rtl="0">
              <a:spcBef>
                <a:spcPts val="0"/>
              </a:spcBef>
              <a:spcAft>
                <a:spcPts val="0"/>
              </a:spcAft>
              <a:buNone/>
            </a:pPr>
            <a:r>
              <a:rPr lang="en"/>
              <a:t>3)The Canadian Caper/Iranian Hostage Crisis</a:t>
            </a:r>
            <a:endParaRPr/>
          </a:p>
          <a:p>
            <a:pPr marL="0" lvl="0" indent="0" algn="l" rtl="0">
              <a:spcBef>
                <a:spcPts val="0"/>
              </a:spcBef>
              <a:spcAft>
                <a:spcPts val="0"/>
              </a:spcAft>
              <a:buNone/>
            </a:pPr>
            <a:r>
              <a:rPr lang="en"/>
              <a:t>4)Tommy Douglas and the RCMP</a:t>
            </a:r>
            <a:endParaRPr/>
          </a:p>
          <a:p>
            <a:pPr marL="0" lvl="0" indent="0" algn="l" rtl="0">
              <a:spcBef>
                <a:spcPts val="0"/>
              </a:spcBef>
              <a:spcAft>
                <a:spcPts val="0"/>
              </a:spcAft>
              <a:buNone/>
            </a:pPr>
            <a:r>
              <a:rPr lang="en"/>
              <a:t>5)Cold War Peacekeeping</a:t>
            </a:r>
            <a:endParaRPr/>
          </a:p>
          <a:p>
            <a:pPr marL="0" lvl="0" indent="0" algn="l" rtl="0">
              <a:spcBef>
                <a:spcPts val="0"/>
              </a:spcBef>
              <a:spcAft>
                <a:spcPts val="0"/>
              </a:spcAft>
              <a:buNone/>
            </a:pPr>
            <a:r>
              <a:rPr lang="en"/>
              <a:t>6)The 1980 Olympic Boycott</a:t>
            </a:r>
            <a:endParaRPr/>
          </a:p>
        </p:txBody>
      </p:sp>
      <p:sp>
        <p:nvSpPr>
          <p:cNvPr id="198" name="Google Shape;198;p30"/>
          <p:cNvSpPr txBox="1"/>
          <p:nvPr/>
        </p:nvSpPr>
        <p:spPr>
          <a:xfrm>
            <a:off x="4588925" y="768075"/>
            <a:ext cx="4178400" cy="39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1</a:t>
            </a:r>
            <a:r>
              <a:rPr lang="en" sz="1200"/>
              <a:t>.</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b="1"/>
              <a:t>2</a:t>
            </a:r>
            <a:r>
              <a:rPr lang="en" sz="1200"/>
              <a:t>.</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1"/>
          <p:cNvSpPr txBox="1">
            <a:spLocks noGrp="1"/>
          </p:cNvSpPr>
          <p:nvPr>
            <p:ph type="ctrTitle"/>
          </p:nvPr>
        </p:nvSpPr>
        <p:spPr>
          <a:xfrm>
            <a:off x="4572000" y="-280875"/>
            <a:ext cx="52260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13. </a:t>
            </a:r>
            <a:r>
              <a:rPr lang="en" sz="3500" b="1" u="sng"/>
              <a:t>Espionage</a:t>
            </a:r>
            <a:endParaRPr sz="3500" b="1" u="sng"/>
          </a:p>
        </p:txBody>
      </p:sp>
      <p:pic>
        <p:nvPicPr>
          <p:cNvPr id="204" name="Google Shape;204;p31"/>
          <p:cNvPicPr preferRelativeResize="0"/>
          <p:nvPr/>
        </p:nvPicPr>
        <p:blipFill>
          <a:blip r:embed="rId4">
            <a:alphaModFix/>
          </a:blip>
          <a:stretch>
            <a:fillRect/>
          </a:stretch>
        </p:blipFill>
        <p:spPr>
          <a:xfrm>
            <a:off x="0" y="0"/>
            <a:ext cx="1348850" cy="430050"/>
          </a:xfrm>
          <a:prstGeom prst="rect">
            <a:avLst/>
          </a:prstGeom>
          <a:noFill/>
          <a:ln>
            <a:noFill/>
          </a:ln>
        </p:spPr>
      </p:pic>
      <p:sp>
        <p:nvSpPr>
          <p:cNvPr id="205" name="Google Shape;205;p31"/>
          <p:cNvSpPr txBox="1"/>
          <p:nvPr/>
        </p:nvSpPr>
        <p:spPr>
          <a:xfrm>
            <a:off x="393750" y="2932300"/>
            <a:ext cx="3897600" cy="19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is espionage</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How did espionage help keep the Cold War “cold”</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6" name="Google Shape;206;p31"/>
          <p:cNvSpPr txBox="1"/>
          <p:nvPr/>
        </p:nvSpPr>
        <p:spPr>
          <a:xfrm>
            <a:off x="4619100" y="472300"/>
            <a:ext cx="4365900" cy="4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Pick ONE of the following examples to explain how espionage affected the Cold War.</a:t>
            </a:r>
            <a:endParaRPr b="1"/>
          </a:p>
          <a:p>
            <a:pPr marL="0" lvl="0" indent="0" algn="l" rtl="0">
              <a:spcBef>
                <a:spcPts val="0"/>
              </a:spcBef>
              <a:spcAft>
                <a:spcPts val="0"/>
              </a:spcAft>
              <a:buNone/>
            </a:pPr>
            <a:endParaRPr/>
          </a:p>
          <a:p>
            <a:pPr marL="0" lvl="0" indent="0" algn="l" rtl="0">
              <a:spcBef>
                <a:spcPts val="0"/>
              </a:spcBef>
              <a:spcAft>
                <a:spcPts val="0"/>
              </a:spcAft>
              <a:buNone/>
            </a:pPr>
            <a:r>
              <a:rPr lang="en"/>
              <a:t>1)	The U-2 Bomber Incident</a:t>
            </a:r>
            <a:endParaRPr/>
          </a:p>
          <a:p>
            <a:pPr marL="0" lvl="0" indent="0" algn="l" rtl="0">
              <a:spcBef>
                <a:spcPts val="0"/>
              </a:spcBef>
              <a:spcAft>
                <a:spcPts val="0"/>
              </a:spcAft>
              <a:buNone/>
            </a:pPr>
            <a:r>
              <a:rPr lang="en"/>
              <a:t>2)	Julius and Ethel Rosenberg</a:t>
            </a:r>
            <a:endParaRPr/>
          </a:p>
          <a:p>
            <a:pPr marL="0" lvl="0" indent="0" algn="l" rtl="0">
              <a:spcBef>
                <a:spcPts val="0"/>
              </a:spcBef>
              <a:spcAft>
                <a:spcPts val="0"/>
              </a:spcAft>
              <a:buNone/>
            </a:pPr>
            <a:r>
              <a:rPr lang="en"/>
              <a:t>3)	Igor Gouzenko</a:t>
            </a:r>
            <a:endParaRPr/>
          </a:p>
          <a:p>
            <a:pPr marL="0" lvl="0" indent="0" algn="l" rtl="0">
              <a:spcBef>
                <a:spcPts val="0"/>
              </a:spcBef>
              <a:spcAft>
                <a:spcPts val="0"/>
              </a:spcAft>
              <a:buNone/>
            </a:pPr>
            <a:r>
              <a:rPr lang="en"/>
              <a:t>4)	Illegal Aliens Program</a:t>
            </a:r>
            <a:endParaRPr/>
          </a:p>
          <a:p>
            <a:pPr marL="0" lvl="0" indent="0" algn="l" rtl="0">
              <a:spcBef>
                <a:spcPts val="0"/>
              </a:spcBef>
              <a:spcAft>
                <a:spcPts val="0"/>
              </a:spcAft>
              <a:buNone/>
            </a:pPr>
            <a:endParaRPr/>
          </a:p>
          <a:p>
            <a:pPr marL="0" lvl="0" indent="0" algn="l" rtl="0">
              <a:spcBef>
                <a:spcPts val="0"/>
              </a:spcBef>
              <a:spcAft>
                <a:spcPts val="0"/>
              </a:spcAft>
              <a:buNone/>
            </a:pPr>
            <a:r>
              <a:rPr lang="en" b="1" u="sng"/>
              <a:t>Selection</a:t>
            </a:r>
            <a:r>
              <a:rPr lang="en"/>
              <a:t>:</a:t>
            </a: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917475" y="-148750"/>
            <a:ext cx="7231500" cy="991800"/>
          </a:xfrm>
          <a:prstGeom prst="rect">
            <a:avLst/>
          </a:prstGeom>
        </p:spPr>
        <p:txBody>
          <a:bodyPr spcFirstLastPara="1" wrap="square" lIns="91425" tIns="91425" rIns="91425" bIns="91425" anchor="b" anchorCtr="0">
            <a:noAutofit/>
          </a:bodyPr>
          <a:lstStyle/>
          <a:p>
            <a:pPr marL="457200" lvl="0" indent="-419100" algn="l" rtl="0">
              <a:spcBef>
                <a:spcPts val="0"/>
              </a:spcBef>
              <a:spcAft>
                <a:spcPts val="0"/>
              </a:spcAft>
              <a:buSzPts val="3000"/>
              <a:buAutoNum type="arabicPeriod"/>
            </a:pPr>
            <a:r>
              <a:rPr lang="en" sz="3000" b="1" u="sng"/>
              <a:t>Defining the Cold War</a:t>
            </a:r>
            <a:endParaRPr sz="3000" b="1" u="sng"/>
          </a:p>
        </p:txBody>
      </p:sp>
      <p:pic>
        <p:nvPicPr>
          <p:cNvPr id="64" name="Google Shape;64;p14"/>
          <p:cNvPicPr preferRelativeResize="0"/>
          <p:nvPr/>
        </p:nvPicPr>
        <p:blipFill>
          <a:blip r:embed="rId4">
            <a:alphaModFix/>
          </a:blip>
          <a:stretch>
            <a:fillRect/>
          </a:stretch>
        </p:blipFill>
        <p:spPr>
          <a:xfrm>
            <a:off x="0" y="0"/>
            <a:ext cx="1348850" cy="430050"/>
          </a:xfrm>
          <a:prstGeom prst="rect">
            <a:avLst/>
          </a:prstGeom>
          <a:noFill/>
          <a:ln>
            <a:noFill/>
          </a:ln>
        </p:spPr>
      </p:pic>
      <p:sp>
        <p:nvSpPr>
          <p:cNvPr id="65" name="Google Shape;65;p14"/>
          <p:cNvSpPr txBox="1"/>
          <p:nvPr/>
        </p:nvSpPr>
        <p:spPr>
          <a:xfrm>
            <a:off x="3257500" y="683850"/>
            <a:ext cx="5886600" cy="44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is a “Cold War”? In what way(s) was the Cold War both safer and more dangerous than previous ideological conflicts (such as WWII?)</a:t>
            </a:r>
            <a:endParaRPr b="1"/>
          </a:p>
          <a:p>
            <a:pPr marL="0" lvl="0" indent="0" algn="l" rtl="0">
              <a:spcBef>
                <a:spcPts val="0"/>
              </a:spcBef>
              <a:spcAft>
                <a:spcPts val="0"/>
              </a:spcAft>
              <a:buNone/>
            </a:pPr>
            <a:r>
              <a:rPr lang="en" b="1"/>
              <a:t>&lt;&gt;</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What are superpowers? Who were they in the Cold War and what ideological beliefs did they hold by in large?</a:t>
            </a:r>
            <a:endParaRPr b="1"/>
          </a:p>
          <a:p>
            <a:pPr marL="0" lvl="0" indent="0" algn="l" rtl="0">
              <a:spcBef>
                <a:spcPts val="0"/>
              </a:spcBef>
              <a:spcAft>
                <a:spcPts val="0"/>
              </a:spcAft>
              <a:buNone/>
            </a:pPr>
            <a:r>
              <a:rPr lang="en" b="1"/>
              <a:t>&lt;&gt;</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How long did the Cold War last?</a:t>
            </a:r>
            <a:endParaRPr b="1"/>
          </a:p>
          <a:p>
            <a:pPr marL="0" lvl="0" indent="0" algn="l" rtl="0">
              <a:spcBef>
                <a:spcPts val="0"/>
              </a:spcBef>
              <a:spcAft>
                <a:spcPts val="0"/>
              </a:spcAft>
              <a:buNone/>
            </a:pPr>
            <a:r>
              <a:rPr lang="en" b="1"/>
              <a:t>&lt;&gt;</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32"/>
          <p:cNvSpPr txBox="1">
            <a:spLocks noGrp="1"/>
          </p:cNvSpPr>
          <p:nvPr>
            <p:ph type="ctrTitle"/>
          </p:nvPr>
        </p:nvSpPr>
        <p:spPr>
          <a:xfrm>
            <a:off x="2531400" y="-111275"/>
            <a:ext cx="66126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14. </a:t>
            </a:r>
            <a:r>
              <a:rPr lang="en" sz="3500" b="1" u="sng"/>
              <a:t>American Domestic Policy</a:t>
            </a:r>
            <a:endParaRPr sz="3500" b="1" u="sng"/>
          </a:p>
        </p:txBody>
      </p:sp>
      <p:pic>
        <p:nvPicPr>
          <p:cNvPr id="212" name="Google Shape;212;p32"/>
          <p:cNvPicPr preferRelativeResize="0"/>
          <p:nvPr/>
        </p:nvPicPr>
        <p:blipFill>
          <a:blip r:embed="rId4">
            <a:alphaModFix/>
          </a:blip>
          <a:stretch>
            <a:fillRect/>
          </a:stretch>
        </p:blipFill>
        <p:spPr>
          <a:xfrm>
            <a:off x="0" y="0"/>
            <a:ext cx="1348850" cy="430050"/>
          </a:xfrm>
          <a:prstGeom prst="rect">
            <a:avLst/>
          </a:prstGeom>
          <a:noFill/>
          <a:ln>
            <a:noFill/>
          </a:ln>
        </p:spPr>
      </p:pic>
      <p:sp>
        <p:nvSpPr>
          <p:cNvPr id="213" name="Google Shape;213;p32"/>
          <p:cNvSpPr txBox="1"/>
          <p:nvPr/>
        </p:nvSpPr>
        <p:spPr>
          <a:xfrm>
            <a:off x="290700" y="3046025"/>
            <a:ext cx="4178400" cy="18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How did the following events/ideologies or actions demonstrate failings in liberalism in the United States? What were the principles challenged? (Think PRICES)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A)	Second Red Scare/McCarthyism</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B)	Need for a Civil Rights Movement</a:t>
            </a:r>
            <a:endParaRPr b="1"/>
          </a:p>
        </p:txBody>
      </p:sp>
      <p:sp>
        <p:nvSpPr>
          <p:cNvPr id="214" name="Google Shape;214;p32"/>
          <p:cNvSpPr txBox="1"/>
          <p:nvPr/>
        </p:nvSpPr>
        <p:spPr>
          <a:xfrm>
            <a:off x="4572000" y="796200"/>
            <a:ext cx="4319100" cy="40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3"/>
          <p:cNvSpPr txBox="1">
            <a:spLocks noGrp="1"/>
          </p:cNvSpPr>
          <p:nvPr>
            <p:ph type="ctrTitle"/>
          </p:nvPr>
        </p:nvSpPr>
        <p:spPr>
          <a:xfrm>
            <a:off x="1265025" y="-215500"/>
            <a:ext cx="84852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15. </a:t>
            </a:r>
            <a:r>
              <a:rPr lang="en" sz="3500" b="1" u="sng"/>
              <a:t>Policy in the USSR/Eastern Bloc</a:t>
            </a:r>
            <a:endParaRPr sz="3500" b="1" u="sng"/>
          </a:p>
        </p:txBody>
      </p:sp>
      <p:pic>
        <p:nvPicPr>
          <p:cNvPr id="220" name="Google Shape;220;p33"/>
          <p:cNvPicPr preferRelativeResize="0"/>
          <p:nvPr/>
        </p:nvPicPr>
        <p:blipFill>
          <a:blip r:embed="rId4">
            <a:alphaModFix/>
          </a:blip>
          <a:stretch>
            <a:fillRect/>
          </a:stretch>
        </p:blipFill>
        <p:spPr>
          <a:xfrm>
            <a:off x="0" y="0"/>
            <a:ext cx="1348850" cy="430050"/>
          </a:xfrm>
          <a:prstGeom prst="rect">
            <a:avLst/>
          </a:prstGeom>
          <a:noFill/>
          <a:ln>
            <a:noFill/>
          </a:ln>
        </p:spPr>
      </p:pic>
      <p:sp>
        <p:nvSpPr>
          <p:cNvPr id="221" name="Google Shape;221;p33"/>
          <p:cNvSpPr txBox="1"/>
          <p:nvPr/>
        </p:nvSpPr>
        <p:spPr>
          <a:xfrm>
            <a:off x="422900" y="3072825"/>
            <a:ext cx="4047300" cy="18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Define BOTH terms and indicate how they challenged the principles of collectivism (Think PEACCC). Who developed these policies and how did they eventually affect the Soviet Union?</a:t>
            </a:r>
            <a:endParaRPr b="1"/>
          </a:p>
          <a:p>
            <a:pPr marL="0" lvl="0" indent="0" algn="l" rtl="0">
              <a:spcBef>
                <a:spcPts val="0"/>
              </a:spcBef>
              <a:spcAft>
                <a:spcPts val="0"/>
              </a:spcAft>
              <a:buNone/>
            </a:pPr>
            <a:endParaRPr b="1"/>
          </a:p>
          <a:p>
            <a:pPr marL="457200" lvl="0" indent="-317500" algn="l" rtl="0">
              <a:spcBef>
                <a:spcPts val="0"/>
              </a:spcBef>
              <a:spcAft>
                <a:spcPts val="0"/>
              </a:spcAft>
              <a:buSzPts val="1400"/>
              <a:buAutoNum type="arabicParenR"/>
            </a:pPr>
            <a:r>
              <a:rPr lang="en" b="1"/>
              <a:t>Glasnost</a:t>
            </a:r>
            <a:endParaRPr b="1"/>
          </a:p>
          <a:p>
            <a:pPr marL="457200" lvl="0" indent="-317500" algn="l" rtl="0">
              <a:spcBef>
                <a:spcPts val="0"/>
              </a:spcBef>
              <a:spcAft>
                <a:spcPts val="0"/>
              </a:spcAft>
              <a:buSzPts val="1400"/>
              <a:buAutoNum type="arabicParenR"/>
            </a:pPr>
            <a:r>
              <a:rPr lang="en" b="1"/>
              <a:t>Perestroika</a:t>
            </a:r>
            <a:endParaRPr b="1"/>
          </a:p>
        </p:txBody>
      </p:sp>
      <p:sp>
        <p:nvSpPr>
          <p:cNvPr id="222" name="Google Shape;222;p33"/>
          <p:cNvSpPr txBox="1"/>
          <p:nvPr/>
        </p:nvSpPr>
        <p:spPr>
          <a:xfrm>
            <a:off x="4591000" y="711875"/>
            <a:ext cx="4159800" cy="40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4"/>
          <p:cNvSpPr txBox="1">
            <a:spLocks noGrp="1"/>
          </p:cNvSpPr>
          <p:nvPr>
            <p:ph type="ctrTitle"/>
          </p:nvPr>
        </p:nvSpPr>
        <p:spPr>
          <a:xfrm>
            <a:off x="4430725" y="-84300"/>
            <a:ext cx="61629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16. </a:t>
            </a:r>
            <a:r>
              <a:rPr lang="en" sz="3500" b="1" u="sng"/>
              <a:t>Off to the Races:</a:t>
            </a:r>
            <a:endParaRPr sz="3500" b="1" u="sng"/>
          </a:p>
        </p:txBody>
      </p:sp>
      <p:pic>
        <p:nvPicPr>
          <p:cNvPr id="228" name="Google Shape;228;p34"/>
          <p:cNvPicPr preferRelativeResize="0"/>
          <p:nvPr/>
        </p:nvPicPr>
        <p:blipFill>
          <a:blip r:embed="rId4">
            <a:alphaModFix/>
          </a:blip>
          <a:stretch>
            <a:fillRect/>
          </a:stretch>
        </p:blipFill>
        <p:spPr>
          <a:xfrm>
            <a:off x="0" y="0"/>
            <a:ext cx="1348850" cy="430050"/>
          </a:xfrm>
          <a:prstGeom prst="rect">
            <a:avLst/>
          </a:prstGeom>
          <a:noFill/>
          <a:ln>
            <a:noFill/>
          </a:ln>
        </p:spPr>
      </p:pic>
      <p:sp>
        <p:nvSpPr>
          <p:cNvPr id="229" name="Google Shape;229;p34"/>
          <p:cNvSpPr txBox="1"/>
          <p:nvPr/>
        </p:nvSpPr>
        <p:spPr>
          <a:xfrm>
            <a:off x="281325" y="3054075"/>
            <a:ext cx="4290600" cy="17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t>Define and provide an example of each</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b="1"/>
              <a:t>1)	Arms Race.</a:t>
            </a:r>
            <a:endParaRPr b="1"/>
          </a:p>
          <a:p>
            <a:pPr marL="0" lvl="0" indent="0" algn="l" rtl="0">
              <a:spcBef>
                <a:spcPts val="0"/>
              </a:spcBef>
              <a:spcAft>
                <a:spcPts val="0"/>
              </a:spcAft>
              <a:buNone/>
            </a:pPr>
            <a:r>
              <a:rPr lang="en" b="1"/>
              <a:t>2)	Space Race.</a:t>
            </a:r>
            <a:endParaRPr b="1"/>
          </a:p>
          <a:p>
            <a:pPr marL="0" lvl="0" indent="0" algn="l" rtl="0">
              <a:spcBef>
                <a:spcPts val="0"/>
              </a:spcBef>
              <a:spcAft>
                <a:spcPts val="0"/>
              </a:spcAft>
              <a:buNone/>
            </a:pPr>
            <a:r>
              <a:rPr lang="en" b="1"/>
              <a:t>3)	Prestige Race.</a:t>
            </a:r>
            <a:endParaRPr b="1"/>
          </a:p>
        </p:txBody>
      </p:sp>
      <p:sp>
        <p:nvSpPr>
          <p:cNvPr id="230" name="Google Shape;230;p34"/>
          <p:cNvSpPr txBox="1"/>
          <p:nvPr/>
        </p:nvSpPr>
        <p:spPr>
          <a:xfrm>
            <a:off x="4806475" y="833675"/>
            <a:ext cx="3972300" cy="37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pic>
        <p:nvPicPr>
          <p:cNvPr id="235" name="Google Shape;235;p35"/>
          <p:cNvPicPr preferRelativeResize="0"/>
          <p:nvPr/>
        </p:nvPicPr>
        <p:blipFill>
          <a:blip r:embed="rId4">
            <a:alphaModFix/>
          </a:blip>
          <a:stretch>
            <a:fillRect/>
          </a:stretch>
        </p:blipFill>
        <p:spPr>
          <a:xfrm>
            <a:off x="0" y="0"/>
            <a:ext cx="1348850" cy="430050"/>
          </a:xfrm>
          <a:prstGeom prst="rect">
            <a:avLst/>
          </a:prstGeom>
          <a:noFill/>
          <a:ln>
            <a:noFill/>
          </a:ln>
        </p:spPr>
      </p:pic>
      <p:sp>
        <p:nvSpPr>
          <p:cNvPr id="236" name="Google Shape;236;p35"/>
          <p:cNvSpPr txBox="1"/>
          <p:nvPr/>
        </p:nvSpPr>
        <p:spPr>
          <a:xfrm>
            <a:off x="327925" y="3129100"/>
            <a:ext cx="3944400" cy="6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222222"/>
                </a:solidFill>
              </a:rPr>
              <a:t>File:Map of Ukraine en.svg. (2015, March 2). </a:t>
            </a:r>
            <a:r>
              <a:rPr lang="en" sz="800" i="1">
                <a:solidFill>
                  <a:srgbClr val="222222"/>
                </a:solidFill>
              </a:rPr>
              <a:t>Wikimedia Commons, the free media repository</a:t>
            </a:r>
            <a:r>
              <a:rPr lang="en" sz="800">
                <a:solidFill>
                  <a:srgbClr val="222222"/>
                </a:solidFill>
              </a:rPr>
              <a:t>. Retrieved 05:24, April 15, 2019 from </a:t>
            </a:r>
            <a:r>
              <a:rPr lang="en" sz="800" u="sng">
                <a:solidFill>
                  <a:srgbClr val="0B0080"/>
                </a:solidFill>
                <a:hlinkClick r:id="rId5"/>
              </a:rPr>
              <a:t>https://commons.wikimedia.org/w/index.php?title=File:Map_of_Ukraine_en.svg&amp;oldid=151776850</a:t>
            </a:r>
            <a:r>
              <a:rPr lang="en" sz="800">
                <a:solidFill>
                  <a:srgbClr val="222222"/>
                </a:solidFill>
              </a:rPr>
              <a:t>.</a:t>
            </a:r>
            <a:endParaRPr sz="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900" i="1">
                <a:solidFill>
                  <a:schemeClr val="dk1"/>
                </a:solidFill>
                <a:latin typeface="Times New Roman"/>
                <a:ea typeface="Times New Roman"/>
                <a:cs typeface="Times New Roman"/>
                <a:sym typeface="Times New Roman"/>
              </a:rPr>
              <a:t>Ukraine: Lenin Statue Given Darth Vader Makeover.</a:t>
            </a:r>
            <a:r>
              <a:rPr lang="en" sz="900">
                <a:solidFill>
                  <a:schemeClr val="dk1"/>
                </a:solidFill>
                <a:latin typeface="Times New Roman"/>
                <a:ea typeface="Times New Roman"/>
                <a:cs typeface="Times New Roman"/>
                <a:sym typeface="Times New Roman"/>
              </a:rPr>
              <a:t> (2015, October 23). </a:t>
            </a:r>
            <a:r>
              <a:rPr lang="en" sz="900" i="1">
                <a:solidFill>
                  <a:schemeClr val="dk1"/>
                </a:solidFill>
                <a:latin typeface="Times New Roman"/>
                <a:ea typeface="Times New Roman"/>
                <a:cs typeface="Times New Roman"/>
                <a:sym typeface="Times New Roman"/>
              </a:rPr>
              <a:t>BBC News: News From Elsewhere</a:t>
            </a:r>
            <a:r>
              <a:rPr lang="en" sz="900">
                <a:solidFill>
                  <a:schemeClr val="dk1"/>
                </a:solidFill>
                <a:latin typeface="Times New Roman"/>
                <a:ea typeface="Times New Roman"/>
                <a:cs typeface="Times New Roman"/>
                <a:sym typeface="Times New Roman"/>
              </a:rPr>
              <a:t>. Retrieved from </a:t>
            </a:r>
            <a:r>
              <a:rPr lang="en" sz="900" u="sng">
                <a:solidFill>
                  <a:srgbClr val="0000FF"/>
                </a:solidFill>
                <a:latin typeface="Times New Roman"/>
                <a:ea typeface="Times New Roman"/>
                <a:cs typeface="Times New Roman"/>
                <a:sym typeface="Times New Roman"/>
                <a:hlinkClick r:id="rId6"/>
              </a:rPr>
              <a:t>https://www.bbc.com/news/blogs-news-from-elsewhere-34594262</a:t>
            </a:r>
            <a:endParaRPr sz="900">
              <a:solidFill>
                <a:srgbClr val="0000FF"/>
              </a:solidFill>
              <a:latin typeface="Times New Roman"/>
              <a:ea typeface="Times New Roman"/>
              <a:cs typeface="Times New Roman"/>
              <a:sym typeface="Times New Roman"/>
            </a:endParaRPr>
          </a:p>
          <a:p>
            <a:pPr marL="0" lvl="0" indent="0" algn="l" rtl="0">
              <a:spcBef>
                <a:spcPts val="0"/>
              </a:spcBef>
              <a:spcAft>
                <a:spcPts val="0"/>
              </a:spcAft>
              <a:buNone/>
            </a:pPr>
            <a:endParaRPr sz="900">
              <a:solidFill>
                <a:schemeClr val="dk1"/>
              </a:solidFill>
              <a:highlight>
                <a:srgbClr val="FFFFFF"/>
              </a:highlight>
              <a:latin typeface="Times New Roman"/>
              <a:ea typeface="Times New Roman"/>
              <a:cs typeface="Times New Roman"/>
              <a:sym typeface="Times New Roman"/>
            </a:endParaRPr>
          </a:p>
        </p:txBody>
      </p:sp>
      <p:sp>
        <p:nvSpPr>
          <p:cNvPr id="237" name="Google Shape;237;p35"/>
          <p:cNvSpPr txBox="1"/>
          <p:nvPr/>
        </p:nvSpPr>
        <p:spPr>
          <a:xfrm>
            <a:off x="267075" y="4160925"/>
            <a:ext cx="3953700" cy="10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Read the above article and consider the images on this slide before answering the questions listed on the following slide.</a:t>
            </a:r>
            <a:endParaRPr sz="1200" b="1"/>
          </a:p>
        </p:txBody>
      </p:sp>
      <p:pic>
        <p:nvPicPr>
          <p:cNvPr id="238" name="Google Shape;238;p35"/>
          <p:cNvPicPr preferRelativeResize="0"/>
          <p:nvPr/>
        </p:nvPicPr>
        <p:blipFill>
          <a:blip r:embed="rId7">
            <a:alphaModFix/>
          </a:blip>
          <a:stretch>
            <a:fillRect/>
          </a:stretch>
        </p:blipFill>
        <p:spPr>
          <a:xfrm>
            <a:off x="4635475" y="535300"/>
            <a:ext cx="1927350" cy="2593800"/>
          </a:xfrm>
          <a:prstGeom prst="rect">
            <a:avLst/>
          </a:prstGeom>
          <a:noFill/>
          <a:ln>
            <a:noFill/>
          </a:ln>
        </p:spPr>
      </p:pic>
      <p:pic>
        <p:nvPicPr>
          <p:cNvPr id="239" name="Google Shape;239;p35"/>
          <p:cNvPicPr preferRelativeResize="0"/>
          <p:nvPr/>
        </p:nvPicPr>
        <p:blipFill>
          <a:blip r:embed="rId8">
            <a:alphaModFix/>
          </a:blip>
          <a:stretch>
            <a:fillRect/>
          </a:stretch>
        </p:blipFill>
        <p:spPr>
          <a:xfrm>
            <a:off x="6696500" y="535300"/>
            <a:ext cx="1927350" cy="2593800"/>
          </a:xfrm>
          <a:prstGeom prst="rect">
            <a:avLst/>
          </a:prstGeom>
          <a:noFill/>
          <a:ln>
            <a:noFill/>
          </a:ln>
        </p:spPr>
      </p:pic>
      <p:sp>
        <p:nvSpPr>
          <p:cNvPr id="240" name="Google Shape;240;p35"/>
          <p:cNvSpPr txBox="1"/>
          <p:nvPr/>
        </p:nvSpPr>
        <p:spPr>
          <a:xfrm>
            <a:off x="4482900" y="3055150"/>
            <a:ext cx="4438500" cy="1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Images adapted from the article for the purposes of ADLC.</a:t>
            </a:r>
            <a:endParaRPr sz="1200" b="1"/>
          </a:p>
        </p:txBody>
      </p:sp>
      <p:pic>
        <p:nvPicPr>
          <p:cNvPr id="241" name="Google Shape;241;p35"/>
          <p:cNvPicPr preferRelativeResize="0"/>
          <p:nvPr/>
        </p:nvPicPr>
        <p:blipFill>
          <a:blip r:embed="rId9">
            <a:alphaModFix/>
          </a:blip>
          <a:stretch>
            <a:fillRect/>
          </a:stretch>
        </p:blipFill>
        <p:spPr>
          <a:xfrm rot="395937">
            <a:off x="443201" y="793706"/>
            <a:ext cx="2922246" cy="2174687"/>
          </a:xfrm>
          <a:prstGeom prst="rect">
            <a:avLst/>
          </a:prstGeom>
          <a:noFill/>
          <a:ln>
            <a:noFill/>
          </a:ln>
        </p:spPr>
      </p:pic>
      <p:sp>
        <p:nvSpPr>
          <p:cNvPr id="242" name="Google Shape;242;p35"/>
          <p:cNvSpPr/>
          <p:nvPr/>
        </p:nvSpPr>
        <p:spPr>
          <a:xfrm flipH="1">
            <a:off x="3480725" y="3814300"/>
            <a:ext cx="513600" cy="430200"/>
          </a:xfrm>
          <a:prstGeom prst="bentArrow">
            <a:avLst>
              <a:gd name="adj1" fmla="val 25000"/>
              <a:gd name="adj2" fmla="val 25000"/>
              <a:gd name="adj3" fmla="val 25000"/>
              <a:gd name="adj4" fmla="val 875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4583725" y="3538125"/>
            <a:ext cx="4277400" cy="137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txBox="1"/>
          <p:nvPr/>
        </p:nvSpPr>
        <p:spPr>
          <a:xfrm>
            <a:off x="4583725" y="3459100"/>
            <a:ext cx="4277400" cy="9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a:t>On the next slide, please answer these 2 questions;</a:t>
            </a:r>
            <a:endParaRPr sz="1000" b="1" u="sng"/>
          </a:p>
          <a:p>
            <a:pPr marL="457200" lvl="0" indent="-292100" algn="l" rtl="0">
              <a:spcBef>
                <a:spcPts val="0"/>
              </a:spcBef>
              <a:spcAft>
                <a:spcPts val="0"/>
              </a:spcAft>
              <a:buSzPts val="1000"/>
              <a:buAutoNum type="arabicPeriod"/>
            </a:pPr>
            <a:r>
              <a:rPr lang="en" sz="1000"/>
              <a:t>What do you believe is meant by Semyon Horbunov’s quotes “Everything flows and nothing abides” and “ The Bronze Lenin was left inside, so that the grateful or not-so-grateful descendants could exhume him,if needed”? (Provide evidence for your answer)</a:t>
            </a:r>
            <a:endParaRPr sz="1000"/>
          </a:p>
          <a:p>
            <a:pPr marL="0" lvl="0" indent="0" algn="l" rtl="0">
              <a:spcBef>
                <a:spcPts val="0"/>
              </a:spcBef>
              <a:spcAft>
                <a:spcPts val="0"/>
              </a:spcAft>
              <a:buNone/>
            </a:pPr>
            <a:r>
              <a:rPr lang="en" sz="1000"/>
              <a:t>   2.	What does the transitory nature of this statue suggest about all</a:t>
            </a:r>
            <a:endParaRPr sz="1000"/>
          </a:p>
          <a:p>
            <a:pPr marL="0" lvl="0" indent="0" algn="l" rtl="0">
              <a:spcBef>
                <a:spcPts val="0"/>
              </a:spcBef>
              <a:spcAft>
                <a:spcPts val="0"/>
              </a:spcAft>
              <a:buNone/>
            </a:pPr>
            <a:r>
              <a:rPr lang="en" sz="1000"/>
              <a:t>             ideologies (especially those from the Cold War)?</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36"/>
          <p:cNvSpPr txBox="1">
            <a:spLocks noGrp="1"/>
          </p:cNvSpPr>
          <p:nvPr>
            <p:ph type="ctrTitle"/>
          </p:nvPr>
        </p:nvSpPr>
        <p:spPr>
          <a:xfrm>
            <a:off x="4787900" y="-120975"/>
            <a:ext cx="3717600" cy="43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b="1" u="sng">
                <a:highlight>
                  <a:srgbClr val="F3F3F3"/>
                </a:highlight>
              </a:rPr>
              <a:t>Marking Rubric</a:t>
            </a:r>
            <a:endParaRPr sz="1200" b="1" u="sng">
              <a:highlight>
                <a:srgbClr val="F3F3F3"/>
              </a:highlight>
            </a:endParaRPr>
          </a:p>
        </p:txBody>
      </p:sp>
      <p:sp>
        <p:nvSpPr>
          <p:cNvPr id="250" name="Google Shape;250;p36"/>
          <p:cNvSpPr txBox="1"/>
          <p:nvPr/>
        </p:nvSpPr>
        <p:spPr>
          <a:xfrm>
            <a:off x="4619100" y="497700"/>
            <a:ext cx="4169100" cy="43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
        <p:nvSpPr>
          <p:cNvPr id="251" name="Google Shape;251;p36"/>
          <p:cNvSpPr txBox="1"/>
          <p:nvPr/>
        </p:nvSpPr>
        <p:spPr>
          <a:xfrm>
            <a:off x="309425" y="3064750"/>
            <a:ext cx="4197300" cy="18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
        <p:nvSpPr>
          <p:cNvPr id="252" name="Google Shape;252;p36"/>
          <p:cNvSpPr/>
          <p:nvPr/>
        </p:nvSpPr>
        <p:spPr>
          <a:xfrm>
            <a:off x="150" y="215725"/>
            <a:ext cx="9144000" cy="488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53" name="Google Shape;253;p36"/>
          <p:cNvGraphicFramePr/>
          <p:nvPr/>
        </p:nvGraphicFramePr>
        <p:xfrm>
          <a:off x="35500" y="238263"/>
          <a:ext cx="3000000" cy="3000000"/>
        </p:xfrm>
        <a:graphic>
          <a:graphicData uri="http://schemas.openxmlformats.org/drawingml/2006/table">
            <a:tbl>
              <a:tblPr>
                <a:noFill/>
                <a:tableStyleId>{CEEFC986-510B-48BB-97BE-44EB799332D9}</a:tableStyleId>
              </a:tblPr>
              <a:tblGrid>
                <a:gridCol w="1117100">
                  <a:extLst>
                    <a:ext uri="{9D8B030D-6E8A-4147-A177-3AD203B41FA5}">
                      <a16:colId xmlns:a16="http://schemas.microsoft.com/office/drawing/2014/main" val="20000"/>
                    </a:ext>
                  </a:extLst>
                </a:gridCol>
                <a:gridCol w="3113275">
                  <a:extLst>
                    <a:ext uri="{9D8B030D-6E8A-4147-A177-3AD203B41FA5}">
                      <a16:colId xmlns:a16="http://schemas.microsoft.com/office/drawing/2014/main" val="20001"/>
                    </a:ext>
                  </a:extLst>
                </a:gridCol>
                <a:gridCol w="2574600">
                  <a:extLst>
                    <a:ext uri="{9D8B030D-6E8A-4147-A177-3AD203B41FA5}">
                      <a16:colId xmlns:a16="http://schemas.microsoft.com/office/drawing/2014/main" val="20002"/>
                    </a:ext>
                  </a:extLst>
                </a:gridCol>
                <a:gridCol w="2268325">
                  <a:extLst>
                    <a:ext uri="{9D8B030D-6E8A-4147-A177-3AD203B41FA5}">
                      <a16:colId xmlns:a16="http://schemas.microsoft.com/office/drawing/2014/main" val="20003"/>
                    </a:ext>
                  </a:extLst>
                </a:gridCol>
              </a:tblGrid>
              <a:tr h="329150">
                <a:tc>
                  <a:txBody>
                    <a:bodyPr/>
                    <a:lstStyle/>
                    <a:p>
                      <a:pPr marL="0" lvl="0" indent="0" algn="ctr" rtl="0">
                        <a:spcBef>
                          <a:spcPts val="0"/>
                        </a:spcBef>
                        <a:spcAft>
                          <a:spcPts val="0"/>
                        </a:spcAft>
                        <a:buNone/>
                      </a:pPr>
                      <a:r>
                        <a:rPr lang="en" sz="1000" b="1" u="sng"/>
                        <a:t>Scoring criteria</a:t>
                      </a:r>
                      <a:endParaRPr sz="1000" b="1" u="sng"/>
                    </a:p>
                  </a:txBody>
                  <a:tcPr marL="91425" marR="91425" marT="91425" marB="91425"/>
                </a:tc>
                <a:tc>
                  <a:txBody>
                    <a:bodyPr/>
                    <a:lstStyle/>
                    <a:p>
                      <a:pPr marL="0" lvl="0" indent="0" algn="ctr" rtl="0">
                        <a:spcBef>
                          <a:spcPts val="0"/>
                        </a:spcBef>
                        <a:spcAft>
                          <a:spcPts val="0"/>
                        </a:spcAft>
                        <a:buNone/>
                      </a:pPr>
                      <a:r>
                        <a:rPr lang="en" sz="1000" b="1" u="sng"/>
                        <a:t>Knowledge &amp; Content</a:t>
                      </a:r>
                      <a:endParaRPr sz="1000" b="1" u="sng"/>
                    </a:p>
                  </a:txBody>
                  <a:tcPr marL="91425" marR="91425" marT="91425" marB="91425"/>
                </a:tc>
                <a:tc>
                  <a:txBody>
                    <a:bodyPr/>
                    <a:lstStyle/>
                    <a:p>
                      <a:pPr marL="0" lvl="0" indent="0" algn="ctr" rtl="0">
                        <a:spcBef>
                          <a:spcPts val="0"/>
                        </a:spcBef>
                        <a:spcAft>
                          <a:spcPts val="0"/>
                        </a:spcAft>
                        <a:buNone/>
                      </a:pPr>
                      <a:r>
                        <a:rPr lang="en" sz="1000" b="1" u="sng"/>
                        <a:t>Quality of Communication</a:t>
                      </a:r>
                      <a:endParaRPr sz="1000" b="1" u="sng"/>
                    </a:p>
                  </a:txBody>
                  <a:tcPr marL="91425" marR="91425" marT="91425" marB="91425"/>
                </a:tc>
                <a:tc>
                  <a:txBody>
                    <a:bodyPr/>
                    <a:lstStyle/>
                    <a:p>
                      <a:pPr marL="0" lvl="0" indent="0" algn="ctr" rtl="0">
                        <a:spcBef>
                          <a:spcPts val="0"/>
                        </a:spcBef>
                        <a:spcAft>
                          <a:spcPts val="0"/>
                        </a:spcAft>
                        <a:buNone/>
                      </a:pPr>
                      <a:r>
                        <a:rPr lang="en" sz="1000" b="1" u="sng"/>
                        <a:t>Quality of Visual Presentation</a:t>
                      </a:r>
                      <a:endParaRPr sz="1000" b="1" u="sng"/>
                    </a:p>
                  </a:txBody>
                  <a:tcPr marL="91425" marR="91425" marT="91425" marB="91425"/>
                </a:tc>
                <a:extLst>
                  <a:ext uri="{0D108BD9-81ED-4DB2-BD59-A6C34878D82A}">
                    <a16:rowId xmlns:a16="http://schemas.microsoft.com/office/drawing/2014/main" val="10000"/>
                  </a:ext>
                </a:extLst>
              </a:tr>
              <a:tr h="762200">
                <a:tc>
                  <a:txBody>
                    <a:bodyPr/>
                    <a:lstStyle/>
                    <a:p>
                      <a:pPr marL="0" lvl="0" indent="0" algn="ctr" rtl="0">
                        <a:spcBef>
                          <a:spcPts val="0"/>
                        </a:spcBef>
                        <a:spcAft>
                          <a:spcPts val="0"/>
                        </a:spcAft>
                        <a:buNone/>
                      </a:pPr>
                      <a:r>
                        <a:rPr lang="en" sz="800" b="1"/>
                        <a:t>Excellent</a:t>
                      </a:r>
                      <a:endParaRPr sz="800" b="1"/>
                    </a:p>
                  </a:txBody>
                  <a:tcPr marL="91425" marR="91425" marT="91425" marB="91425"/>
                </a:tc>
                <a:tc>
                  <a:txBody>
                    <a:bodyPr/>
                    <a:lstStyle/>
                    <a:p>
                      <a:pPr marL="457200" lvl="0" indent="-273050" algn="l" rtl="0">
                        <a:spcBef>
                          <a:spcPts val="0"/>
                        </a:spcBef>
                        <a:spcAft>
                          <a:spcPts val="0"/>
                        </a:spcAft>
                        <a:buSzPts val="700"/>
                        <a:buChar char="●"/>
                      </a:pPr>
                      <a:r>
                        <a:rPr lang="en" sz="700"/>
                        <a:t>Provides thoughtful ideas and thorough explanations</a:t>
                      </a:r>
                      <a:endParaRPr sz="700"/>
                    </a:p>
                    <a:p>
                      <a:pPr marL="457200" lvl="0" indent="-273050" algn="l" rtl="0">
                        <a:spcBef>
                          <a:spcPts val="0"/>
                        </a:spcBef>
                        <a:spcAft>
                          <a:spcPts val="0"/>
                        </a:spcAft>
                        <a:buSzPts val="700"/>
                        <a:buChar char="●"/>
                      </a:pPr>
                      <a:r>
                        <a:rPr lang="en" sz="700"/>
                        <a:t>Examples are specific, accurate and judiciously chosen</a:t>
                      </a:r>
                      <a:endParaRPr sz="700"/>
                    </a:p>
                    <a:p>
                      <a:pPr marL="457200" lvl="0" indent="-273050" algn="l" rtl="0">
                        <a:spcBef>
                          <a:spcPts val="0"/>
                        </a:spcBef>
                        <a:spcAft>
                          <a:spcPts val="0"/>
                        </a:spcAft>
                        <a:buSzPts val="700"/>
                        <a:buChar char="●"/>
                      </a:pPr>
                      <a:r>
                        <a:rPr lang="en" sz="700"/>
                        <a:t>Demonstrates a detailed and complete depiction of the Cold War</a:t>
                      </a:r>
                      <a:endParaRPr sz="700"/>
                    </a:p>
                    <a:p>
                      <a:pPr marL="457200" lvl="0" indent="0" algn="l" rtl="0">
                        <a:spcBef>
                          <a:spcPts val="0"/>
                        </a:spcBef>
                        <a:spcAft>
                          <a:spcPts val="0"/>
                        </a:spcAft>
                        <a:buNone/>
                      </a:pPr>
                      <a:r>
                        <a:rPr lang="en" sz="700"/>
                        <a:t>                                         50</a:t>
                      </a:r>
                      <a:endParaRPr sz="700"/>
                    </a:p>
                  </a:txBody>
                  <a:tcPr marL="91425" marR="91425" marT="91425" marB="91425"/>
                </a:tc>
                <a:tc>
                  <a:txBody>
                    <a:bodyPr/>
                    <a:lstStyle/>
                    <a:p>
                      <a:pPr marL="457200" lvl="0" indent="-273050" algn="l" rtl="0">
                        <a:spcBef>
                          <a:spcPts val="0"/>
                        </a:spcBef>
                        <a:spcAft>
                          <a:spcPts val="0"/>
                        </a:spcAft>
                        <a:buSzPts val="700"/>
                        <a:buChar char="●"/>
                      </a:pPr>
                      <a:r>
                        <a:rPr lang="en" sz="700"/>
                        <a:t>Overall communication is eloquent and impressive</a:t>
                      </a:r>
                      <a:endParaRPr sz="700"/>
                    </a:p>
                    <a:p>
                      <a:pPr marL="457200" lvl="0" indent="-273050" algn="l" rtl="0">
                        <a:spcBef>
                          <a:spcPts val="0"/>
                        </a:spcBef>
                        <a:spcAft>
                          <a:spcPts val="0"/>
                        </a:spcAft>
                        <a:buSzPts val="700"/>
                        <a:buChar char="●"/>
                      </a:pPr>
                      <a:r>
                        <a:rPr lang="en" sz="700"/>
                        <a:t>Uses vocabulary that is precise, accurate and effective</a:t>
                      </a:r>
                      <a:endParaRPr sz="700"/>
                    </a:p>
                    <a:p>
                      <a:pPr marL="457200" lvl="0" indent="-273050" algn="l" rtl="0">
                        <a:spcBef>
                          <a:spcPts val="0"/>
                        </a:spcBef>
                        <a:spcAft>
                          <a:spcPts val="0"/>
                        </a:spcAft>
                        <a:buSzPts val="700"/>
                        <a:buChar char="●"/>
                      </a:pPr>
                      <a:r>
                        <a:rPr lang="en" sz="700"/>
                        <a:t>Controls confidently sentence construction, grammar, and mechanics</a:t>
                      </a:r>
                      <a:endParaRPr sz="700"/>
                    </a:p>
                    <a:p>
                      <a:pPr marL="0" lvl="0" indent="0" algn="l" rtl="0">
                        <a:spcBef>
                          <a:spcPts val="0"/>
                        </a:spcBef>
                        <a:spcAft>
                          <a:spcPts val="0"/>
                        </a:spcAft>
                        <a:buNone/>
                      </a:pPr>
                      <a:r>
                        <a:rPr lang="en" sz="700"/>
                        <a:t>                                                      50</a:t>
                      </a:r>
                      <a:endParaRPr sz="700"/>
                    </a:p>
                  </a:txBody>
                  <a:tcPr marL="91425" marR="91425" marT="91425" marB="91425"/>
                </a:tc>
                <a:tc>
                  <a:txBody>
                    <a:bodyPr/>
                    <a:lstStyle/>
                    <a:p>
                      <a:pPr marL="457200" lvl="0" indent="-273050" algn="l" rtl="0">
                        <a:spcBef>
                          <a:spcPts val="0"/>
                        </a:spcBef>
                        <a:spcAft>
                          <a:spcPts val="0"/>
                        </a:spcAft>
                        <a:buSzPts val="700"/>
                        <a:buChar char="●"/>
                      </a:pPr>
                      <a:r>
                        <a:rPr lang="en" sz="700"/>
                        <a:t>Chooses visuals that are purposeful and compelling</a:t>
                      </a:r>
                      <a:endParaRPr sz="700"/>
                    </a:p>
                    <a:p>
                      <a:pPr marL="457200" lvl="0" indent="-273050" algn="l" rtl="0">
                        <a:spcBef>
                          <a:spcPts val="0"/>
                        </a:spcBef>
                        <a:spcAft>
                          <a:spcPts val="0"/>
                        </a:spcAft>
                        <a:buSzPts val="700"/>
                        <a:buChar char="●"/>
                      </a:pPr>
                      <a:r>
                        <a:rPr lang="en" sz="700"/>
                        <a:t>Makes highly effective use of the medium</a:t>
                      </a:r>
                      <a:endParaRPr sz="700"/>
                    </a:p>
                    <a:p>
                      <a:pPr marL="457200" lvl="0" indent="-273050" algn="l" rtl="0">
                        <a:spcBef>
                          <a:spcPts val="0"/>
                        </a:spcBef>
                        <a:spcAft>
                          <a:spcPts val="0"/>
                        </a:spcAft>
                        <a:buSzPts val="700"/>
                        <a:buChar char="●"/>
                      </a:pPr>
                      <a:r>
                        <a:rPr lang="en" sz="700"/>
                        <a:t>Presentation of information is creative and meticulous</a:t>
                      </a:r>
                      <a:endParaRPr sz="700"/>
                    </a:p>
                    <a:p>
                      <a:pPr marL="457200" lvl="0" indent="0" algn="l" rtl="0">
                        <a:spcBef>
                          <a:spcPts val="0"/>
                        </a:spcBef>
                        <a:spcAft>
                          <a:spcPts val="0"/>
                        </a:spcAft>
                        <a:buNone/>
                      </a:pPr>
                      <a:r>
                        <a:rPr lang="en" sz="700"/>
                        <a:t>                          10</a:t>
                      </a:r>
                      <a:endParaRPr sz="700"/>
                    </a:p>
                  </a:txBody>
                  <a:tcPr marL="91425" marR="91425" marT="91425" marB="91425"/>
                </a:tc>
                <a:extLst>
                  <a:ext uri="{0D108BD9-81ED-4DB2-BD59-A6C34878D82A}">
                    <a16:rowId xmlns:a16="http://schemas.microsoft.com/office/drawing/2014/main" val="10001"/>
                  </a:ext>
                </a:extLst>
              </a:tr>
              <a:tr h="762200">
                <a:tc>
                  <a:txBody>
                    <a:bodyPr/>
                    <a:lstStyle/>
                    <a:p>
                      <a:pPr marL="0" lvl="0" indent="0" algn="ctr" rtl="0">
                        <a:spcBef>
                          <a:spcPts val="0"/>
                        </a:spcBef>
                        <a:spcAft>
                          <a:spcPts val="0"/>
                        </a:spcAft>
                        <a:buNone/>
                      </a:pPr>
                      <a:r>
                        <a:rPr lang="en" sz="800" b="1"/>
                        <a:t>Proficient</a:t>
                      </a:r>
                      <a:endParaRPr sz="800" b="1"/>
                    </a:p>
                  </a:txBody>
                  <a:tcPr marL="91425" marR="91425" marT="91425" marB="91425"/>
                </a:tc>
                <a:tc>
                  <a:txBody>
                    <a:bodyPr/>
                    <a:lstStyle/>
                    <a:p>
                      <a:pPr marL="457200" lvl="0" indent="-273050" algn="l" rtl="0">
                        <a:spcBef>
                          <a:spcPts val="0"/>
                        </a:spcBef>
                        <a:spcAft>
                          <a:spcPts val="0"/>
                        </a:spcAft>
                        <a:buSzPts val="700"/>
                        <a:buChar char="●"/>
                      </a:pPr>
                      <a:r>
                        <a:rPr lang="en" sz="700"/>
                        <a:t>Includes meaningful ideas and appropriate explanations</a:t>
                      </a:r>
                      <a:endParaRPr sz="700"/>
                    </a:p>
                    <a:p>
                      <a:pPr marL="457200" lvl="0" indent="-273050" algn="l" rtl="0">
                        <a:spcBef>
                          <a:spcPts val="0"/>
                        </a:spcBef>
                        <a:spcAft>
                          <a:spcPts val="0"/>
                        </a:spcAft>
                        <a:buSzPts val="700"/>
                        <a:buChar char="●"/>
                      </a:pPr>
                      <a:r>
                        <a:rPr lang="en" sz="700"/>
                        <a:t>Examples are relevant and appropriate but may contain  minor errors or be generalized</a:t>
                      </a:r>
                      <a:endParaRPr sz="700"/>
                    </a:p>
                    <a:p>
                      <a:pPr marL="457200" lvl="0" indent="-273050" algn="l" rtl="0">
                        <a:spcBef>
                          <a:spcPts val="0"/>
                        </a:spcBef>
                        <a:spcAft>
                          <a:spcPts val="0"/>
                        </a:spcAft>
                        <a:buSzPts val="700"/>
                        <a:buChar char="●"/>
                      </a:pPr>
                      <a:r>
                        <a:rPr lang="en" sz="700"/>
                        <a:t>Demonstrates a solid and clear picture of Cold War events</a:t>
                      </a:r>
                      <a:endParaRPr sz="700"/>
                    </a:p>
                    <a:p>
                      <a:pPr marL="457200" lvl="0" indent="0" algn="l" rtl="0">
                        <a:spcBef>
                          <a:spcPts val="0"/>
                        </a:spcBef>
                        <a:spcAft>
                          <a:spcPts val="0"/>
                        </a:spcAft>
                        <a:buNone/>
                      </a:pPr>
                      <a:r>
                        <a:rPr lang="en" sz="700"/>
                        <a:t>                                          40</a:t>
                      </a:r>
                      <a:endParaRPr sz="700"/>
                    </a:p>
                  </a:txBody>
                  <a:tcPr marL="91425" marR="91425" marT="91425" marB="91425"/>
                </a:tc>
                <a:tc>
                  <a:txBody>
                    <a:bodyPr/>
                    <a:lstStyle/>
                    <a:p>
                      <a:pPr marL="457200" lvl="0" indent="-273050" algn="l" rtl="0">
                        <a:spcBef>
                          <a:spcPts val="0"/>
                        </a:spcBef>
                        <a:spcAft>
                          <a:spcPts val="0"/>
                        </a:spcAft>
                        <a:buSzPts val="700"/>
                        <a:buChar char="●"/>
                      </a:pPr>
                      <a:r>
                        <a:rPr lang="en" sz="700"/>
                        <a:t>Overall communication is effective and competent</a:t>
                      </a:r>
                      <a:endParaRPr sz="700"/>
                    </a:p>
                    <a:p>
                      <a:pPr marL="457200" lvl="0" indent="-273050" algn="l" rtl="0">
                        <a:spcBef>
                          <a:spcPts val="0"/>
                        </a:spcBef>
                        <a:spcAft>
                          <a:spcPts val="0"/>
                        </a:spcAft>
                        <a:buSzPts val="700"/>
                        <a:buChar char="●"/>
                      </a:pPr>
                      <a:r>
                        <a:rPr lang="en" sz="700"/>
                        <a:t>Uses vocabulary that is specific, accurate, and appropriate</a:t>
                      </a:r>
                      <a:endParaRPr sz="700"/>
                    </a:p>
                    <a:p>
                      <a:pPr marL="457200" lvl="0" indent="-273050" algn="l" rtl="0">
                        <a:spcBef>
                          <a:spcPts val="0"/>
                        </a:spcBef>
                        <a:spcAft>
                          <a:spcPts val="0"/>
                        </a:spcAft>
                        <a:buSzPts val="700"/>
                        <a:buChar char="●"/>
                      </a:pPr>
                      <a:r>
                        <a:rPr lang="en" sz="700"/>
                        <a:t>Controls proficiently sentence construction, grammar, and mechanics</a:t>
                      </a:r>
                      <a:endParaRPr sz="700"/>
                    </a:p>
                    <a:p>
                      <a:pPr marL="457200" lvl="0" indent="0" algn="ctr" rtl="0">
                        <a:spcBef>
                          <a:spcPts val="0"/>
                        </a:spcBef>
                        <a:spcAft>
                          <a:spcPts val="0"/>
                        </a:spcAft>
                        <a:buNone/>
                      </a:pPr>
                      <a:r>
                        <a:rPr lang="en" sz="700"/>
                        <a:t>40</a:t>
                      </a:r>
                      <a:endParaRPr sz="700"/>
                    </a:p>
                  </a:txBody>
                  <a:tcPr marL="91425" marR="91425" marT="91425" marB="91425"/>
                </a:tc>
                <a:tc>
                  <a:txBody>
                    <a:bodyPr/>
                    <a:lstStyle/>
                    <a:p>
                      <a:pPr marL="457200" lvl="0" indent="-273050" algn="l" rtl="0">
                        <a:spcBef>
                          <a:spcPts val="0"/>
                        </a:spcBef>
                        <a:spcAft>
                          <a:spcPts val="0"/>
                        </a:spcAft>
                        <a:buSzPts val="700"/>
                        <a:buChar char="●"/>
                      </a:pPr>
                      <a:r>
                        <a:rPr lang="en" sz="700"/>
                        <a:t>Chooses visuals that are convincing, and meaningful</a:t>
                      </a:r>
                      <a:endParaRPr sz="700"/>
                    </a:p>
                    <a:p>
                      <a:pPr marL="457200" lvl="0" indent="-273050" algn="l" rtl="0">
                        <a:spcBef>
                          <a:spcPts val="0"/>
                        </a:spcBef>
                        <a:spcAft>
                          <a:spcPts val="0"/>
                        </a:spcAft>
                        <a:buSzPts val="700"/>
                        <a:buChar char="●"/>
                      </a:pPr>
                      <a:r>
                        <a:rPr lang="en" sz="700"/>
                        <a:t>Makes effective use of chosen medium</a:t>
                      </a:r>
                      <a:endParaRPr sz="700"/>
                    </a:p>
                    <a:p>
                      <a:pPr marL="457200" lvl="0" indent="-273050" algn="l" rtl="0">
                        <a:spcBef>
                          <a:spcPts val="0"/>
                        </a:spcBef>
                        <a:spcAft>
                          <a:spcPts val="0"/>
                        </a:spcAft>
                        <a:buSzPts val="700"/>
                        <a:buChar char="●"/>
                      </a:pPr>
                      <a:r>
                        <a:rPr lang="en" sz="700"/>
                        <a:t>Presentation of information is purposeful</a:t>
                      </a:r>
                      <a:endParaRPr sz="700"/>
                    </a:p>
                    <a:p>
                      <a:pPr marL="457200" lvl="0" indent="0" algn="l" rtl="0">
                        <a:spcBef>
                          <a:spcPts val="0"/>
                        </a:spcBef>
                        <a:spcAft>
                          <a:spcPts val="0"/>
                        </a:spcAft>
                        <a:buNone/>
                      </a:pPr>
                      <a:r>
                        <a:rPr lang="en" sz="700"/>
                        <a:t>                            8</a:t>
                      </a:r>
                      <a:endParaRPr sz="700"/>
                    </a:p>
                  </a:txBody>
                  <a:tcPr marL="91425" marR="91425" marT="91425" marB="91425"/>
                </a:tc>
                <a:extLst>
                  <a:ext uri="{0D108BD9-81ED-4DB2-BD59-A6C34878D82A}">
                    <a16:rowId xmlns:a16="http://schemas.microsoft.com/office/drawing/2014/main" val="10002"/>
                  </a:ext>
                </a:extLst>
              </a:tr>
              <a:tr h="762200">
                <a:tc>
                  <a:txBody>
                    <a:bodyPr/>
                    <a:lstStyle/>
                    <a:p>
                      <a:pPr marL="0" lvl="0" indent="0" algn="ctr" rtl="0">
                        <a:spcBef>
                          <a:spcPts val="0"/>
                        </a:spcBef>
                        <a:spcAft>
                          <a:spcPts val="0"/>
                        </a:spcAft>
                        <a:buNone/>
                      </a:pPr>
                      <a:r>
                        <a:rPr lang="en" sz="800" b="1"/>
                        <a:t>Satisfactory</a:t>
                      </a:r>
                      <a:endParaRPr sz="800" b="1"/>
                    </a:p>
                  </a:txBody>
                  <a:tcPr marL="91425" marR="91425" marT="91425" marB="91425"/>
                </a:tc>
                <a:tc>
                  <a:txBody>
                    <a:bodyPr/>
                    <a:lstStyle/>
                    <a:p>
                      <a:pPr marL="457200" lvl="0" indent="-273050" algn="l" rtl="0">
                        <a:spcBef>
                          <a:spcPts val="0"/>
                        </a:spcBef>
                        <a:spcAft>
                          <a:spcPts val="0"/>
                        </a:spcAft>
                        <a:buSzPts val="700"/>
                        <a:buChar char="●"/>
                      </a:pPr>
                      <a:r>
                        <a:rPr lang="en" sz="700"/>
                        <a:t>Provides straightforward ideas and general explanations</a:t>
                      </a:r>
                      <a:endParaRPr sz="700"/>
                    </a:p>
                    <a:p>
                      <a:pPr marL="457200" lvl="0" indent="-273050" algn="l" rtl="0">
                        <a:spcBef>
                          <a:spcPts val="0"/>
                        </a:spcBef>
                        <a:spcAft>
                          <a:spcPts val="0"/>
                        </a:spcAft>
                        <a:buSzPts val="700"/>
                        <a:buChar char="●"/>
                      </a:pPr>
                      <a:r>
                        <a:rPr lang="en" sz="700"/>
                        <a:t>Uses support that is relevant but general and/or incompletely developed</a:t>
                      </a:r>
                      <a:endParaRPr sz="700"/>
                    </a:p>
                    <a:p>
                      <a:pPr marL="457200" lvl="0" indent="-273050" algn="l" rtl="0">
                        <a:spcBef>
                          <a:spcPts val="0"/>
                        </a:spcBef>
                        <a:spcAft>
                          <a:spcPts val="0"/>
                        </a:spcAft>
                        <a:buSzPts val="700"/>
                        <a:buChar char="●"/>
                      </a:pPr>
                      <a:r>
                        <a:rPr lang="en" sz="700"/>
                        <a:t>Demonstrates an acceptable understanding of Cold War events</a:t>
                      </a:r>
                      <a:endParaRPr sz="700"/>
                    </a:p>
                    <a:p>
                      <a:pPr marL="457200" lvl="0" indent="0" algn="l" rtl="0">
                        <a:spcBef>
                          <a:spcPts val="0"/>
                        </a:spcBef>
                        <a:spcAft>
                          <a:spcPts val="0"/>
                        </a:spcAft>
                        <a:buNone/>
                      </a:pPr>
                      <a:r>
                        <a:rPr lang="en" sz="700"/>
                        <a:t>                                         30</a:t>
                      </a:r>
                      <a:endParaRPr sz="700"/>
                    </a:p>
                  </a:txBody>
                  <a:tcPr marL="91425" marR="91425" marT="91425" marB="91425"/>
                </a:tc>
                <a:tc>
                  <a:txBody>
                    <a:bodyPr/>
                    <a:lstStyle/>
                    <a:p>
                      <a:pPr marL="457200" lvl="0" indent="-273050" algn="l" rtl="0">
                        <a:spcBef>
                          <a:spcPts val="0"/>
                        </a:spcBef>
                        <a:spcAft>
                          <a:spcPts val="0"/>
                        </a:spcAft>
                        <a:buSzPts val="700"/>
                        <a:buChar char="●"/>
                      </a:pPr>
                      <a:r>
                        <a:rPr lang="en" sz="700"/>
                        <a:t>Overall communication is generally clear but may falter in certain spots</a:t>
                      </a:r>
                      <a:endParaRPr sz="700"/>
                    </a:p>
                    <a:p>
                      <a:pPr marL="457200" lvl="0" indent="-273050" algn="l" rtl="0">
                        <a:spcBef>
                          <a:spcPts val="0"/>
                        </a:spcBef>
                        <a:spcAft>
                          <a:spcPts val="0"/>
                        </a:spcAft>
                        <a:buSzPts val="700"/>
                        <a:buChar char="●"/>
                      </a:pPr>
                      <a:r>
                        <a:rPr lang="en" sz="700"/>
                        <a:t>Uses vocabulary that is specific, accurate but not specific</a:t>
                      </a:r>
                      <a:endParaRPr sz="700"/>
                    </a:p>
                    <a:p>
                      <a:pPr marL="457200" lvl="0" indent="-273050" algn="l" rtl="0">
                        <a:spcBef>
                          <a:spcPts val="0"/>
                        </a:spcBef>
                        <a:spcAft>
                          <a:spcPts val="0"/>
                        </a:spcAft>
                        <a:buSzPts val="700"/>
                        <a:buChar char="●"/>
                      </a:pPr>
                      <a:r>
                        <a:rPr lang="en" sz="700"/>
                        <a:t>Controls satisfactorily sentence construction, grammar, and mechanics; minor errors do not interfere seriously with communication</a:t>
                      </a:r>
                      <a:endParaRPr sz="700"/>
                    </a:p>
                    <a:p>
                      <a:pPr marL="457200" lvl="0" indent="0" algn="l" rtl="0">
                        <a:spcBef>
                          <a:spcPts val="0"/>
                        </a:spcBef>
                        <a:spcAft>
                          <a:spcPts val="0"/>
                        </a:spcAft>
                        <a:buNone/>
                      </a:pPr>
                      <a:r>
                        <a:rPr lang="en" sz="700"/>
                        <a:t>                                    30</a:t>
                      </a:r>
                      <a:endParaRPr sz="700"/>
                    </a:p>
                  </a:txBody>
                  <a:tcPr marL="91425" marR="91425" marT="91425" marB="91425"/>
                </a:tc>
                <a:tc>
                  <a:txBody>
                    <a:bodyPr/>
                    <a:lstStyle/>
                    <a:p>
                      <a:pPr marL="457200" lvl="0" indent="-273050" algn="l" rtl="0">
                        <a:spcBef>
                          <a:spcPts val="0"/>
                        </a:spcBef>
                        <a:spcAft>
                          <a:spcPts val="0"/>
                        </a:spcAft>
                        <a:buSzPts val="700"/>
                        <a:buChar char="●"/>
                      </a:pPr>
                      <a:r>
                        <a:rPr lang="en" sz="700"/>
                        <a:t>Chooses visuals that are credible and conventional</a:t>
                      </a:r>
                      <a:endParaRPr sz="700"/>
                    </a:p>
                    <a:p>
                      <a:pPr marL="457200" lvl="0" indent="-273050" algn="l" rtl="0">
                        <a:spcBef>
                          <a:spcPts val="0"/>
                        </a:spcBef>
                        <a:spcAft>
                          <a:spcPts val="0"/>
                        </a:spcAft>
                        <a:buSzPts val="700"/>
                        <a:buChar char="●"/>
                      </a:pPr>
                      <a:r>
                        <a:rPr lang="en" sz="700"/>
                        <a:t>Uses chosen medium adequately, could be organized more effectively</a:t>
                      </a:r>
                      <a:endParaRPr sz="700"/>
                    </a:p>
                    <a:p>
                      <a:pPr marL="457200" lvl="0" indent="0" algn="l" rtl="0">
                        <a:spcBef>
                          <a:spcPts val="0"/>
                        </a:spcBef>
                        <a:spcAft>
                          <a:spcPts val="0"/>
                        </a:spcAft>
                        <a:buNone/>
                      </a:pPr>
                      <a:r>
                        <a:rPr lang="en" sz="700"/>
                        <a:t>                            6</a:t>
                      </a:r>
                      <a:endParaRPr sz="700"/>
                    </a:p>
                  </a:txBody>
                  <a:tcPr marL="91425" marR="91425" marT="91425" marB="91425"/>
                </a:tc>
                <a:extLst>
                  <a:ext uri="{0D108BD9-81ED-4DB2-BD59-A6C34878D82A}">
                    <a16:rowId xmlns:a16="http://schemas.microsoft.com/office/drawing/2014/main" val="10003"/>
                  </a:ext>
                </a:extLst>
              </a:tr>
              <a:tr h="762200">
                <a:tc>
                  <a:txBody>
                    <a:bodyPr/>
                    <a:lstStyle/>
                    <a:p>
                      <a:pPr marL="0" lvl="0" indent="0" algn="ctr" rtl="0">
                        <a:spcBef>
                          <a:spcPts val="0"/>
                        </a:spcBef>
                        <a:spcAft>
                          <a:spcPts val="0"/>
                        </a:spcAft>
                        <a:buNone/>
                      </a:pPr>
                      <a:r>
                        <a:rPr lang="en" sz="800" b="1"/>
                        <a:t>Limited</a:t>
                      </a:r>
                      <a:endParaRPr sz="800" b="1"/>
                    </a:p>
                  </a:txBody>
                  <a:tcPr marL="91425" marR="91425" marT="91425" marB="91425"/>
                </a:tc>
                <a:tc>
                  <a:txBody>
                    <a:bodyPr/>
                    <a:lstStyle/>
                    <a:p>
                      <a:pPr marL="457200" lvl="0" indent="-273050" algn="l" rtl="0">
                        <a:spcBef>
                          <a:spcPts val="0"/>
                        </a:spcBef>
                        <a:spcAft>
                          <a:spcPts val="0"/>
                        </a:spcAft>
                        <a:buSzPts val="700"/>
                        <a:buChar char="●"/>
                      </a:pPr>
                      <a:r>
                        <a:rPr lang="en" sz="700"/>
                        <a:t>Provides ideas and/or explanations that are limited and over-generalized</a:t>
                      </a:r>
                      <a:endParaRPr sz="700"/>
                    </a:p>
                    <a:p>
                      <a:pPr marL="457200" lvl="0" indent="-273050" algn="l" rtl="0">
                        <a:spcBef>
                          <a:spcPts val="0"/>
                        </a:spcBef>
                        <a:spcAft>
                          <a:spcPts val="0"/>
                        </a:spcAft>
                        <a:buSzPts val="700"/>
                        <a:buChar char="●"/>
                      </a:pPr>
                      <a:r>
                        <a:rPr lang="en" sz="700"/>
                        <a:t>Uses support that is superficial and may not always be relevant</a:t>
                      </a:r>
                      <a:endParaRPr sz="700"/>
                    </a:p>
                    <a:p>
                      <a:pPr marL="457200" lvl="0" indent="-273050" algn="l" rtl="0">
                        <a:spcBef>
                          <a:spcPts val="0"/>
                        </a:spcBef>
                        <a:spcAft>
                          <a:spcPts val="0"/>
                        </a:spcAft>
                        <a:buSzPts val="700"/>
                        <a:buChar char="●"/>
                      </a:pPr>
                      <a:r>
                        <a:rPr lang="en" sz="700"/>
                        <a:t>Demonstrates a limited or inaccurate understanding of the assigned task</a:t>
                      </a:r>
                      <a:endParaRPr sz="700"/>
                    </a:p>
                    <a:p>
                      <a:pPr marL="457200" lvl="0" indent="0" algn="l" rtl="0">
                        <a:spcBef>
                          <a:spcPts val="0"/>
                        </a:spcBef>
                        <a:spcAft>
                          <a:spcPts val="0"/>
                        </a:spcAft>
                        <a:buNone/>
                      </a:pPr>
                      <a:r>
                        <a:rPr lang="en" sz="700"/>
                        <a:t>                                          20</a:t>
                      </a:r>
                      <a:endParaRPr sz="700"/>
                    </a:p>
                  </a:txBody>
                  <a:tcPr marL="91425" marR="91425" marT="91425" marB="91425"/>
                </a:tc>
                <a:tc>
                  <a:txBody>
                    <a:bodyPr/>
                    <a:lstStyle/>
                    <a:p>
                      <a:pPr marL="457200" lvl="0" indent="-273050" algn="l" rtl="0">
                        <a:spcBef>
                          <a:spcPts val="0"/>
                        </a:spcBef>
                        <a:spcAft>
                          <a:spcPts val="0"/>
                        </a:spcAft>
                        <a:buSzPts val="700"/>
                        <a:buChar char="●"/>
                      </a:pPr>
                      <a:r>
                        <a:rPr lang="en" sz="700"/>
                        <a:t>Writes unevenly and/or incompletely</a:t>
                      </a:r>
                      <a:endParaRPr sz="700"/>
                    </a:p>
                    <a:p>
                      <a:pPr marL="457200" lvl="0" indent="-273050" algn="l" rtl="0">
                        <a:spcBef>
                          <a:spcPts val="0"/>
                        </a:spcBef>
                        <a:spcAft>
                          <a:spcPts val="0"/>
                        </a:spcAft>
                        <a:buSzPts val="700"/>
                        <a:buChar char="●"/>
                      </a:pPr>
                      <a:r>
                        <a:rPr lang="en" sz="700"/>
                        <a:t>Uses vocabulary that is general and/or imprecise and/or inappropriate</a:t>
                      </a:r>
                      <a:endParaRPr sz="700"/>
                    </a:p>
                    <a:p>
                      <a:pPr marL="457200" lvl="0" indent="-273050" algn="l" rtl="0">
                        <a:spcBef>
                          <a:spcPts val="0"/>
                        </a:spcBef>
                        <a:spcAft>
                          <a:spcPts val="0"/>
                        </a:spcAft>
                        <a:buSzPts val="700"/>
                        <a:buChar char="●"/>
                      </a:pPr>
                      <a:r>
                        <a:rPr lang="en" sz="700"/>
                        <a:t>Controls falteringly sentence construction, grammar, and mechanics</a:t>
                      </a:r>
                      <a:endParaRPr sz="700"/>
                    </a:p>
                    <a:p>
                      <a:pPr marL="457200" lvl="0" indent="0" algn="l" rtl="0">
                        <a:spcBef>
                          <a:spcPts val="0"/>
                        </a:spcBef>
                        <a:spcAft>
                          <a:spcPts val="0"/>
                        </a:spcAft>
                        <a:buNone/>
                      </a:pPr>
                      <a:r>
                        <a:rPr lang="en" sz="700"/>
                        <a:t>                                    20</a:t>
                      </a:r>
                      <a:endParaRPr sz="700"/>
                    </a:p>
                  </a:txBody>
                  <a:tcPr marL="91425" marR="91425" marT="91425" marB="91425"/>
                </a:tc>
                <a:tc>
                  <a:txBody>
                    <a:bodyPr/>
                    <a:lstStyle/>
                    <a:p>
                      <a:pPr marL="457200" lvl="0" indent="-273050" algn="l" rtl="0">
                        <a:spcBef>
                          <a:spcPts val="0"/>
                        </a:spcBef>
                        <a:spcAft>
                          <a:spcPts val="0"/>
                        </a:spcAft>
                        <a:buSzPts val="700"/>
                        <a:buChar char="●"/>
                      </a:pPr>
                      <a:r>
                        <a:rPr lang="en" sz="700"/>
                        <a:t>Chooses incomplete or inaccurate visuals</a:t>
                      </a:r>
                      <a:endParaRPr sz="700"/>
                    </a:p>
                    <a:p>
                      <a:pPr marL="457200" lvl="0" indent="-273050" algn="l" rtl="0">
                        <a:spcBef>
                          <a:spcPts val="0"/>
                        </a:spcBef>
                        <a:spcAft>
                          <a:spcPts val="0"/>
                        </a:spcAft>
                        <a:buSzPts val="700"/>
                        <a:buChar char="●"/>
                      </a:pPr>
                      <a:r>
                        <a:rPr lang="en" sz="700"/>
                        <a:t>Uses the medium ineffectively</a:t>
                      </a:r>
                      <a:endParaRPr sz="700"/>
                    </a:p>
                    <a:p>
                      <a:pPr marL="457200" lvl="0" indent="-273050" algn="l" rtl="0">
                        <a:spcBef>
                          <a:spcPts val="0"/>
                        </a:spcBef>
                        <a:spcAft>
                          <a:spcPts val="0"/>
                        </a:spcAft>
                        <a:buSzPts val="700"/>
                        <a:buChar char="●"/>
                      </a:pPr>
                      <a:r>
                        <a:rPr lang="en" sz="700"/>
                        <a:t>Presentation of information inappropriate and/or incomplete</a:t>
                      </a:r>
                      <a:endParaRPr sz="700"/>
                    </a:p>
                    <a:p>
                      <a:pPr marL="457200" lvl="0" indent="0" algn="l" rtl="0">
                        <a:spcBef>
                          <a:spcPts val="0"/>
                        </a:spcBef>
                        <a:spcAft>
                          <a:spcPts val="0"/>
                        </a:spcAft>
                        <a:buNone/>
                      </a:pPr>
                      <a:r>
                        <a:rPr lang="en" sz="700"/>
                        <a:t>                           4</a:t>
                      </a:r>
                      <a:endParaRPr sz="700"/>
                    </a:p>
                  </a:txBody>
                  <a:tcPr marL="91425" marR="91425" marT="91425" marB="91425"/>
                </a:tc>
                <a:extLst>
                  <a:ext uri="{0D108BD9-81ED-4DB2-BD59-A6C34878D82A}">
                    <a16:rowId xmlns:a16="http://schemas.microsoft.com/office/drawing/2014/main" val="10004"/>
                  </a:ext>
                </a:extLst>
              </a:tr>
              <a:tr h="762200">
                <a:tc>
                  <a:txBody>
                    <a:bodyPr/>
                    <a:lstStyle/>
                    <a:p>
                      <a:pPr marL="0" lvl="0" indent="0" algn="ctr" rtl="0">
                        <a:spcBef>
                          <a:spcPts val="0"/>
                        </a:spcBef>
                        <a:spcAft>
                          <a:spcPts val="0"/>
                        </a:spcAft>
                        <a:buNone/>
                      </a:pPr>
                      <a:r>
                        <a:rPr lang="en" sz="800" b="1"/>
                        <a:t>Poor</a:t>
                      </a:r>
                      <a:endParaRPr sz="800" b="1"/>
                    </a:p>
                  </a:txBody>
                  <a:tcPr marL="91425" marR="91425" marT="91425" marB="91425"/>
                </a:tc>
                <a:tc>
                  <a:txBody>
                    <a:bodyPr/>
                    <a:lstStyle/>
                    <a:p>
                      <a:pPr marL="457200" lvl="0" indent="-273050" algn="l" rtl="0">
                        <a:spcBef>
                          <a:spcPts val="0"/>
                        </a:spcBef>
                        <a:spcAft>
                          <a:spcPts val="0"/>
                        </a:spcAft>
                        <a:buSzPts val="700"/>
                        <a:buChar char="●"/>
                      </a:pPr>
                      <a:r>
                        <a:rPr lang="en" sz="700"/>
                        <a:t>Provides ideas and/or explanations that are minimal and/or tangential</a:t>
                      </a:r>
                      <a:endParaRPr sz="700"/>
                    </a:p>
                    <a:p>
                      <a:pPr marL="457200" lvl="0" indent="-273050" algn="l" rtl="0">
                        <a:spcBef>
                          <a:spcPts val="0"/>
                        </a:spcBef>
                        <a:spcAft>
                          <a:spcPts val="0"/>
                        </a:spcAft>
                        <a:buSzPts val="700"/>
                        <a:buChar char="●"/>
                      </a:pPr>
                      <a:r>
                        <a:rPr lang="en" sz="700"/>
                        <a:t>Uses support that, if present is superficial, incomplete, and/or marginally relevant.</a:t>
                      </a:r>
                      <a:endParaRPr sz="700"/>
                    </a:p>
                    <a:p>
                      <a:pPr marL="457200" lvl="0" indent="-273050" algn="l" rtl="0">
                        <a:spcBef>
                          <a:spcPts val="0"/>
                        </a:spcBef>
                        <a:spcAft>
                          <a:spcPts val="0"/>
                        </a:spcAft>
                        <a:buSzPts val="700"/>
                        <a:buChar char="●"/>
                      </a:pPr>
                      <a:r>
                        <a:rPr lang="en" sz="700"/>
                        <a:t>Demonstrates a minimal understanding of Cold War Events</a:t>
                      </a:r>
                      <a:endParaRPr sz="700"/>
                    </a:p>
                    <a:p>
                      <a:pPr marL="457200" lvl="0" indent="0" algn="l" rtl="0">
                        <a:spcBef>
                          <a:spcPts val="0"/>
                        </a:spcBef>
                        <a:spcAft>
                          <a:spcPts val="0"/>
                        </a:spcAft>
                        <a:buNone/>
                      </a:pPr>
                      <a:r>
                        <a:rPr lang="en" sz="700"/>
                        <a:t>                                        10</a:t>
                      </a:r>
                      <a:endParaRPr sz="700"/>
                    </a:p>
                  </a:txBody>
                  <a:tcPr marL="91425" marR="91425" marT="91425" marB="91425"/>
                </a:tc>
                <a:tc>
                  <a:txBody>
                    <a:bodyPr/>
                    <a:lstStyle/>
                    <a:p>
                      <a:pPr marL="457200" lvl="0" indent="-273050" algn="l" rtl="0">
                        <a:spcBef>
                          <a:spcPts val="0"/>
                        </a:spcBef>
                        <a:spcAft>
                          <a:spcPts val="0"/>
                        </a:spcAft>
                        <a:buSzPts val="700"/>
                        <a:buChar char="●"/>
                      </a:pPr>
                      <a:r>
                        <a:rPr lang="en" sz="700"/>
                        <a:t>Writes unclearly and without organization</a:t>
                      </a:r>
                      <a:endParaRPr sz="700"/>
                    </a:p>
                    <a:p>
                      <a:pPr marL="457200" lvl="0" indent="-273050" algn="l" rtl="0">
                        <a:spcBef>
                          <a:spcPts val="0"/>
                        </a:spcBef>
                        <a:spcAft>
                          <a:spcPts val="0"/>
                        </a:spcAft>
                        <a:buSzPts val="700"/>
                        <a:buChar char="●"/>
                      </a:pPr>
                      <a:r>
                        <a:rPr lang="en" sz="700"/>
                        <a:t>Uses vocabulary that is ineffective and frequently incorrect</a:t>
                      </a:r>
                      <a:endParaRPr sz="700"/>
                    </a:p>
                    <a:p>
                      <a:pPr marL="457200" lvl="0" indent="-273050" algn="l" rtl="0">
                        <a:spcBef>
                          <a:spcPts val="0"/>
                        </a:spcBef>
                        <a:spcAft>
                          <a:spcPts val="0"/>
                        </a:spcAft>
                        <a:buSzPts val="700"/>
                        <a:buChar char="●"/>
                      </a:pPr>
                      <a:r>
                        <a:rPr lang="en" sz="700"/>
                        <a:t>Lacks control of sentence construction, grammar, and mechanics</a:t>
                      </a:r>
                      <a:endParaRPr sz="700"/>
                    </a:p>
                    <a:p>
                      <a:pPr marL="457200" lvl="0" indent="0" algn="l" rtl="0">
                        <a:spcBef>
                          <a:spcPts val="0"/>
                        </a:spcBef>
                        <a:spcAft>
                          <a:spcPts val="0"/>
                        </a:spcAft>
                        <a:buNone/>
                      </a:pPr>
                      <a:r>
                        <a:rPr lang="en" sz="700"/>
                        <a:t>                                    10</a:t>
                      </a:r>
                      <a:endParaRPr sz="700"/>
                    </a:p>
                  </a:txBody>
                  <a:tcPr marL="91425" marR="91425" marT="91425" marB="91425"/>
                </a:tc>
                <a:tc>
                  <a:txBody>
                    <a:bodyPr/>
                    <a:lstStyle/>
                    <a:p>
                      <a:pPr marL="457200" lvl="0" indent="-273050" algn="l" rtl="0">
                        <a:spcBef>
                          <a:spcPts val="0"/>
                        </a:spcBef>
                        <a:spcAft>
                          <a:spcPts val="0"/>
                        </a:spcAft>
                        <a:buSzPts val="700"/>
                        <a:buChar char="●"/>
                      </a:pPr>
                      <a:r>
                        <a:rPr lang="en" sz="700"/>
                        <a:t>Chooses irrelevant, confused or inaccurate visuals </a:t>
                      </a:r>
                      <a:endParaRPr sz="700"/>
                    </a:p>
                    <a:p>
                      <a:pPr marL="457200" lvl="0" indent="-273050" algn="l" rtl="0">
                        <a:spcBef>
                          <a:spcPts val="0"/>
                        </a:spcBef>
                        <a:spcAft>
                          <a:spcPts val="0"/>
                        </a:spcAft>
                        <a:buSzPts val="700"/>
                        <a:buChar char="●"/>
                      </a:pPr>
                      <a:r>
                        <a:rPr lang="en" sz="700"/>
                        <a:t>Uses the medium unsuccessfully</a:t>
                      </a:r>
                      <a:endParaRPr sz="700"/>
                    </a:p>
                    <a:p>
                      <a:pPr marL="457200" lvl="0" indent="-273050" algn="l" rtl="0">
                        <a:spcBef>
                          <a:spcPts val="0"/>
                        </a:spcBef>
                        <a:spcAft>
                          <a:spcPts val="0"/>
                        </a:spcAft>
                        <a:buSzPts val="700"/>
                        <a:buChar char="●"/>
                      </a:pPr>
                      <a:r>
                        <a:rPr lang="en" sz="700"/>
                        <a:t>Presentation lacks effort</a:t>
                      </a:r>
                      <a:endParaRPr sz="700"/>
                    </a:p>
                    <a:p>
                      <a:pPr marL="457200" lvl="0" indent="0" algn="l" rtl="0">
                        <a:spcBef>
                          <a:spcPts val="0"/>
                        </a:spcBef>
                        <a:spcAft>
                          <a:spcPts val="0"/>
                        </a:spcAft>
                        <a:buNone/>
                      </a:pPr>
                      <a:r>
                        <a:rPr lang="en" sz="700"/>
                        <a:t>                            2</a:t>
                      </a:r>
                      <a:endParaRPr sz="7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37"/>
          <p:cNvSpPr txBox="1">
            <a:spLocks noGrp="1"/>
          </p:cNvSpPr>
          <p:nvPr>
            <p:ph type="ctrTitle"/>
          </p:nvPr>
        </p:nvSpPr>
        <p:spPr>
          <a:xfrm>
            <a:off x="4769000" y="-23175"/>
            <a:ext cx="28077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b="1" u="sng">
                <a:highlight>
                  <a:srgbClr val="F3F3F3"/>
                </a:highlight>
              </a:rPr>
              <a:t>Bibliography (Photos/Research)</a:t>
            </a:r>
            <a:endParaRPr sz="1200" b="1" u="sng">
              <a:highlight>
                <a:srgbClr val="F3F3F3"/>
              </a:highlight>
            </a:endParaRPr>
          </a:p>
        </p:txBody>
      </p:sp>
      <p:pic>
        <p:nvPicPr>
          <p:cNvPr id="259" name="Google Shape;259;p37"/>
          <p:cNvPicPr preferRelativeResize="0"/>
          <p:nvPr/>
        </p:nvPicPr>
        <p:blipFill>
          <a:blip r:embed="rId4">
            <a:alphaModFix/>
          </a:blip>
          <a:stretch>
            <a:fillRect/>
          </a:stretch>
        </p:blipFill>
        <p:spPr>
          <a:xfrm>
            <a:off x="0" y="0"/>
            <a:ext cx="1348850" cy="430050"/>
          </a:xfrm>
          <a:prstGeom prst="rect">
            <a:avLst/>
          </a:prstGeom>
          <a:noFill/>
          <a:ln>
            <a:noFill/>
          </a:ln>
        </p:spPr>
      </p:pic>
      <p:sp>
        <p:nvSpPr>
          <p:cNvPr id="260" name="Google Shape;260;p37"/>
          <p:cNvSpPr txBox="1"/>
          <p:nvPr/>
        </p:nvSpPr>
        <p:spPr>
          <a:xfrm>
            <a:off x="4516050" y="440175"/>
            <a:ext cx="4487700" cy="44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
        <p:nvSpPr>
          <p:cNvPr id="261" name="Google Shape;261;p37"/>
          <p:cNvSpPr txBox="1"/>
          <p:nvPr/>
        </p:nvSpPr>
        <p:spPr>
          <a:xfrm>
            <a:off x="271950" y="3054075"/>
            <a:ext cx="4244100" cy="19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
        <p:nvSpPr>
          <p:cNvPr id="262" name="Google Shape;262;p37"/>
          <p:cNvSpPr txBox="1"/>
          <p:nvPr/>
        </p:nvSpPr>
        <p:spPr>
          <a:xfrm>
            <a:off x="4684675" y="421425"/>
            <a:ext cx="4150500" cy="44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
        <p:nvSpPr>
          <p:cNvPr id="263" name="Google Shape;263;p37"/>
          <p:cNvSpPr txBox="1"/>
          <p:nvPr/>
        </p:nvSpPr>
        <p:spPr>
          <a:xfrm>
            <a:off x="290700" y="3063450"/>
            <a:ext cx="4244100" cy="18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38"/>
          <p:cNvSpPr txBox="1">
            <a:spLocks noGrp="1"/>
          </p:cNvSpPr>
          <p:nvPr>
            <p:ph type="ctrTitle"/>
          </p:nvPr>
        </p:nvSpPr>
        <p:spPr>
          <a:xfrm>
            <a:off x="4786700" y="159800"/>
            <a:ext cx="5226000" cy="31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b="1" u="sng">
                <a:highlight>
                  <a:srgbClr val="F3F3F3"/>
                </a:highlight>
              </a:rPr>
              <a:t>Comments and Notes:</a:t>
            </a:r>
            <a:endParaRPr sz="1200" b="1" u="sng">
              <a:highlight>
                <a:srgbClr val="F3F3F3"/>
              </a:highlight>
            </a:endParaRPr>
          </a:p>
        </p:txBody>
      </p:sp>
      <p:pic>
        <p:nvPicPr>
          <p:cNvPr id="269" name="Google Shape;269;p38"/>
          <p:cNvPicPr preferRelativeResize="0"/>
          <p:nvPr/>
        </p:nvPicPr>
        <p:blipFill>
          <a:blip r:embed="rId4">
            <a:alphaModFix/>
          </a:blip>
          <a:stretch>
            <a:fillRect/>
          </a:stretch>
        </p:blipFill>
        <p:spPr>
          <a:xfrm>
            <a:off x="0" y="0"/>
            <a:ext cx="1348850" cy="430050"/>
          </a:xfrm>
          <a:prstGeom prst="rect">
            <a:avLst/>
          </a:prstGeom>
          <a:noFill/>
          <a:ln>
            <a:noFill/>
          </a:ln>
        </p:spPr>
      </p:pic>
      <p:sp>
        <p:nvSpPr>
          <p:cNvPr id="270" name="Google Shape;270;p38"/>
          <p:cNvSpPr txBox="1"/>
          <p:nvPr/>
        </p:nvSpPr>
        <p:spPr>
          <a:xfrm>
            <a:off x="140800" y="3072825"/>
            <a:ext cx="4431300" cy="19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
        <p:nvSpPr>
          <p:cNvPr id="271" name="Google Shape;271;p38"/>
          <p:cNvSpPr txBox="1"/>
          <p:nvPr/>
        </p:nvSpPr>
        <p:spPr>
          <a:xfrm>
            <a:off x="4562900" y="441475"/>
            <a:ext cx="4356600" cy="446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618075" y="141700"/>
            <a:ext cx="5226000" cy="57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t>2. </a:t>
            </a:r>
            <a:r>
              <a:rPr lang="en" sz="3000" b="1" u="sng"/>
              <a:t>Proxy Wars</a:t>
            </a:r>
            <a:endParaRPr sz="3000" b="1" u="sng"/>
          </a:p>
        </p:txBody>
      </p:sp>
      <p:pic>
        <p:nvPicPr>
          <p:cNvPr id="71" name="Google Shape;71;p15"/>
          <p:cNvPicPr preferRelativeResize="0"/>
          <p:nvPr/>
        </p:nvPicPr>
        <p:blipFill>
          <a:blip r:embed="rId4">
            <a:alphaModFix/>
          </a:blip>
          <a:stretch>
            <a:fillRect/>
          </a:stretch>
        </p:blipFill>
        <p:spPr>
          <a:xfrm>
            <a:off x="0" y="0"/>
            <a:ext cx="1348850" cy="430050"/>
          </a:xfrm>
          <a:prstGeom prst="rect">
            <a:avLst/>
          </a:prstGeom>
          <a:noFill/>
          <a:ln>
            <a:noFill/>
          </a:ln>
        </p:spPr>
      </p:pic>
      <p:sp>
        <p:nvSpPr>
          <p:cNvPr id="72" name="Google Shape;72;p15"/>
          <p:cNvSpPr txBox="1"/>
          <p:nvPr/>
        </p:nvSpPr>
        <p:spPr>
          <a:xfrm>
            <a:off x="4572000" y="627550"/>
            <a:ext cx="4572000" cy="43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were the three major proxy wars of the Cold War? (List out their start and end date, and a 2-3 sentence description of the event itself)</a:t>
            </a:r>
            <a:endParaRPr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1.</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3.</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3" name="Google Shape;73;p15"/>
          <p:cNvSpPr txBox="1"/>
          <p:nvPr/>
        </p:nvSpPr>
        <p:spPr>
          <a:xfrm>
            <a:off x="261550" y="3147775"/>
            <a:ext cx="4234200" cy="18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is a proxy war and what are the advantages and disadvantages of using one?</a:t>
            </a:r>
            <a:endParaRPr b="1"/>
          </a:p>
          <a:p>
            <a:pPr marL="0" lvl="0" indent="0" algn="l" rtl="0">
              <a:spcBef>
                <a:spcPts val="0"/>
              </a:spcBef>
              <a:spcAft>
                <a:spcPts val="0"/>
              </a:spcAft>
              <a:buNone/>
            </a:pPr>
            <a:r>
              <a:rPr lang="en"/>
              <a:t>&lt;&gt;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ctrTitle"/>
          </p:nvPr>
        </p:nvSpPr>
        <p:spPr>
          <a:xfrm>
            <a:off x="4618075" y="141700"/>
            <a:ext cx="5226000" cy="57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2.</a:t>
            </a:r>
            <a:r>
              <a:rPr lang="en" sz="3500" b="1" u="sng"/>
              <a:t>Proxy Wars</a:t>
            </a:r>
            <a:endParaRPr sz="3500" b="1" u="sng"/>
          </a:p>
        </p:txBody>
      </p:sp>
      <p:pic>
        <p:nvPicPr>
          <p:cNvPr id="79" name="Google Shape;79;p16"/>
          <p:cNvPicPr preferRelativeResize="0"/>
          <p:nvPr/>
        </p:nvPicPr>
        <p:blipFill>
          <a:blip r:embed="rId4">
            <a:alphaModFix/>
          </a:blip>
          <a:stretch>
            <a:fillRect/>
          </a:stretch>
        </p:blipFill>
        <p:spPr>
          <a:xfrm>
            <a:off x="0" y="0"/>
            <a:ext cx="1348850" cy="430050"/>
          </a:xfrm>
          <a:prstGeom prst="rect">
            <a:avLst/>
          </a:prstGeom>
          <a:noFill/>
          <a:ln>
            <a:noFill/>
          </a:ln>
        </p:spPr>
      </p:pic>
      <p:sp>
        <p:nvSpPr>
          <p:cNvPr id="80" name="Google Shape;80;p16"/>
          <p:cNvSpPr txBox="1"/>
          <p:nvPr/>
        </p:nvSpPr>
        <p:spPr>
          <a:xfrm>
            <a:off x="4572000" y="627550"/>
            <a:ext cx="4572000" cy="43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How do the proxy wars relate to the following terms: The Domino Theory, Containment and the Chinese Civil/Cultural War?</a:t>
            </a:r>
            <a:endParaRPr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1" name="Google Shape;81;p16"/>
          <p:cNvSpPr txBox="1"/>
          <p:nvPr/>
        </p:nvSpPr>
        <p:spPr>
          <a:xfrm>
            <a:off x="261550" y="3147775"/>
            <a:ext cx="4234200" cy="18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2799550" y="126025"/>
            <a:ext cx="6344400" cy="60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t>3. </a:t>
            </a:r>
            <a:r>
              <a:rPr lang="en" sz="3000" b="1" u="sng"/>
              <a:t>Berlin/Germany in the Cold War</a:t>
            </a:r>
            <a:endParaRPr sz="3000" b="1" u="sng"/>
          </a:p>
        </p:txBody>
      </p:sp>
      <p:pic>
        <p:nvPicPr>
          <p:cNvPr id="87" name="Google Shape;87;p17"/>
          <p:cNvPicPr preferRelativeResize="0"/>
          <p:nvPr/>
        </p:nvPicPr>
        <p:blipFill>
          <a:blip r:embed="rId4">
            <a:alphaModFix/>
          </a:blip>
          <a:stretch>
            <a:fillRect/>
          </a:stretch>
        </p:blipFill>
        <p:spPr>
          <a:xfrm>
            <a:off x="0" y="0"/>
            <a:ext cx="1348850" cy="430050"/>
          </a:xfrm>
          <a:prstGeom prst="rect">
            <a:avLst/>
          </a:prstGeom>
          <a:noFill/>
          <a:ln>
            <a:noFill/>
          </a:ln>
        </p:spPr>
      </p:pic>
      <p:sp>
        <p:nvSpPr>
          <p:cNvPr id="88" name="Google Shape;88;p17"/>
          <p:cNvSpPr txBox="1"/>
          <p:nvPr/>
        </p:nvSpPr>
        <p:spPr>
          <a:xfrm>
            <a:off x="250100" y="3007250"/>
            <a:ext cx="4509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meeting decided Germany and Berlin would be divided and controlled by Allied Forces? How did this relate to Fascism? </a:t>
            </a:r>
            <a:endParaRPr b="1"/>
          </a:p>
        </p:txBody>
      </p:sp>
      <p:sp>
        <p:nvSpPr>
          <p:cNvPr id="89" name="Google Shape;89;p17"/>
          <p:cNvSpPr txBox="1"/>
          <p:nvPr/>
        </p:nvSpPr>
        <p:spPr>
          <a:xfrm>
            <a:off x="4694050" y="628850"/>
            <a:ext cx="4449900" cy="438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was the Berlin Blockade/Airlift (1948-1949)?</a:t>
            </a:r>
            <a:endParaRPr b="1"/>
          </a:p>
          <a:p>
            <a:pPr marL="0" lvl="0" indent="0" algn="l" rtl="0">
              <a:spcBef>
                <a:spcPts val="0"/>
              </a:spcBef>
              <a:spcAft>
                <a:spcPts val="0"/>
              </a:spcAft>
              <a:buNone/>
            </a:pPr>
            <a:r>
              <a:rPr lang="en" b="1"/>
              <a:t>How was it ideologically motivated?</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What were the justifications of the Soviet Union for the Berlin Wall?</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0" name="Google Shape;90;p17"/>
          <p:cNvSpPr txBox="1"/>
          <p:nvPr/>
        </p:nvSpPr>
        <p:spPr>
          <a:xfrm>
            <a:off x="19000" y="3709900"/>
            <a:ext cx="4590600" cy="14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Google Shape;95;p18"/>
          <p:cNvPicPr preferRelativeResize="0"/>
          <p:nvPr/>
        </p:nvPicPr>
        <p:blipFill>
          <a:blip r:embed="rId4">
            <a:alphaModFix/>
          </a:blip>
          <a:stretch>
            <a:fillRect/>
          </a:stretch>
        </p:blipFill>
        <p:spPr>
          <a:xfrm>
            <a:off x="0" y="0"/>
            <a:ext cx="1348850" cy="430050"/>
          </a:xfrm>
          <a:prstGeom prst="rect">
            <a:avLst/>
          </a:prstGeom>
          <a:noFill/>
          <a:ln>
            <a:noFill/>
          </a:ln>
        </p:spPr>
      </p:pic>
      <p:sp>
        <p:nvSpPr>
          <p:cNvPr id="96" name="Google Shape;96;p18"/>
          <p:cNvSpPr txBox="1"/>
          <p:nvPr/>
        </p:nvSpPr>
        <p:spPr>
          <a:xfrm>
            <a:off x="250100" y="3007250"/>
            <a:ext cx="4509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years did the Berlin Wall exist?</a:t>
            </a:r>
            <a:endParaRPr b="1"/>
          </a:p>
          <a:p>
            <a:pPr marL="0" lvl="0" indent="0" algn="l" rtl="0">
              <a:spcBef>
                <a:spcPts val="0"/>
              </a:spcBef>
              <a:spcAft>
                <a:spcPts val="0"/>
              </a:spcAft>
              <a:buNone/>
            </a:pPr>
            <a:r>
              <a:rPr lang="en" b="1"/>
              <a:t>&lt;&gt;</a:t>
            </a:r>
            <a:endParaRPr b="1"/>
          </a:p>
        </p:txBody>
      </p:sp>
      <p:sp>
        <p:nvSpPr>
          <p:cNvPr id="97" name="Google Shape;97;p18"/>
          <p:cNvSpPr txBox="1"/>
          <p:nvPr/>
        </p:nvSpPr>
        <p:spPr>
          <a:xfrm>
            <a:off x="4694050" y="628850"/>
            <a:ext cx="4449900" cy="438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What was the significance of the Berlin Wall’s collapse? (Make sure to include the date it fell)</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98" name="Google Shape;98;p18"/>
          <p:cNvSpPr txBox="1"/>
          <p:nvPr/>
        </p:nvSpPr>
        <p:spPr>
          <a:xfrm>
            <a:off x="19000" y="3709900"/>
            <a:ext cx="4590600" cy="14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8"/>
          <p:cNvSpPr txBox="1">
            <a:spLocks noGrp="1"/>
          </p:cNvSpPr>
          <p:nvPr>
            <p:ph type="ctrTitle"/>
          </p:nvPr>
        </p:nvSpPr>
        <p:spPr>
          <a:xfrm>
            <a:off x="2626300" y="66875"/>
            <a:ext cx="6344400" cy="60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t>3. </a:t>
            </a:r>
            <a:r>
              <a:rPr lang="en" sz="3000" b="1" u="sng"/>
              <a:t>Berlin/Germany in the Cold War</a:t>
            </a:r>
            <a:endParaRPr sz="3000" b="1" u="sng"/>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4046575" y="-214325"/>
            <a:ext cx="52260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t>4. </a:t>
            </a:r>
            <a:r>
              <a:rPr lang="en" sz="3000" b="1" u="sng"/>
              <a:t>Cold War Economics</a:t>
            </a:r>
            <a:endParaRPr sz="3000" b="1" u="sng"/>
          </a:p>
        </p:txBody>
      </p:sp>
      <p:pic>
        <p:nvPicPr>
          <p:cNvPr id="105" name="Google Shape;105;p19"/>
          <p:cNvPicPr preferRelativeResize="0"/>
          <p:nvPr/>
        </p:nvPicPr>
        <p:blipFill>
          <a:blip r:embed="rId4">
            <a:alphaModFix/>
          </a:blip>
          <a:stretch>
            <a:fillRect/>
          </a:stretch>
        </p:blipFill>
        <p:spPr>
          <a:xfrm>
            <a:off x="0" y="0"/>
            <a:ext cx="1348850" cy="430050"/>
          </a:xfrm>
          <a:prstGeom prst="rect">
            <a:avLst/>
          </a:prstGeom>
          <a:noFill/>
          <a:ln>
            <a:noFill/>
          </a:ln>
        </p:spPr>
      </p:pic>
      <p:sp>
        <p:nvSpPr>
          <p:cNvPr id="106" name="Google Shape;106;p19"/>
          <p:cNvSpPr txBox="1"/>
          <p:nvPr/>
        </p:nvSpPr>
        <p:spPr>
          <a:xfrm>
            <a:off x="306300" y="2933600"/>
            <a:ext cx="4265700" cy="21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For the four following policies listed, define the purpose of each and explain how they would have threatened the opposite superpower.</a:t>
            </a:r>
            <a:endParaRPr b="1"/>
          </a:p>
        </p:txBody>
      </p:sp>
      <p:sp>
        <p:nvSpPr>
          <p:cNvPr id="107" name="Google Shape;107;p19"/>
          <p:cNvSpPr txBox="1"/>
          <p:nvPr/>
        </p:nvSpPr>
        <p:spPr>
          <a:xfrm>
            <a:off x="4553525" y="768075"/>
            <a:ext cx="4534500" cy="43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t>Bretton Woods Agreement</a:t>
            </a:r>
            <a:r>
              <a:rPr lang="en" b="1"/>
              <a:t>-</a:t>
            </a:r>
            <a:endParaRPr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u="sng"/>
              <a:t>The Marshall Plan</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u="sng"/>
              <a:t>The Truman Doctrine</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u="sng"/>
              <a:t>The Molotov Plan</a:t>
            </a:r>
            <a:r>
              <a:rPr lang="en"/>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2901525" y="149900"/>
            <a:ext cx="6420600" cy="60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t>5. </a:t>
            </a:r>
            <a:r>
              <a:rPr lang="en" sz="3000" b="1" u="sng"/>
              <a:t>Key terms of the Cold War</a:t>
            </a:r>
            <a:endParaRPr sz="3000" b="1" u="sng"/>
          </a:p>
        </p:txBody>
      </p:sp>
      <p:pic>
        <p:nvPicPr>
          <p:cNvPr id="113" name="Google Shape;113;p20"/>
          <p:cNvPicPr preferRelativeResize="0"/>
          <p:nvPr/>
        </p:nvPicPr>
        <p:blipFill>
          <a:blip r:embed="rId4">
            <a:alphaModFix/>
          </a:blip>
          <a:stretch>
            <a:fillRect/>
          </a:stretch>
        </p:blipFill>
        <p:spPr>
          <a:xfrm>
            <a:off x="0" y="0"/>
            <a:ext cx="1348850" cy="430050"/>
          </a:xfrm>
          <a:prstGeom prst="rect">
            <a:avLst/>
          </a:prstGeom>
          <a:noFill/>
          <a:ln>
            <a:noFill/>
          </a:ln>
        </p:spPr>
      </p:pic>
      <p:sp>
        <p:nvSpPr>
          <p:cNvPr id="114" name="Google Shape;114;p20"/>
          <p:cNvSpPr txBox="1"/>
          <p:nvPr/>
        </p:nvSpPr>
        <p:spPr>
          <a:xfrm>
            <a:off x="342750" y="3175875"/>
            <a:ext cx="4122300" cy="14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0"/>
          <p:cNvSpPr txBox="1"/>
          <p:nvPr/>
        </p:nvSpPr>
        <p:spPr>
          <a:xfrm>
            <a:off x="384375" y="3139700"/>
            <a:ext cx="3991200" cy="15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Define and describe the following Cold War phrases. Make sure to mention who is credited with each phrase:</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1.	The Domino Effect</a:t>
            </a:r>
            <a:endParaRPr b="1"/>
          </a:p>
          <a:p>
            <a:pPr marL="0" lvl="0" indent="0" algn="l" rtl="0">
              <a:spcBef>
                <a:spcPts val="0"/>
              </a:spcBef>
              <a:spcAft>
                <a:spcPts val="0"/>
              </a:spcAft>
              <a:buNone/>
            </a:pPr>
            <a:r>
              <a:rPr lang="en" b="1"/>
              <a:t>2.	The Iron Curtain</a:t>
            </a:r>
            <a:endParaRPr b="1"/>
          </a:p>
          <a:p>
            <a:pPr marL="0" lvl="0" indent="0" algn="l" rtl="0">
              <a:spcBef>
                <a:spcPts val="0"/>
              </a:spcBef>
              <a:spcAft>
                <a:spcPts val="0"/>
              </a:spcAft>
              <a:buNone/>
            </a:pPr>
            <a:r>
              <a:rPr lang="en" b="1"/>
              <a:t>3.	Peaceful Coexistence</a:t>
            </a:r>
            <a:endParaRPr b="1"/>
          </a:p>
        </p:txBody>
      </p:sp>
      <p:sp>
        <p:nvSpPr>
          <p:cNvPr id="116" name="Google Shape;116;p20"/>
          <p:cNvSpPr txBox="1"/>
          <p:nvPr/>
        </p:nvSpPr>
        <p:spPr>
          <a:xfrm>
            <a:off x="4619100" y="647600"/>
            <a:ext cx="4215900" cy="3990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b="1" u="sng"/>
              <a:t>The Domino Effect</a:t>
            </a:r>
            <a:endParaRPr b="1" u="sng"/>
          </a:p>
          <a:p>
            <a:pPr marL="0" lvl="0" indent="0" algn="l" rtl="0">
              <a:spcBef>
                <a:spcPts val="0"/>
              </a:spcBef>
              <a:spcAft>
                <a:spcPts val="0"/>
              </a:spcAft>
              <a:buNone/>
            </a:pPr>
            <a:r>
              <a:rPr lang="en"/>
              <a:t>&lt;&gt;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2.	</a:t>
            </a:r>
            <a:r>
              <a:rPr lang="en" b="1" u="sng"/>
              <a:t>The Iron Curtain</a:t>
            </a:r>
            <a:endParaRPr b="1" u="sng"/>
          </a:p>
          <a:p>
            <a:pPr marL="0" lvl="0" indent="0" algn="l" rtl="0">
              <a:spcBef>
                <a:spcPts val="0"/>
              </a:spcBef>
              <a:spcAft>
                <a:spcPts val="0"/>
              </a:spcAft>
              <a:buNone/>
            </a:pPr>
            <a:r>
              <a:rPr lang="en"/>
              <a:t>&lt;&gt;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3.	</a:t>
            </a:r>
            <a:r>
              <a:rPr lang="en" b="1" u="sng"/>
              <a:t>Peaceful Co-Existence</a:t>
            </a:r>
            <a:endParaRPr b="1" u="sng"/>
          </a:p>
          <a:p>
            <a:pPr marL="0" lvl="0" indent="0" algn="l" rtl="0">
              <a:spcBef>
                <a:spcPts val="0"/>
              </a:spcBef>
              <a:spcAft>
                <a:spcPts val="0"/>
              </a:spcAft>
              <a:buNone/>
            </a:pPr>
            <a:r>
              <a:rPr lang="en"/>
              <a:t>&lt;&gt;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ctrTitle"/>
          </p:nvPr>
        </p:nvSpPr>
        <p:spPr>
          <a:xfrm>
            <a:off x="2892150" y="0"/>
            <a:ext cx="6420600" cy="60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5. </a:t>
            </a:r>
            <a:r>
              <a:rPr lang="en" sz="3500" b="1" u="sng"/>
              <a:t>Key terms of the Cold War</a:t>
            </a:r>
            <a:endParaRPr sz="3500" b="1" u="sng"/>
          </a:p>
        </p:txBody>
      </p:sp>
      <p:pic>
        <p:nvPicPr>
          <p:cNvPr id="122" name="Google Shape;122;p21"/>
          <p:cNvPicPr preferRelativeResize="0"/>
          <p:nvPr/>
        </p:nvPicPr>
        <p:blipFill>
          <a:blip r:embed="rId4">
            <a:alphaModFix/>
          </a:blip>
          <a:stretch>
            <a:fillRect/>
          </a:stretch>
        </p:blipFill>
        <p:spPr>
          <a:xfrm>
            <a:off x="0" y="0"/>
            <a:ext cx="1348850" cy="430050"/>
          </a:xfrm>
          <a:prstGeom prst="rect">
            <a:avLst/>
          </a:prstGeom>
          <a:noFill/>
          <a:ln>
            <a:noFill/>
          </a:ln>
        </p:spPr>
      </p:pic>
      <p:sp>
        <p:nvSpPr>
          <p:cNvPr id="123" name="Google Shape;123;p21"/>
          <p:cNvSpPr txBox="1"/>
          <p:nvPr/>
        </p:nvSpPr>
        <p:spPr>
          <a:xfrm>
            <a:off x="342750" y="3175875"/>
            <a:ext cx="4122300" cy="14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21"/>
          <p:cNvSpPr txBox="1"/>
          <p:nvPr/>
        </p:nvSpPr>
        <p:spPr>
          <a:xfrm>
            <a:off x="393750" y="3186550"/>
            <a:ext cx="4178100" cy="16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Define and provide an example of an event related to each of the following terms:</a:t>
            </a:r>
            <a:endParaRPr b="1"/>
          </a:p>
          <a:p>
            <a:pPr marL="0" lvl="0" indent="0" algn="l" rtl="0">
              <a:spcBef>
                <a:spcPts val="0"/>
              </a:spcBef>
              <a:spcAft>
                <a:spcPts val="0"/>
              </a:spcAft>
              <a:buNone/>
            </a:pPr>
            <a:endParaRPr/>
          </a:p>
          <a:p>
            <a:pPr marL="457200" lvl="0" indent="-317500" algn="l" rtl="0">
              <a:spcBef>
                <a:spcPts val="0"/>
              </a:spcBef>
              <a:spcAft>
                <a:spcPts val="0"/>
              </a:spcAft>
              <a:buSzPts val="1400"/>
              <a:buAutoNum type="arabicParenR"/>
            </a:pPr>
            <a:r>
              <a:rPr lang="en" b="1"/>
              <a:t>Containment</a:t>
            </a:r>
            <a:endParaRPr b="1"/>
          </a:p>
          <a:p>
            <a:pPr marL="457200" lvl="0" indent="-317500" algn="l" rtl="0">
              <a:spcBef>
                <a:spcPts val="0"/>
              </a:spcBef>
              <a:spcAft>
                <a:spcPts val="0"/>
              </a:spcAft>
              <a:buSzPts val="1400"/>
              <a:buAutoNum type="arabicParenR"/>
            </a:pPr>
            <a:r>
              <a:rPr lang="en" b="1"/>
              <a:t>Sphere of Influence</a:t>
            </a:r>
            <a:endParaRPr b="1"/>
          </a:p>
          <a:p>
            <a:pPr marL="457200" lvl="0" indent="-317500" algn="l" rtl="0">
              <a:spcBef>
                <a:spcPts val="0"/>
              </a:spcBef>
              <a:spcAft>
                <a:spcPts val="0"/>
              </a:spcAft>
              <a:buSzPts val="1400"/>
              <a:buAutoNum type="arabicParenR"/>
            </a:pPr>
            <a:r>
              <a:rPr lang="en" b="1"/>
              <a:t>Balance of Power</a:t>
            </a:r>
            <a:endParaRPr b="1"/>
          </a:p>
          <a:p>
            <a:pPr marL="457200" lvl="0" indent="-317500" algn="l" rtl="0">
              <a:spcBef>
                <a:spcPts val="0"/>
              </a:spcBef>
              <a:spcAft>
                <a:spcPts val="0"/>
              </a:spcAft>
              <a:buSzPts val="1400"/>
              <a:buAutoNum type="arabicParenR"/>
            </a:pPr>
            <a:r>
              <a:rPr lang="en" b="1"/>
              <a:t>Expansionism</a:t>
            </a:r>
            <a:endParaRPr b="1"/>
          </a:p>
        </p:txBody>
      </p:sp>
      <p:sp>
        <p:nvSpPr>
          <p:cNvPr id="125" name="Google Shape;125;p21"/>
          <p:cNvSpPr txBox="1"/>
          <p:nvPr/>
        </p:nvSpPr>
        <p:spPr>
          <a:xfrm>
            <a:off x="4581625" y="553900"/>
            <a:ext cx="4562400" cy="45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1.	</a:t>
            </a:r>
            <a:r>
              <a:rPr lang="en" b="1" u="sng"/>
              <a:t>Containment</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2.     </a:t>
            </a:r>
            <a:r>
              <a:rPr lang="en" b="1" u="sng"/>
              <a:t>Sphere of Influence</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3.	</a:t>
            </a:r>
            <a:r>
              <a:rPr lang="en" b="1" u="sng"/>
              <a:t>Balance of Power</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4.	</a:t>
            </a:r>
            <a:r>
              <a:rPr lang="en" b="1" u="sng"/>
              <a:t>Expansionism</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1843</Words>
  <Application>Microsoft Office PowerPoint</Application>
  <PresentationFormat>On-screen Show (16:9)</PresentationFormat>
  <Paragraphs>471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Times New Roman</vt:lpstr>
      <vt:lpstr>EB Garamond</vt:lpstr>
      <vt:lpstr>Arial</vt:lpstr>
      <vt:lpstr>Simple Light</vt:lpstr>
      <vt:lpstr>Assignment 4.2.9 The Cold War</vt:lpstr>
      <vt:lpstr>Defining the Cold War</vt:lpstr>
      <vt:lpstr>2. Proxy Wars</vt:lpstr>
      <vt:lpstr>2.Proxy Wars</vt:lpstr>
      <vt:lpstr>3. Berlin/Germany in the Cold War</vt:lpstr>
      <vt:lpstr>3. Berlin/Germany in the Cold War</vt:lpstr>
      <vt:lpstr>4. Cold War Economics</vt:lpstr>
      <vt:lpstr>5. Key terms of the Cold War</vt:lpstr>
      <vt:lpstr>5. Key terms of the Cold War</vt:lpstr>
      <vt:lpstr>6. Cold War Alliances</vt:lpstr>
      <vt:lpstr>7. Cuba/The Cuban Missile Crisis</vt:lpstr>
      <vt:lpstr>7. Cuba/The Cuban Missile Crisis</vt:lpstr>
      <vt:lpstr>8. The Nuclear Age</vt:lpstr>
      <vt:lpstr>8. The Nuclear Age</vt:lpstr>
      <vt:lpstr>9. Detente</vt:lpstr>
      <vt:lpstr>10. Liberation Movements</vt:lpstr>
      <vt:lpstr>11. Decolonization</vt:lpstr>
      <vt:lpstr>12. Canada and the Cold War</vt:lpstr>
      <vt:lpstr>13. Espionage</vt:lpstr>
      <vt:lpstr>14. American Domestic Policy</vt:lpstr>
      <vt:lpstr>15. Policy in the USSR/Eastern Bloc</vt:lpstr>
      <vt:lpstr>16. Off to the Races:</vt:lpstr>
      <vt:lpstr>PowerPoint Presentation</vt:lpstr>
      <vt:lpstr>Marking Rubric</vt:lpstr>
      <vt:lpstr>Bibliography (Photos/Research)</vt:lpstr>
      <vt:lpstr>Comments and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4.2.9 The Cold War</dc:title>
  <dc:creator>Andrew Ashley</dc:creator>
  <cp:lastModifiedBy>Andrew Ashley</cp:lastModifiedBy>
  <cp:revision>1</cp:revision>
  <dcterms:modified xsi:type="dcterms:W3CDTF">2020-07-24T21:45:42Z</dcterms:modified>
</cp:coreProperties>
</file>