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4" r:id="rId5"/>
    <p:sldId id="272" r:id="rId6"/>
    <p:sldId id="275" r:id="rId7"/>
    <p:sldId id="276" r:id="rId8"/>
    <p:sldId id="277" r:id="rId9"/>
    <p:sldId id="278" r:id="rId10"/>
    <p:sldId id="262" r:id="rId11"/>
    <p:sldId id="270" r:id="rId12"/>
    <p:sldId id="292" r:id="rId13"/>
    <p:sldId id="261" r:id="rId14"/>
    <p:sldId id="264" r:id="rId15"/>
    <p:sldId id="281" r:id="rId16"/>
    <p:sldId id="283" r:id="rId17"/>
    <p:sldId id="284" r:id="rId18"/>
    <p:sldId id="268" r:id="rId19"/>
    <p:sldId id="287" r:id="rId20"/>
    <p:sldId id="290" r:id="rId21"/>
    <p:sldId id="286" r:id="rId22"/>
    <p:sldId id="285" r:id="rId23"/>
    <p:sldId id="269" r:id="rId24"/>
    <p:sldId id="267" r:id="rId25"/>
    <p:sldId id="279" r:id="rId26"/>
    <p:sldId id="29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8381"/>
    <p:restoredTop sz="95897"/>
  </p:normalViewPr>
  <p:slideViewPr>
    <p:cSldViewPr snapToGrid="0" snapToObjects="1">
      <p:cViewPr varScale="1">
        <p:scale>
          <a:sx n="106" d="100"/>
          <a:sy n="106" d="100"/>
        </p:scale>
        <p:origin x="738"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7/26/2020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7/26/2020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7/26/2020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commons.wikimedia.org/w/index.php?title=File:Flag_of_German_Reich_1935%E2%80%931945_(reverse).svg&amp;oldid=307125966" TargetMode="External"/><Relationship Id="rId13" Type="http://schemas.openxmlformats.org/officeDocument/2006/relationships/hyperlink" Target="https://commons.wikimedia.org/w/index.php?title=File:Flag_of_the_United_States.svg&amp;oldid=324841822" TargetMode="External"/><Relationship Id="rId18" Type="http://schemas.openxmlformats.org/officeDocument/2006/relationships/hyperlink" Target="https://commons.wikimedia.org/w/index.php?title=File:NDP_logo.jpg&amp;oldid=244156217" TargetMode="External"/><Relationship Id="rId26" Type="http://schemas.openxmlformats.org/officeDocument/2006/relationships/hyperlink" Target="https://commons.wikimedia.org/w/index.php?title=File:Adolf_Hitler_Berghof-1936.jpg&amp;oldid=322784484" TargetMode="External"/><Relationship Id="rId3" Type="http://schemas.openxmlformats.org/officeDocument/2006/relationships/hyperlink" Target="https://commons.wikimedia.org/w/index.php?title=File:NewCanadianPassport.jpg&amp;oldid=224343719" TargetMode="External"/><Relationship Id="rId21" Type="http://schemas.openxmlformats.org/officeDocument/2006/relationships/hyperlink" Target="https://commons.wikimedia.org/w/index.php?title=File:Liberale_Partei_Kanadas_Logo.svg&amp;oldid=323635997" TargetMode="External"/><Relationship Id="rId7" Type="http://schemas.openxmlformats.org/officeDocument/2006/relationships/hyperlink" Target="https://commons.wikimedia.org/w/index.php?title=File:AdamSmith.jpg&amp;oldid=260201281" TargetMode="External"/><Relationship Id="rId12" Type="http://schemas.openxmlformats.org/officeDocument/2006/relationships/hyperlink" Target="https://commons.wikimedia.org/w/index.php?title=File:DemocraticLogo.svg&amp;oldid=255195627" TargetMode="External"/><Relationship Id="rId17" Type="http://schemas.openxmlformats.org/officeDocument/2006/relationships/hyperlink" Target="https://commons.wikimedia.org/w/index.php?title=File:Logo_Green_Party_of_Canada.svg&amp;oldid=295888084" TargetMode="External"/><Relationship Id="rId25" Type="http://schemas.openxmlformats.org/officeDocument/2006/relationships/hyperlink" Target="https://commons.wikimedia.org/w/index.php?title=File:Imperial_State_Crown2.JPG&amp;oldid=312921557" TargetMode="External"/><Relationship Id="rId2" Type="http://schemas.openxmlformats.org/officeDocument/2006/relationships/hyperlink" Target="https://commons.wikimedia.org/w/index.php?title=File:1855_Colton_Map_of_the_World_on_Mercator_Projection_-_Geographicus_-_WorldMercator-colton-1855.jpg&amp;oldid=318663033" TargetMode="External"/><Relationship Id="rId16" Type="http://schemas.openxmlformats.org/officeDocument/2006/relationships/hyperlink" Target="https://commons.wikimedia.org/w/index.php?title=File:TommyDouglas-c1971-crop.jpg&amp;oldid=156964773" TargetMode="External"/><Relationship Id="rId20" Type="http://schemas.openxmlformats.org/officeDocument/2006/relationships/hyperlink" Target="https://commons.wikimedia.org/w/index.php?title=File:Flag_of_Norway.svg&amp;oldid=311910017" TargetMode="External"/><Relationship Id="rId29" Type="http://schemas.openxmlformats.org/officeDocument/2006/relationships/hyperlink" Target="https://pngimg.com/download/500" TargetMode="External"/><Relationship Id="rId1" Type="http://schemas.openxmlformats.org/officeDocument/2006/relationships/slideLayout" Target="../slideLayouts/slideLayout2.xml"/><Relationship Id="rId6" Type="http://schemas.openxmlformats.org/officeDocument/2006/relationships/hyperlink" Target="https://commons.wikimedia.org/w/index.php?title=File:Kiloware.JPG&amp;oldid=313403404" TargetMode="External"/><Relationship Id="rId11" Type="http://schemas.openxmlformats.org/officeDocument/2006/relationships/hyperlink" Target="https://commons.wikimedia.org/w/index.php?title=File:Republicanlogo.svg&amp;oldid=203124660" TargetMode="External"/><Relationship Id="rId24" Type="http://schemas.openxmlformats.org/officeDocument/2006/relationships/hyperlink" Target="https://commons.wikimedia.org/w/index.php?title=File:Imperial_State_Crown.png&amp;oldid=271334113" TargetMode="External"/><Relationship Id="rId5" Type="http://schemas.openxmlformats.org/officeDocument/2006/relationships/hyperlink" Target="https://commons.wikimedia.org/w/index.php?title=File:Wealth_of_Nations_title.jpg&amp;oldid=194189102" TargetMode="External"/><Relationship Id="rId15" Type="http://schemas.openxmlformats.org/officeDocument/2006/relationships/hyperlink" Target="https://commons.wikimedia.org/w/index.php?title=File:Official_portrait_of_Barack_Obama.jpg&amp;oldid=220760306" TargetMode="External"/><Relationship Id="rId23" Type="http://schemas.openxmlformats.org/officeDocument/2006/relationships/hyperlink" Target="https://commons.wikimedia.org/w/index.php?title=File:Flag_of_the_Soviet_Union_(1936%E2%80%931955).svg&amp;oldid=315311384" TargetMode="External"/><Relationship Id="rId28" Type="http://schemas.openxmlformats.org/officeDocument/2006/relationships/hyperlink" Target="https://www.ctvnews.ca/politics/conservative-riding-association-in-winnipeg-says-95k-is-missing-1.2706062" TargetMode="External"/><Relationship Id="rId10" Type="http://schemas.openxmlformats.org/officeDocument/2006/relationships/hyperlink" Target="https://commons.wikimedia.org/w/index.php?title=File:Flag_of_Canada.svg&amp;oldid=316655247" TargetMode="External"/><Relationship Id="rId19" Type="http://schemas.openxmlformats.org/officeDocument/2006/relationships/hyperlink" Target="https://commons.wikimedia.org/w/index.php?title=File:Bloc_Qu%C3%A9b%C3%A9cois-logo.svg&amp;oldid=323530394" TargetMode="External"/><Relationship Id="rId4" Type="http://schemas.openxmlformats.org/officeDocument/2006/relationships/hyperlink" Target="https://commons.wikimedia.org/w/index.php?title=File:Australian_Passport_%22P%22_Series.jpg&amp;oldid=245390116" TargetMode="External"/><Relationship Id="rId9" Type="http://schemas.openxmlformats.org/officeDocument/2006/relationships/hyperlink" Target="https://commons.wikimedia.org/w/index.php?title=File:Flag_of_Fascist_Italy_(fictional).svg&amp;oldid=209000555" TargetMode="External"/><Relationship Id="rId14" Type="http://schemas.openxmlformats.org/officeDocument/2006/relationships/hyperlink" Target="https://commons.wikimedia.org/w/index.php?title=File:Stalin_Museum_Batumi.jpg&amp;oldid=322198870" TargetMode="External"/><Relationship Id="rId22" Type="http://schemas.openxmlformats.org/officeDocument/2006/relationships/hyperlink" Target="https://commons.wikimedia.org/w/index.php?title=File:Flag_of_the_People%27s_Republic_of_China.svg&amp;oldid=316324141" TargetMode="External"/><Relationship Id="rId27" Type="http://schemas.openxmlformats.org/officeDocument/2006/relationships/hyperlink" Target="https://commons.wikimedia.org/w/index.php?title=Special:CiteThisPage&amp;page=File%3AAbundance_of_Fruit_by_Severin_Roesen%2C_1860%2C_oil_on_canvas_-_New_Britain_Museum_of_American_Art_-_DSC09427.JPG&amp;id=286052389"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C9E9-DFD6-CC46-95C3-3A89483A9852}"/>
              </a:ext>
            </a:extLst>
          </p:cNvPr>
          <p:cNvSpPr>
            <a:spLocks noGrp="1"/>
          </p:cNvSpPr>
          <p:nvPr>
            <p:ph type="ctrTitle"/>
          </p:nvPr>
        </p:nvSpPr>
        <p:spPr>
          <a:xfrm>
            <a:off x="755374" y="1447800"/>
            <a:ext cx="9988826" cy="3329581"/>
          </a:xfrm>
        </p:spPr>
        <p:txBody>
          <a:bodyPr/>
          <a:lstStyle/>
          <a:p>
            <a:pPr algn="ctr"/>
            <a:r>
              <a:rPr lang="en-US" u="sng" dirty="0"/>
              <a:t>How Do The Various Liberal Ideologies Affect Liberal Democracies</a:t>
            </a:r>
            <a:r>
              <a:rPr lang="en-US" dirty="0"/>
              <a:t>?</a:t>
            </a:r>
          </a:p>
        </p:txBody>
      </p:sp>
      <p:sp>
        <p:nvSpPr>
          <p:cNvPr id="3" name="Subtitle 2">
            <a:extLst>
              <a:ext uri="{FF2B5EF4-FFF2-40B4-BE49-F238E27FC236}">
                <a16:creationId xmlns:a16="http://schemas.microsoft.com/office/drawing/2014/main" id="{197F87CB-575F-2245-9B46-672F4A72A01F}"/>
              </a:ext>
            </a:extLst>
          </p:cNvPr>
          <p:cNvSpPr>
            <a:spLocks noGrp="1"/>
          </p:cNvSpPr>
          <p:nvPr>
            <p:ph type="subTitle" idx="1"/>
          </p:nvPr>
        </p:nvSpPr>
        <p:spPr/>
        <p:txBody>
          <a:bodyPr/>
          <a:lstStyle/>
          <a:p>
            <a:pPr algn="ctr"/>
            <a:r>
              <a:rPr lang="en-US" dirty="0"/>
              <a:t>A Quick Guide to understanding Economic, Political and Social Values that shape liberal democracies</a:t>
            </a:r>
          </a:p>
        </p:txBody>
      </p:sp>
      <p:pic>
        <p:nvPicPr>
          <p:cNvPr id="4" name="Picture 3">
            <a:extLst>
              <a:ext uri="{FF2B5EF4-FFF2-40B4-BE49-F238E27FC236}">
                <a16:creationId xmlns:a16="http://schemas.microsoft.com/office/drawing/2014/main" id="{A7DE61A5-81CF-E245-BA57-D34CA6C4631B}"/>
              </a:ext>
            </a:extLst>
          </p:cNvPr>
          <p:cNvPicPr>
            <a:picLocks noChangeAspect="1"/>
          </p:cNvPicPr>
          <p:nvPr/>
        </p:nvPicPr>
        <p:blipFill>
          <a:blip r:embed="rId2"/>
          <a:stretch>
            <a:fillRect/>
          </a:stretch>
        </p:blipFill>
        <p:spPr>
          <a:xfrm>
            <a:off x="7620929" y="3367669"/>
            <a:ext cx="5235497" cy="3490331"/>
          </a:xfrm>
          <a:prstGeom prst="rect">
            <a:avLst/>
          </a:prstGeom>
        </p:spPr>
      </p:pic>
    </p:spTree>
    <p:extLst>
      <p:ext uri="{BB962C8B-B14F-4D97-AF65-F5344CB8AC3E}">
        <p14:creationId xmlns:p14="http://schemas.microsoft.com/office/powerpoint/2010/main" val="4126195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D944-7017-3C45-815F-3A82A32C43AB}"/>
              </a:ext>
            </a:extLst>
          </p:cNvPr>
          <p:cNvSpPr>
            <a:spLocks noGrp="1"/>
          </p:cNvSpPr>
          <p:nvPr>
            <p:ph type="title"/>
          </p:nvPr>
        </p:nvSpPr>
        <p:spPr>
          <a:xfrm>
            <a:off x="0" y="1023256"/>
            <a:ext cx="12192000" cy="1400530"/>
          </a:xfrm>
        </p:spPr>
        <p:txBody>
          <a:bodyPr/>
          <a:lstStyle/>
          <a:p>
            <a:pPr algn="ctr"/>
            <a:r>
              <a:rPr lang="en-US" u="sng" dirty="0"/>
              <a:t>Better Understanding the usage of big “L” </a:t>
            </a:r>
            <a:r>
              <a:rPr lang="en-US" u="sng" dirty="0" smtClean="0"/>
              <a:t>Liberal </a:t>
            </a:r>
            <a:r>
              <a:rPr lang="en-US" u="sng" dirty="0"/>
              <a:t>and little “l” </a:t>
            </a:r>
            <a:r>
              <a:rPr lang="en-US" u="sng" dirty="0" smtClean="0"/>
              <a:t>liberal </a:t>
            </a:r>
            <a:r>
              <a:rPr lang="en-US" u="sng" dirty="0"/>
              <a:t>in addition to big “C” and small “c” </a:t>
            </a:r>
            <a:r>
              <a:rPr lang="en-US" u="sng" dirty="0" smtClean="0"/>
              <a:t>conservative</a:t>
            </a:r>
            <a:endParaRPr lang="en-US" u="sng" dirty="0"/>
          </a:p>
        </p:txBody>
      </p:sp>
      <p:sp>
        <p:nvSpPr>
          <p:cNvPr id="4" name="TextBox 3">
            <a:extLst>
              <a:ext uri="{FF2B5EF4-FFF2-40B4-BE49-F238E27FC236}">
                <a16:creationId xmlns:a16="http://schemas.microsoft.com/office/drawing/2014/main" id="{11D09360-0A90-0446-99CC-A797A131327E}"/>
              </a:ext>
            </a:extLst>
          </p:cNvPr>
          <p:cNvSpPr txBox="1"/>
          <p:nvPr/>
        </p:nvSpPr>
        <p:spPr>
          <a:xfrm>
            <a:off x="0" y="3061853"/>
            <a:ext cx="12192000" cy="3416320"/>
          </a:xfrm>
          <a:prstGeom prst="rect">
            <a:avLst/>
          </a:prstGeom>
          <a:noFill/>
        </p:spPr>
        <p:txBody>
          <a:bodyPr wrap="square" rtlCol="0">
            <a:spAutoFit/>
          </a:bodyPr>
          <a:lstStyle/>
          <a:p>
            <a:r>
              <a:rPr lang="en-US" dirty="0"/>
              <a:t>It is important to note that </a:t>
            </a:r>
            <a:r>
              <a:rPr lang="en-US" b="1" dirty="0"/>
              <a:t>there are, in fact two different meanings of the terms conservative or liberal depending on whether or not the first letter of the word is capitalized. </a:t>
            </a:r>
            <a:r>
              <a:rPr lang="en-US" dirty="0"/>
              <a:t>While both ”liberal” and “conservative” terms would be similar to their alternatives “Liberal” and “Conservatives”, </a:t>
            </a:r>
            <a:r>
              <a:rPr lang="en-US" b="1" dirty="0"/>
              <a:t>there is a difference.</a:t>
            </a:r>
          </a:p>
          <a:p>
            <a:endParaRPr lang="en-US" dirty="0"/>
          </a:p>
          <a:p>
            <a:pPr marL="285750" indent="-285750">
              <a:buFont typeface="Arial" panose="020B0604020202020204" pitchFamily="34" charset="0"/>
              <a:buChar char="•"/>
            </a:pPr>
            <a:r>
              <a:rPr lang="en-US" dirty="0">
                <a:solidFill>
                  <a:schemeClr val="bg1"/>
                </a:solidFill>
              </a:rPr>
              <a:t>A capitalized, </a:t>
            </a:r>
            <a:r>
              <a:rPr lang="en-US" b="1" dirty="0">
                <a:solidFill>
                  <a:schemeClr val="bg1"/>
                </a:solidFill>
              </a:rPr>
              <a:t>big “L” Liberal</a:t>
            </a:r>
            <a:r>
              <a:rPr lang="en-US" dirty="0">
                <a:solidFill>
                  <a:schemeClr val="bg1"/>
                </a:solidFill>
              </a:rPr>
              <a:t>, or </a:t>
            </a:r>
            <a:r>
              <a:rPr lang="en-US" b="1" dirty="0">
                <a:solidFill>
                  <a:schemeClr val="bg1"/>
                </a:solidFill>
              </a:rPr>
              <a:t>big “C” Conservative </a:t>
            </a:r>
            <a:r>
              <a:rPr lang="en-US" dirty="0">
                <a:solidFill>
                  <a:schemeClr val="bg1"/>
                </a:solidFill>
              </a:rPr>
              <a:t>refers to a specific political party. In Canada ”Liberal” would mean the Liberal Party of Canada, The New Democratic Party of Canada or the (or Alberta for that matter), while “Conservative” party would refer to the Conservative Party of Canada or the United Conservative Party (of Alberta). </a:t>
            </a:r>
            <a:r>
              <a:rPr lang="en-US" b="1" dirty="0">
                <a:solidFill>
                  <a:schemeClr val="bg1"/>
                </a:solidFill>
              </a:rPr>
              <a:t>Typically, this means that an individual is a card carrying member of these parties.</a:t>
            </a:r>
          </a:p>
          <a:p>
            <a:pPr marL="285750" indent="-285750">
              <a:buFont typeface="Arial" panose="020B0604020202020204" pitchFamily="34" charset="0"/>
              <a:buChar char="•"/>
            </a:pPr>
            <a:r>
              <a:rPr lang="en-US" dirty="0"/>
              <a:t>A lower case  </a:t>
            </a:r>
            <a:r>
              <a:rPr lang="en-US" b="1" dirty="0"/>
              <a:t>“l” liberal </a:t>
            </a:r>
            <a:r>
              <a:rPr lang="en-US" dirty="0"/>
              <a:t>would refer to values or policies that would look to expand liberalism, typically supporting more progressive values,  while </a:t>
            </a:r>
            <a:r>
              <a:rPr lang="en-US" b="1" dirty="0"/>
              <a:t>little ”c” conservative</a:t>
            </a:r>
            <a:r>
              <a:rPr lang="en-US" dirty="0"/>
              <a:t> refers to more traditional political, social and economic approaches that tend to resist change.  </a:t>
            </a:r>
          </a:p>
        </p:txBody>
      </p:sp>
    </p:spTree>
    <p:extLst>
      <p:ext uri="{BB962C8B-B14F-4D97-AF65-F5344CB8AC3E}">
        <p14:creationId xmlns:p14="http://schemas.microsoft.com/office/powerpoint/2010/main" val="1003437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BBA8-6409-C94B-BD98-CDDD8392301A}"/>
              </a:ext>
            </a:extLst>
          </p:cNvPr>
          <p:cNvSpPr>
            <a:spLocks noGrp="1"/>
          </p:cNvSpPr>
          <p:nvPr>
            <p:ph type="title"/>
          </p:nvPr>
        </p:nvSpPr>
        <p:spPr>
          <a:xfrm>
            <a:off x="1" y="0"/>
            <a:ext cx="11786838" cy="820667"/>
          </a:xfrm>
        </p:spPr>
        <p:txBody>
          <a:bodyPr/>
          <a:lstStyle/>
          <a:p>
            <a:pPr algn="ctr"/>
            <a:r>
              <a:rPr lang="en-US" u="sng" dirty="0"/>
              <a:t>Defining Equality and Equity</a:t>
            </a:r>
          </a:p>
        </p:txBody>
      </p:sp>
      <p:sp>
        <p:nvSpPr>
          <p:cNvPr id="4" name="Rectangle 3">
            <a:extLst>
              <a:ext uri="{FF2B5EF4-FFF2-40B4-BE49-F238E27FC236}">
                <a16:creationId xmlns:a16="http://schemas.microsoft.com/office/drawing/2014/main" id="{88352948-6AB3-BD48-99F4-60A94FCD662B}"/>
              </a:ext>
            </a:extLst>
          </p:cNvPr>
          <p:cNvSpPr/>
          <p:nvPr/>
        </p:nvSpPr>
        <p:spPr>
          <a:xfrm>
            <a:off x="8677955" y="2027710"/>
            <a:ext cx="219483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Equity</a:t>
            </a:r>
          </a:p>
        </p:txBody>
      </p:sp>
      <p:sp>
        <p:nvSpPr>
          <p:cNvPr id="6" name="Rectangle 5">
            <a:extLst>
              <a:ext uri="{FF2B5EF4-FFF2-40B4-BE49-F238E27FC236}">
                <a16:creationId xmlns:a16="http://schemas.microsoft.com/office/drawing/2014/main" id="{6F2B157F-AF40-504E-81FB-DE8911C1DA02}"/>
              </a:ext>
            </a:extLst>
          </p:cNvPr>
          <p:cNvSpPr/>
          <p:nvPr/>
        </p:nvSpPr>
        <p:spPr>
          <a:xfrm>
            <a:off x="1078934" y="1950502"/>
            <a:ext cx="281840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Equality</a:t>
            </a:r>
          </a:p>
        </p:txBody>
      </p:sp>
      <p:sp>
        <p:nvSpPr>
          <p:cNvPr id="7" name="Bevel 6">
            <a:extLst>
              <a:ext uri="{FF2B5EF4-FFF2-40B4-BE49-F238E27FC236}">
                <a16:creationId xmlns:a16="http://schemas.microsoft.com/office/drawing/2014/main" id="{389B1B0F-B2FD-CB42-A885-06C0053F7168}"/>
              </a:ext>
            </a:extLst>
          </p:cNvPr>
          <p:cNvSpPr/>
          <p:nvPr/>
        </p:nvSpPr>
        <p:spPr>
          <a:xfrm>
            <a:off x="54983" y="2862072"/>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evel 7">
            <a:extLst>
              <a:ext uri="{FF2B5EF4-FFF2-40B4-BE49-F238E27FC236}">
                <a16:creationId xmlns:a16="http://schemas.microsoft.com/office/drawing/2014/main" id="{74652540-C8D9-8649-A211-69FBC584D8FA}"/>
              </a:ext>
            </a:extLst>
          </p:cNvPr>
          <p:cNvSpPr/>
          <p:nvPr/>
        </p:nvSpPr>
        <p:spPr>
          <a:xfrm>
            <a:off x="2944932" y="2880315"/>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vel 8">
            <a:extLst>
              <a:ext uri="{FF2B5EF4-FFF2-40B4-BE49-F238E27FC236}">
                <a16:creationId xmlns:a16="http://schemas.microsoft.com/office/drawing/2014/main" id="{AA455561-529D-DC45-BE2B-64887F10F50E}"/>
              </a:ext>
            </a:extLst>
          </p:cNvPr>
          <p:cNvSpPr/>
          <p:nvPr/>
        </p:nvSpPr>
        <p:spPr>
          <a:xfrm>
            <a:off x="7265071" y="2934075"/>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vel 9">
            <a:extLst>
              <a:ext uri="{FF2B5EF4-FFF2-40B4-BE49-F238E27FC236}">
                <a16:creationId xmlns:a16="http://schemas.microsoft.com/office/drawing/2014/main" id="{4E9CB889-AFA1-8D4A-80F7-60008F6E7CFC}"/>
              </a:ext>
            </a:extLst>
          </p:cNvPr>
          <p:cNvSpPr/>
          <p:nvPr/>
        </p:nvSpPr>
        <p:spPr>
          <a:xfrm>
            <a:off x="10135989" y="2923716"/>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605360-C8D1-EF4D-BDAE-E8D3598ECEB6}"/>
              </a:ext>
            </a:extLst>
          </p:cNvPr>
          <p:cNvSpPr txBox="1"/>
          <p:nvPr/>
        </p:nvSpPr>
        <p:spPr>
          <a:xfrm>
            <a:off x="3178974" y="3106291"/>
            <a:ext cx="1219200" cy="276999"/>
          </a:xfrm>
          <a:prstGeom prst="rect">
            <a:avLst/>
          </a:prstGeom>
          <a:noFill/>
        </p:spPr>
        <p:txBody>
          <a:bodyPr wrap="square" rtlCol="0">
            <a:spAutoFit/>
          </a:bodyPr>
          <a:lstStyle/>
          <a:p>
            <a:r>
              <a:rPr lang="en-US" sz="1200" dirty="0"/>
              <a:t>Conservative</a:t>
            </a:r>
          </a:p>
        </p:txBody>
      </p:sp>
      <p:sp>
        <p:nvSpPr>
          <p:cNvPr id="13" name="Rectangle 12">
            <a:extLst>
              <a:ext uri="{FF2B5EF4-FFF2-40B4-BE49-F238E27FC236}">
                <a16:creationId xmlns:a16="http://schemas.microsoft.com/office/drawing/2014/main" id="{84F641FC-615D-F64F-9995-B11B0043198E}"/>
              </a:ext>
            </a:extLst>
          </p:cNvPr>
          <p:cNvSpPr/>
          <p:nvPr/>
        </p:nvSpPr>
        <p:spPr>
          <a:xfrm>
            <a:off x="10361380" y="3145445"/>
            <a:ext cx="1168910" cy="276999"/>
          </a:xfrm>
          <a:prstGeom prst="rect">
            <a:avLst/>
          </a:prstGeom>
        </p:spPr>
        <p:txBody>
          <a:bodyPr wrap="none">
            <a:spAutoFit/>
          </a:bodyPr>
          <a:lstStyle/>
          <a:p>
            <a:r>
              <a:rPr lang="en-US" sz="1200" dirty="0"/>
              <a:t>Conservative</a:t>
            </a:r>
          </a:p>
        </p:txBody>
      </p:sp>
      <p:sp>
        <p:nvSpPr>
          <p:cNvPr id="14" name="Rectangle 13">
            <a:extLst>
              <a:ext uri="{FF2B5EF4-FFF2-40B4-BE49-F238E27FC236}">
                <a16:creationId xmlns:a16="http://schemas.microsoft.com/office/drawing/2014/main" id="{9560789C-E8EF-9345-94F3-069F3288FFCD}"/>
              </a:ext>
            </a:extLst>
          </p:cNvPr>
          <p:cNvSpPr/>
          <p:nvPr/>
        </p:nvSpPr>
        <p:spPr>
          <a:xfrm>
            <a:off x="7711913" y="3144919"/>
            <a:ext cx="671979" cy="276999"/>
          </a:xfrm>
          <a:prstGeom prst="rect">
            <a:avLst/>
          </a:prstGeom>
        </p:spPr>
        <p:txBody>
          <a:bodyPr wrap="none">
            <a:spAutoFit/>
          </a:bodyPr>
          <a:lstStyle/>
          <a:p>
            <a:r>
              <a:rPr lang="en-US" sz="1200" dirty="0"/>
              <a:t>Liberal</a:t>
            </a:r>
          </a:p>
        </p:txBody>
      </p:sp>
      <p:sp>
        <p:nvSpPr>
          <p:cNvPr id="15" name="Rectangle 14">
            <a:extLst>
              <a:ext uri="{FF2B5EF4-FFF2-40B4-BE49-F238E27FC236}">
                <a16:creationId xmlns:a16="http://schemas.microsoft.com/office/drawing/2014/main" id="{10F63B65-EAA5-5A4F-B58C-2F1C1E7EB267}"/>
              </a:ext>
            </a:extLst>
          </p:cNvPr>
          <p:cNvSpPr/>
          <p:nvPr/>
        </p:nvSpPr>
        <p:spPr>
          <a:xfrm>
            <a:off x="581666" y="3149693"/>
            <a:ext cx="671979" cy="276999"/>
          </a:xfrm>
          <a:prstGeom prst="rect">
            <a:avLst/>
          </a:prstGeom>
        </p:spPr>
        <p:txBody>
          <a:bodyPr wrap="none">
            <a:spAutoFit/>
          </a:bodyPr>
          <a:lstStyle/>
          <a:p>
            <a:r>
              <a:rPr lang="en-US" sz="1200" dirty="0"/>
              <a:t>Liberal</a:t>
            </a:r>
          </a:p>
        </p:txBody>
      </p:sp>
      <p:cxnSp>
        <p:nvCxnSpPr>
          <p:cNvPr id="17" name="Straight Connector 16">
            <a:extLst>
              <a:ext uri="{FF2B5EF4-FFF2-40B4-BE49-F238E27FC236}">
                <a16:creationId xmlns:a16="http://schemas.microsoft.com/office/drawing/2014/main" id="{C2776648-D411-3B43-9B5D-EBB81FA1486B}"/>
              </a:ext>
            </a:extLst>
          </p:cNvPr>
          <p:cNvCxnSpPr/>
          <p:nvPr/>
        </p:nvCxnSpPr>
        <p:spPr>
          <a:xfrm>
            <a:off x="9775371" y="3450772"/>
            <a:ext cx="0" cy="3265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B33BF7-E74B-E741-AE0F-FEAE4F8D2AD3}"/>
              </a:ext>
            </a:extLst>
          </p:cNvPr>
          <p:cNvCxnSpPr/>
          <p:nvPr/>
        </p:nvCxnSpPr>
        <p:spPr>
          <a:xfrm>
            <a:off x="2249961" y="3465796"/>
            <a:ext cx="0" cy="3265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9ED5EEC-091E-3B46-B285-42FC1D4BC2D8}"/>
              </a:ext>
            </a:extLst>
          </p:cNvPr>
          <p:cNvSpPr txBox="1"/>
          <p:nvPr/>
        </p:nvSpPr>
        <p:spPr>
          <a:xfrm>
            <a:off x="-69101" y="1518204"/>
            <a:ext cx="5244749" cy="646331"/>
          </a:xfrm>
          <a:prstGeom prst="rect">
            <a:avLst/>
          </a:prstGeom>
          <a:noFill/>
        </p:spPr>
        <p:txBody>
          <a:bodyPr wrap="square" rtlCol="0">
            <a:spAutoFit/>
          </a:bodyPr>
          <a:lstStyle/>
          <a:p>
            <a:r>
              <a:rPr lang="en-US" b="1" u="sng" dirty="0">
                <a:solidFill>
                  <a:schemeClr val="bg1"/>
                </a:solidFill>
              </a:rPr>
              <a:t>Equality-</a:t>
            </a:r>
            <a:r>
              <a:rPr lang="en-US" dirty="0"/>
              <a:t> Individuals in society receiving the same treatment/providing similar outcomes</a:t>
            </a:r>
          </a:p>
        </p:txBody>
      </p:sp>
      <p:sp>
        <p:nvSpPr>
          <p:cNvPr id="20" name="TextBox 19">
            <a:extLst>
              <a:ext uri="{FF2B5EF4-FFF2-40B4-BE49-F238E27FC236}">
                <a16:creationId xmlns:a16="http://schemas.microsoft.com/office/drawing/2014/main" id="{05A1F489-CA62-4B42-BA30-C05A291356D6}"/>
              </a:ext>
            </a:extLst>
          </p:cNvPr>
          <p:cNvSpPr txBox="1"/>
          <p:nvPr/>
        </p:nvSpPr>
        <p:spPr>
          <a:xfrm>
            <a:off x="7727468" y="1296320"/>
            <a:ext cx="4550228" cy="923330"/>
          </a:xfrm>
          <a:prstGeom prst="rect">
            <a:avLst/>
          </a:prstGeom>
          <a:noFill/>
        </p:spPr>
        <p:txBody>
          <a:bodyPr wrap="square" rtlCol="0">
            <a:spAutoFit/>
          </a:bodyPr>
          <a:lstStyle/>
          <a:p>
            <a:r>
              <a:rPr lang="en-US" b="1" u="sng" dirty="0">
                <a:solidFill>
                  <a:schemeClr val="bg1"/>
                </a:solidFill>
              </a:rPr>
              <a:t>Equity</a:t>
            </a:r>
            <a:r>
              <a:rPr lang="en-US" b="1" dirty="0">
                <a:solidFill>
                  <a:schemeClr val="bg1"/>
                </a:solidFill>
              </a:rPr>
              <a:t>-</a:t>
            </a:r>
            <a:r>
              <a:rPr lang="en-US" dirty="0"/>
              <a:t> Individual in society getting differing levels of treatment in order to get what they need</a:t>
            </a:r>
          </a:p>
        </p:txBody>
      </p:sp>
      <p:sp>
        <p:nvSpPr>
          <p:cNvPr id="21" name="TextBox 20">
            <a:extLst>
              <a:ext uri="{FF2B5EF4-FFF2-40B4-BE49-F238E27FC236}">
                <a16:creationId xmlns:a16="http://schemas.microsoft.com/office/drawing/2014/main" id="{AFE21F38-F2D2-AE46-A7E7-794B32B5D264}"/>
              </a:ext>
            </a:extLst>
          </p:cNvPr>
          <p:cNvSpPr txBox="1"/>
          <p:nvPr/>
        </p:nvSpPr>
        <p:spPr>
          <a:xfrm>
            <a:off x="0" y="3713428"/>
            <a:ext cx="2255904"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Believe in the </a:t>
            </a:r>
            <a:r>
              <a:rPr lang="en-US" sz="1400" b="1" u="sng" dirty="0">
                <a:solidFill>
                  <a:schemeClr val="bg1"/>
                </a:solidFill>
              </a:rPr>
              <a:t>equality of outcome</a:t>
            </a:r>
            <a:r>
              <a:rPr lang="en-US" sz="1400" b="1" dirty="0">
                <a:solidFill>
                  <a:schemeClr val="bg1"/>
                </a:solidFill>
              </a:rPr>
              <a:t>,</a:t>
            </a:r>
            <a:r>
              <a:rPr lang="en-US" sz="1400" dirty="0"/>
              <a:t> even if it means government intervention.</a:t>
            </a:r>
          </a:p>
          <a:p>
            <a:pPr marL="285750" indent="-285750">
              <a:buFont typeface="Arial" panose="020B0604020202020204" pitchFamily="34" charset="0"/>
              <a:buChar char="•"/>
            </a:pPr>
            <a:r>
              <a:rPr lang="en-US" sz="1400" dirty="0">
                <a:solidFill>
                  <a:schemeClr val="bg1"/>
                </a:solidFill>
              </a:rPr>
              <a:t>Focuses on the health and wellbeing of individuals as a way to strengthen the group</a:t>
            </a:r>
          </a:p>
        </p:txBody>
      </p:sp>
      <p:sp>
        <p:nvSpPr>
          <p:cNvPr id="23" name="Rectangle 22">
            <a:extLst>
              <a:ext uri="{FF2B5EF4-FFF2-40B4-BE49-F238E27FC236}">
                <a16:creationId xmlns:a16="http://schemas.microsoft.com/office/drawing/2014/main" id="{1B4DDF2F-842A-9A49-8A43-9B2E0E638B09}"/>
              </a:ext>
            </a:extLst>
          </p:cNvPr>
          <p:cNvSpPr/>
          <p:nvPr/>
        </p:nvSpPr>
        <p:spPr>
          <a:xfrm>
            <a:off x="2364366" y="3692042"/>
            <a:ext cx="2650542" cy="2893100"/>
          </a:xfrm>
          <a:prstGeom prst="rect">
            <a:avLst/>
          </a:prstGeom>
        </p:spPr>
        <p:txBody>
          <a:bodyPr wrap="square">
            <a:spAutoFit/>
          </a:bodyPr>
          <a:lstStyle/>
          <a:p>
            <a:pPr marL="285750" indent="-285750">
              <a:buFont typeface="Arial" panose="020B0604020202020204" pitchFamily="34" charset="0"/>
              <a:buChar char="•"/>
            </a:pPr>
            <a:r>
              <a:rPr lang="en-US" sz="1400" dirty="0"/>
              <a:t>Believe in the </a:t>
            </a:r>
            <a:r>
              <a:rPr lang="en-US" sz="1400" b="1" u="sng" dirty="0">
                <a:solidFill>
                  <a:schemeClr val="bg1"/>
                </a:solidFill>
              </a:rPr>
              <a:t>equality of opportunity</a:t>
            </a:r>
            <a:r>
              <a:rPr lang="en-US" sz="1400" b="1" dirty="0">
                <a:solidFill>
                  <a:schemeClr val="bg1"/>
                </a:solidFill>
              </a:rPr>
              <a:t>, </a:t>
            </a:r>
            <a:r>
              <a:rPr lang="en-US" sz="1400" dirty="0"/>
              <a:t>Meaning that all people are (and should) be provided the same opportunities for success (outcomes are determined both by luck and commitment to success.</a:t>
            </a:r>
          </a:p>
          <a:p>
            <a:pPr marL="285750" indent="-285750">
              <a:buFont typeface="Arial" panose="020B0604020202020204" pitchFamily="34" charset="0"/>
              <a:buChar char="•"/>
            </a:pPr>
            <a:r>
              <a:rPr lang="en-US" sz="1400" dirty="0">
                <a:solidFill>
                  <a:schemeClr val="bg1"/>
                </a:solidFill>
              </a:rPr>
              <a:t>Individuals must use what is provided to them efficiently and effectively to guarantee success.</a:t>
            </a:r>
          </a:p>
        </p:txBody>
      </p:sp>
      <p:sp>
        <p:nvSpPr>
          <p:cNvPr id="24" name="TextBox 23">
            <a:extLst>
              <a:ext uri="{FF2B5EF4-FFF2-40B4-BE49-F238E27FC236}">
                <a16:creationId xmlns:a16="http://schemas.microsoft.com/office/drawing/2014/main" id="{3CD58275-3CC3-144A-84E9-751237EBBAE1}"/>
              </a:ext>
            </a:extLst>
          </p:cNvPr>
          <p:cNvSpPr txBox="1"/>
          <p:nvPr/>
        </p:nvSpPr>
        <p:spPr>
          <a:xfrm>
            <a:off x="6977744" y="3713428"/>
            <a:ext cx="2797628"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Equity is achieved through government sponsored social services and through policies such as progressive taxation. </a:t>
            </a:r>
          </a:p>
          <a:p>
            <a:pPr marL="285750" indent="-285750">
              <a:buFont typeface="Arial" panose="020B0604020202020204" pitchFamily="34" charset="0"/>
              <a:buChar char="•"/>
            </a:pPr>
            <a:r>
              <a:rPr lang="en-US" sz="1400" dirty="0">
                <a:solidFill>
                  <a:schemeClr val="bg1"/>
                </a:solidFill>
              </a:rPr>
              <a:t>Equity means those that need more supports and services receive them while those who don’t receive little to no support. Affirmative Action policies are good example of this</a:t>
            </a:r>
            <a:r>
              <a:rPr lang="en-US" sz="1200" dirty="0">
                <a:solidFill>
                  <a:schemeClr val="bg1"/>
                </a:solidFill>
              </a:rPr>
              <a:t>.</a:t>
            </a:r>
          </a:p>
        </p:txBody>
      </p:sp>
      <p:sp>
        <p:nvSpPr>
          <p:cNvPr id="25" name="TextBox 24">
            <a:extLst>
              <a:ext uri="{FF2B5EF4-FFF2-40B4-BE49-F238E27FC236}">
                <a16:creationId xmlns:a16="http://schemas.microsoft.com/office/drawing/2014/main" id="{6FB96970-E037-104E-A541-0096281F5B7A}"/>
              </a:ext>
            </a:extLst>
          </p:cNvPr>
          <p:cNvSpPr txBox="1"/>
          <p:nvPr/>
        </p:nvSpPr>
        <p:spPr>
          <a:xfrm>
            <a:off x="9917385" y="3713428"/>
            <a:ext cx="2274615" cy="3170099"/>
          </a:xfrm>
          <a:prstGeom prst="rect">
            <a:avLst/>
          </a:prstGeom>
          <a:noFill/>
        </p:spPr>
        <p:txBody>
          <a:bodyPr wrap="square" rtlCol="0">
            <a:spAutoFit/>
          </a:bodyPr>
          <a:lstStyle/>
          <a:p>
            <a:pPr marL="285750" indent="-285750">
              <a:buFont typeface="Arial" panose="020B0604020202020204" pitchFamily="34" charset="0"/>
              <a:buChar char="•"/>
            </a:pPr>
            <a:r>
              <a:rPr lang="en-US" sz="1400" dirty="0"/>
              <a:t>Equity is achieved through individual initiative and entrepreneurship and do not support government intervention.</a:t>
            </a:r>
          </a:p>
          <a:p>
            <a:pPr marL="285750" indent="-285750">
              <a:buFont typeface="Arial" panose="020B0604020202020204" pitchFamily="34" charset="0"/>
              <a:buChar char="•"/>
            </a:pPr>
            <a:r>
              <a:rPr lang="en-US" sz="1400" dirty="0">
                <a:solidFill>
                  <a:schemeClr val="bg1"/>
                </a:solidFill>
              </a:rPr>
              <a:t>Government intervention would stymy the motivation of individual citizens and should not be embraced.</a:t>
            </a:r>
          </a:p>
          <a:p>
            <a:pPr marL="285750" indent="-285750">
              <a:buFont typeface="Arial" panose="020B0604020202020204" pitchFamily="34" charset="0"/>
              <a:buChar char="•"/>
            </a:pPr>
            <a:endParaRPr lang="en-US" dirty="0"/>
          </a:p>
        </p:txBody>
      </p:sp>
      <p:sp>
        <p:nvSpPr>
          <p:cNvPr id="28" name="Rectangle 27">
            <a:extLst>
              <a:ext uri="{FF2B5EF4-FFF2-40B4-BE49-F238E27FC236}">
                <a16:creationId xmlns:a16="http://schemas.microsoft.com/office/drawing/2014/main" id="{DA7C8BD4-F1D6-2646-9C8E-45180AFB5F97}"/>
              </a:ext>
            </a:extLst>
          </p:cNvPr>
          <p:cNvSpPr/>
          <p:nvPr/>
        </p:nvSpPr>
        <p:spPr>
          <a:xfrm>
            <a:off x="6681216" y="1133856"/>
            <a:ext cx="5510784" cy="5749671"/>
          </a:xfrm>
          <a:prstGeom prst="rect">
            <a:avLst/>
          </a:prstGeom>
          <a:solidFill>
            <a:schemeClr val="accent5">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569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BBA8-6409-C94B-BD98-CDDD8392301A}"/>
              </a:ext>
            </a:extLst>
          </p:cNvPr>
          <p:cNvSpPr>
            <a:spLocks noGrp="1"/>
          </p:cNvSpPr>
          <p:nvPr>
            <p:ph type="title"/>
          </p:nvPr>
        </p:nvSpPr>
        <p:spPr>
          <a:xfrm>
            <a:off x="1" y="0"/>
            <a:ext cx="11786838" cy="820667"/>
          </a:xfrm>
        </p:spPr>
        <p:txBody>
          <a:bodyPr/>
          <a:lstStyle/>
          <a:p>
            <a:pPr algn="ctr"/>
            <a:r>
              <a:rPr lang="en-US" u="sng" dirty="0"/>
              <a:t>Defining Equality and Equity</a:t>
            </a:r>
          </a:p>
        </p:txBody>
      </p:sp>
      <p:sp>
        <p:nvSpPr>
          <p:cNvPr id="4" name="Rectangle 3">
            <a:extLst>
              <a:ext uri="{FF2B5EF4-FFF2-40B4-BE49-F238E27FC236}">
                <a16:creationId xmlns:a16="http://schemas.microsoft.com/office/drawing/2014/main" id="{88352948-6AB3-BD48-99F4-60A94FCD662B}"/>
              </a:ext>
            </a:extLst>
          </p:cNvPr>
          <p:cNvSpPr/>
          <p:nvPr/>
        </p:nvSpPr>
        <p:spPr>
          <a:xfrm>
            <a:off x="8677955" y="2027710"/>
            <a:ext cx="219483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Equity</a:t>
            </a:r>
          </a:p>
        </p:txBody>
      </p:sp>
      <p:sp>
        <p:nvSpPr>
          <p:cNvPr id="6" name="Rectangle 5">
            <a:extLst>
              <a:ext uri="{FF2B5EF4-FFF2-40B4-BE49-F238E27FC236}">
                <a16:creationId xmlns:a16="http://schemas.microsoft.com/office/drawing/2014/main" id="{6F2B157F-AF40-504E-81FB-DE8911C1DA02}"/>
              </a:ext>
            </a:extLst>
          </p:cNvPr>
          <p:cNvSpPr/>
          <p:nvPr/>
        </p:nvSpPr>
        <p:spPr>
          <a:xfrm>
            <a:off x="1078934" y="1950502"/>
            <a:ext cx="281840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Equality</a:t>
            </a:r>
          </a:p>
        </p:txBody>
      </p:sp>
      <p:sp>
        <p:nvSpPr>
          <p:cNvPr id="7" name="Bevel 6">
            <a:extLst>
              <a:ext uri="{FF2B5EF4-FFF2-40B4-BE49-F238E27FC236}">
                <a16:creationId xmlns:a16="http://schemas.microsoft.com/office/drawing/2014/main" id="{389B1B0F-B2FD-CB42-A885-06C0053F7168}"/>
              </a:ext>
            </a:extLst>
          </p:cNvPr>
          <p:cNvSpPr/>
          <p:nvPr/>
        </p:nvSpPr>
        <p:spPr>
          <a:xfrm>
            <a:off x="54983" y="2862072"/>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evel 7">
            <a:extLst>
              <a:ext uri="{FF2B5EF4-FFF2-40B4-BE49-F238E27FC236}">
                <a16:creationId xmlns:a16="http://schemas.microsoft.com/office/drawing/2014/main" id="{74652540-C8D9-8649-A211-69FBC584D8FA}"/>
              </a:ext>
            </a:extLst>
          </p:cNvPr>
          <p:cNvSpPr/>
          <p:nvPr/>
        </p:nvSpPr>
        <p:spPr>
          <a:xfrm>
            <a:off x="2944932" y="2880315"/>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vel 8">
            <a:extLst>
              <a:ext uri="{FF2B5EF4-FFF2-40B4-BE49-F238E27FC236}">
                <a16:creationId xmlns:a16="http://schemas.microsoft.com/office/drawing/2014/main" id="{AA455561-529D-DC45-BE2B-64887F10F50E}"/>
              </a:ext>
            </a:extLst>
          </p:cNvPr>
          <p:cNvSpPr/>
          <p:nvPr/>
        </p:nvSpPr>
        <p:spPr>
          <a:xfrm>
            <a:off x="7265071" y="2934075"/>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vel 9">
            <a:extLst>
              <a:ext uri="{FF2B5EF4-FFF2-40B4-BE49-F238E27FC236}">
                <a16:creationId xmlns:a16="http://schemas.microsoft.com/office/drawing/2014/main" id="{4E9CB889-AFA1-8D4A-80F7-60008F6E7CFC}"/>
              </a:ext>
            </a:extLst>
          </p:cNvPr>
          <p:cNvSpPr/>
          <p:nvPr/>
        </p:nvSpPr>
        <p:spPr>
          <a:xfrm>
            <a:off x="10135989" y="2923716"/>
            <a:ext cx="1687285" cy="72895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605360-C8D1-EF4D-BDAE-E8D3598ECEB6}"/>
              </a:ext>
            </a:extLst>
          </p:cNvPr>
          <p:cNvSpPr txBox="1"/>
          <p:nvPr/>
        </p:nvSpPr>
        <p:spPr>
          <a:xfrm>
            <a:off x="3178974" y="3106291"/>
            <a:ext cx="1219200" cy="276999"/>
          </a:xfrm>
          <a:prstGeom prst="rect">
            <a:avLst/>
          </a:prstGeom>
          <a:noFill/>
        </p:spPr>
        <p:txBody>
          <a:bodyPr wrap="square" rtlCol="0">
            <a:spAutoFit/>
          </a:bodyPr>
          <a:lstStyle/>
          <a:p>
            <a:r>
              <a:rPr lang="en-US" sz="1200" dirty="0"/>
              <a:t>Conservative</a:t>
            </a:r>
          </a:p>
        </p:txBody>
      </p:sp>
      <p:sp>
        <p:nvSpPr>
          <p:cNvPr id="13" name="Rectangle 12">
            <a:extLst>
              <a:ext uri="{FF2B5EF4-FFF2-40B4-BE49-F238E27FC236}">
                <a16:creationId xmlns:a16="http://schemas.microsoft.com/office/drawing/2014/main" id="{84F641FC-615D-F64F-9995-B11B0043198E}"/>
              </a:ext>
            </a:extLst>
          </p:cNvPr>
          <p:cNvSpPr/>
          <p:nvPr/>
        </p:nvSpPr>
        <p:spPr>
          <a:xfrm>
            <a:off x="10361380" y="3145445"/>
            <a:ext cx="1168910" cy="276999"/>
          </a:xfrm>
          <a:prstGeom prst="rect">
            <a:avLst/>
          </a:prstGeom>
        </p:spPr>
        <p:txBody>
          <a:bodyPr wrap="none">
            <a:spAutoFit/>
          </a:bodyPr>
          <a:lstStyle/>
          <a:p>
            <a:r>
              <a:rPr lang="en-US" sz="1200" dirty="0"/>
              <a:t>Conservative</a:t>
            </a:r>
          </a:p>
        </p:txBody>
      </p:sp>
      <p:sp>
        <p:nvSpPr>
          <p:cNvPr id="14" name="Rectangle 13">
            <a:extLst>
              <a:ext uri="{FF2B5EF4-FFF2-40B4-BE49-F238E27FC236}">
                <a16:creationId xmlns:a16="http://schemas.microsoft.com/office/drawing/2014/main" id="{9560789C-E8EF-9345-94F3-069F3288FFCD}"/>
              </a:ext>
            </a:extLst>
          </p:cNvPr>
          <p:cNvSpPr/>
          <p:nvPr/>
        </p:nvSpPr>
        <p:spPr>
          <a:xfrm>
            <a:off x="7711913" y="3144919"/>
            <a:ext cx="671979" cy="276999"/>
          </a:xfrm>
          <a:prstGeom prst="rect">
            <a:avLst/>
          </a:prstGeom>
        </p:spPr>
        <p:txBody>
          <a:bodyPr wrap="none">
            <a:spAutoFit/>
          </a:bodyPr>
          <a:lstStyle/>
          <a:p>
            <a:r>
              <a:rPr lang="en-US" sz="1200" dirty="0"/>
              <a:t>Liberal</a:t>
            </a:r>
          </a:p>
        </p:txBody>
      </p:sp>
      <p:sp>
        <p:nvSpPr>
          <p:cNvPr id="15" name="Rectangle 14">
            <a:extLst>
              <a:ext uri="{FF2B5EF4-FFF2-40B4-BE49-F238E27FC236}">
                <a16:creationId xmlns:a16="http://schemas.microsoft.com/office/drawing/2014/main" id="{10F63B65-EAA5-5A4F-B58C-2F1C1E7EB267}"/>
              </a:ext>
            </a:extLst>
          </p:cNvPr>
          <p:cNvSpPr/>
          <p:nvPr/>
        </p:nvSpPr>
        <p:spPr>
          <a:xfrm>
            <a:off x="581666" y="3149693"/>
            <a:ext cx="671979" cy="276999"/>
          </a:xfrm>
          <a:prstGeom prst="rect">
            <a:avLst/>
          </a:prstGeom>
        </p:spPr>
        <p:txBody>
          <a:bodyPr wrap="none">
            <a:spAutoFit/>
          </a:bodyPr>
          <a:lstStyle/>
          <a:p>
            <a:r>
              <a:rPr lang="en-US" sz="1200" dirty="0"/>
              <a:t>Liberal</a:t>
            </a:r>
          </a:p>
        </p:txBody>
      </p:sp>
      <p:cxnSp>
        <p:nvCxnSpPr>
          <p:cNvPr id="17" name="Straight Connector 16">
            <a:extLst>
              <a:ext uri="{FF2B5EF4-FFF2-40B4-BE49-F238E27FC236}">
                <a16:creationId xmlns:a16="http://schemas.microsoft.com/office/drawing/2014/main" id="{C2776648-D411-3B43-9B5D-EBB81FA1486B}"/>
              </a:ext>
            </a:extLst>
          </p:cNvPr>
          <p:cNvCxnSpPr/>
          <p:nvPr/>
        </p:nvCxnSpPr>
        <p:spPr>
          <a:xfrm>
            <a:off x="9775371" y="3450772"/>
            <a:ext cx="0" cy="3265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B33BF7-E74B-E741-AE0F-FEAE4F8D2AD3}"/>
              </a:ext>
            </a:extLst>
          </p:cNvPr>
          <p:cNvCxnSpPr/>
          <p:nvPr/>
        </p:nvCxnSpPr>
        <p:spPr>
          <a:xfrm>
            <a:off x="2249961" y="3465796"/>
            <a:ext cx="0" cy="3265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9ED5EEC-091E-3B46-B285-42FC1D4BC2D8}"/>
              </a:ext>
            </a:extLst>
          </p:cNvPr>
          <p:cNvSpPr txBox="1"/>
          <p:nvPr/>
        </p:nvSpPr>
        <p:spPr>
          <a:xfrm>
            <a:off x="-69101" y="1518204"/>
            <a:ext cx="5244749" cy="646331"/>
          </a:xfrm>
          <a:prstGeom prst="rect">
            <a:avLst/>
          </a:prstGeom>
          <a:noFill/>
        </p:spPr>
        <p:txBody>
          <a:bodyPr wrap="square" rtlCol="0">
            <a:spAutoFit/>
          </a:bodyPr>
          <a:lstStyle/>
          <a:p>
            <a:r>
              <a:rPr lang="en-US" b="1" u="sng" dirty="0">
                <a:solidFill>
                  <a:schemeClr val="bg1"/>
                </a:solidFill>
              </a:rPr>
              <a:t>Equality-</a:t>
            </a:r>
            <a:r>
              <a:rPr lang="en-US" dirty="0"/>
              <a:t> Individuals in society receiving the same treatment/providing similar outcomes</a:t>
            </a:r>
          </a:p>
        </p:txBody>
      </p:sp>
      <p:sp>
        <p:nvSpPr>
          <p:cNvPr id="20" name="TextBox 19">
            <a:extLst>
              <a:ext uri="{FF2B5EF4-FFF2-40B4-BE49-F238E27FC236}">
                <a16:creationId xmlns:a16="http://schemas.microsoft.com/office/drawing/2014/main" id="{05A1F489-CA62-4B42-BA30-C05A291356D6}"/>
              </a:ext>
            </a:extLst>
          </p:cNvPr>
          <p:cNvSpPr txBox="1"/>
          <p:nvPr/>
        </p:nvSpPr>
        <p:spPr>
          <a:xfrm>
            <a:off x="7727468" y="1296320"/>
            <a:ext cx="4550228" cy="923330"/>
          </a:xfrm>
          <a:prstGeom prst="rect">
            <a:avLst/>
          </a:prstGeom>
          <a:noFill/>
        </p:spPr>
        <p:txBody>
          <a:bodyPr wrap="square" rtlCol="0">
            <a:spAutoFit/>
          </a:bodyPr>
          <a:lstStyle/>
          <a:p>
            <a:r>
              <a:rPr lang="en-US" b="1" u="sng" dirty="0">
                <a:solidFill>
                  <a:schemeClr val="bg1"/>
                </a:solidFill>
              </a:rPr>
              <a:t>Equity</a:t>
            </a:r>
            <a:r>
              <a:rPr lang="en-US" b="1" dirty="0">
                <a:solidFill>
                  <a:schemeClr val="bg1"/>
                </a:solidFill>
              </a:rPr>
              <a:t>-</a:t>
            </a:r>
            <a:r>
              <a:rPr lang="en-US" dirty="0"/>
              <a:t> Individual in society getting differing levels of treatment in order to get what they need</a:t>
            </a:r>
          </a:p>
        </p:txBody>
      </p:sp>
      <p:sp>
        <p:nvSpPr>
          <p:cNvPr id="21" name="TextBox 20">
            <a:extLst>
              <a:ext uri="{FF2B5EF4-FFF2-40B4-BE49-F238E27FC236}">
                <a16:creationId xmlns:a16="http://schemas.microsoft.com/office/drawing/2014/main" id="{AFE21F38-F2D2-AE46-A7E7-794B32B5D264}"/>
              </a:ext>
            </a:extLst>
          </p:cNvPr>
          <p:cNvSpPr txBox="1"/>
          <p:nvPr/>
        </p:nvSpPr>
        <p:spPr>
          <a:xfrm>
            <a:off x="0" y="3713428"/>
            <a:ext cx="2255904"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Believe in the </a:t>
            </a:r>
            <a:r>
              <a:rPr lang="en-US" sz="1400" b="1" u="sng" dirty="0">
                <a:solidFill>
                  <a:schemeClr val="bg1"/>
                </a:solidFill>
              </a:rPr>
              <a:t>equality of outcome</a:t>
            </a:r>
            <a:r>
              <a:rPr lang="en-US" sz="1400" b="1" dirty="0">
                <a:solidFill>
                  <a:schemeClr val="bg1"/>
                </a:solidFill>
              </a:rPr>
              <a:t>,</a:t>
            </a:r>
            <a:r>
              <a:rPr lang="en-US" sz="1400" dirty="0"/>
              <a:t> even if it means government intervention.</a:t>
            </a:r>
          </a:p>
          <a:p>
            <a:pPr marL="285750" indent="-285750">
              <a:buFont typeface="Arial" panose="020B0604020202020204" pitchFamily="34" charset="0"/>
              <a:buChar char="•"/>
            </a:pPr>
            <a:r>
              <a:rPr lang="en-US" sz="1400" dirty="0">
                <a:solidFill>
                  <a:schemeClr val="bg1"/>
                </a:solidFill>
              </a:rPr>
              <a:t>Focuses on the health and wellbeing of individuals as a way to strengthen the group</a:t>
            </a:r>
          </a:p>
        </p:txBody>
      </p:sp>
      <p:sp>
        <p:nvSpPr>
          <p:cNvPr id="23" name="Rectangle 22">
            <a:extLst>
              <a:ext uri="{FF2B5EF4-FFF2-40B4-BE49-F238E27FC236}">
                <a16:creationId xmlns:a16="http://schemas.microsoft.com/office/drawing/2014/main" id="{1B4DDF2F-842A-9A49-8A43-9B2E0E638B09}"/>
              </a:ext>
            </a:extLst>
          </p:cNvPr>
          <p:cNvSpPr/>
          <p:nvPr/>
        </p:nvSpPr>
        <p:spPr>
          <a:xfrm>
            <a:off x="2364366" y="3692042"/>
            <a:ext cx="2650542" cy="2893100"/>
          </a:xfrm>
          <a:prstGeom prst="rect">
            <a:avLst/>
          </a:prstGeom>
        </p:spPr>
        <p:txBody>
          <a:bodyPr wrap="square">
            <a:spAutoFit/>
          </a:bodyPr>
          <a:lstStyle/>
          <a:p>
            <a:pPr marL="285750" indent="-285750">
              <a:buFont typeface="Arial" panose="020B0604020202020204" pitchFamily="34" charset="0"/>
              <a:buChar char="•"/>
            </a:pPr>
            <a:r>
              <a:rPr lang="en-US" sz="1400" dirty="0"/>
              <a:t>Believe in the </a:t>
            </a:r>
            <a:r>
              <a:rPr lang="en-US" sz="1400" b="1" u="sng" dirty="0">
                <a:solidFill>
                  <a:schemeClr val="bg1"/>
                </a:solidFill>
              </a:rPr>
              <a:t>equality of opportunity</a:t>
            </a:r>
            <a:r>
              <a:rPr lang="en-US" sz="1400" b="1" dirty="0">
                <a:solidFill>
                  <a:schemeClr val="bg1"/>
                </a:solidFill>
              </a:rPr>
              <a:t>, </a:t>
            </a:r>
            <a:r>
              <a:rPr lang="en-US" sz="1400" dirty="0"/>
              <a:t>Meaning that all people are (and should) be provided the same opportunities for success (outcomes are determined both by luck and commitment to success.</a:t>
            </a:r>
          </a:p>
          <a:p>
            <a:pPr marL="285750" indent="-285750">
              <a:buFont typeface="Arial" panose="020B0604020202020204" pitchFamily="34" charset="0"/>
              <a:buChar char="•"/>
            </a:pPr>
            <a:r>
              <a:rPr lang="en-US" sz="1400" dirty="0">
                <a:solidFill>
                  <a:schemeClr val="bg1"/>
                </a:solidFill>
              </a:rPr>
              <a:t>Individuals must use what is provided to them efficiently and effectively to guarantee success.</a:t>
            </a:r>
          </a:p>
        </p:txBody>
      </p:sp>
      <p:sp>
        <p:nvSpPr>
          <p:cNvPr id="24" name="TextBox 23">
            <a:extLst>
              <a:ext uri="{FF2B5EF4-FFF2-40B4-BE49-F238E27FC236}">
                <a16:creationId xmlns:a16="http://schemas.microsoft.com/office/drawing/2014/main" id="{3CD58275-3CC3-144A-84E9-751237EBBAE1}"/>
              </a:ext>
            </a:extLst>
          </p:cNvPr>
          <p:cNvSpPr txBox="1"/>
          <p:nvPr/>
        </p:nvSpPr>
        <p:spPr>
          <a:xfrm>
            <a:off x="6977744" y="3713428"/>
            <a:ext cx="2797628"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Equity is achieved through government sponsored social services and through policies such as progressive taxation. </a:t>
            </a:r>
          </a:p>
          <a:p>
            <a:pPr marL="285750" indent="-285750">
              <a:buFont typeface="Arial" panose="020B0604020202020204" pitchFamily="34" charset="0"/>
              <a:buChar char="•"/>
            </a:pPr>
            <a:r>
              <a:rPr lang="en-US" sz="1400" dirty="0">
                <a:solidFill>
                  <a:schemeClr val="bg1"/>
                </a:solidFill>
              </a:rPr>
              <a:t>Equity means those that need more supports and services receive them while those who don’t receive little to no support. Affirmative Action policies are good example of this</a:t>
            </a:r>
            <a:r>
              <a:rPr lang="en-US" sz="1200" dirty="0">
                <a:solidFill>
                  <a:schemeClr val="bg1"/>
                </a:solidFill>
              </a:rPr>
              <a:t>.</a:t>
            </a:r>
          </a:p>
        </p:txBody>
      </p:sp>
      <p:sp>
        <p:nvSpPr>
          <p:cNvPr id="25" name="TextBox 24">
            <a:extLst>
              <a:ext uri="{FF2B5EF4-FFF2-40B4-BE49-F238E27FC236}">
                <a16:creationId xmlns:a16="http://schemas.microsoft.com/office/drawing/2014/main" id="{6FB96970-E037-104E-A541-0096281F5B7A}"/>
              </a:ext>
            </a:extLst>
          </p:cNvPr>
          <p:cNvSpPr txBox="1"/>
          <p:nvPr/>
        </p:nvSpPr>
        <p:spPr>
          <a:xfrm>
            <a:off x="9917385" y="3713428"/>
            <a:ext cx="2274615" cy="3170099"/>
          </a:xfrm>
          <a:prstGeom prst="rect">
            <a:avLst/>
          </a:prstGeom>
          <a:noFill/>
        </p:spPr>
        <p:txBody>
          <a:bodyPr wrap="square" rtlCol="0">
            <a:spAutoFit/>
          </a:bodyPr>
          <a:lstStyle/>
          <a:p>
            <a:pPr marL="285750" indent="-285750">
              <a:buFont typeface="Arial" panose="020B0604020202020204" pitchFamily="34" charset="0"/>
              <a:buChar char="•"/>
            </a:pPr>
            <a:r>
              <a:rPr lang="en-US" sz="1400" dirty="0"/>
              <a:t>Equity is achieved through individual initiative and entrepreneurship and do not support government intervention.</a:t>
            </a:r>
          </a:p>
          <a:p>
            <a:pPr marL="285750" indent="-285750">
              <a:buFont typeface="Arial" panose="020B0604020202020204" pitchFamily="34" charset="0"/>
              <a:buChar char="•"/>
            </a:pPr>
            <a:r>
              <a:rPr lang="en-US" sz="1400" dirty="0">
                <a:solidFill>
                  <a:schemeClr val="bg1"/>
                </a:solidFill>
              </a:rPr>
              <a:t>Government intervention would stymy the motivation of individual citizens and should not be embraced.</a:t>
            </a:r>
          </a:p>
          <a:p>
            <a:pPr marL="285750" indent="-285750">
              <a:buFont typeface="Arial" panose="020B0604020202020204" pitchFamily="34" charset="0"/>
              <a:buChar char="•"/>
            </a:pPr>
            <a:endParaRPr lang="en-US" dirty="0"/>
          </a:p>
        </p:txBody>
      </p:sp>
      <p:sp>
        <p:nvSpPr>
          <p:cNvPr id="22" name="Rectangle 21">
            <a:extLst>
              <a:ext uri="{FF2B5EF4-FFF2-40B4-BE49-F238E27FC236}">
                <a16:creationId xmlns:a16="http://schemas.microsoft.com/office/drawing/2014/main" id="{EB5DCA89-EA02-0645-BC86-632A4D4AA53B}"/>
              </a:ext>
            </a:extLst>
          </p:cNvPr>
          <p:cNvSpPr/>
          <p:nvPr/>
        </p:nvSpPr>
        <p:spPr>
          <a:xfrm>
            <a:off x="-15305" y="1085794"/>
            <a:ext cx="5510784" cy="5749671"/>
          </a:xfrm>
          <a:prstGeom prst="rect">
            <a:avLst/>
          </a:prstGeom>
          <a:solidFill>
            <a:schemeClr val="accent5">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411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1BC6-C0AE-AC4F-9E1E-E53DCA947AC2}"/>
              </a:ext>
            </a:extLst>
          </p:cNvPr>
          <p:cNvSpPr>
            <a:spLocks noGrp="1"/>
          </p:cNvSpPr>
          <p:nvPr>
            <p:ph type="title"/>
          </p:nvPr>
        </p:nvSpPr>
        <p:spPr>
          <a:xfrm>
            <a:off x="0" y="0"/>
            <a:ext cx="12192000" cy="1400530"/>
          </a:xfrm>
        </p:spPr>
        <p:txBody>
          <a:bodyPr/>
          <a:lstStyle/>
          <a:p>
            <a:pPr algn="ctr"/>
            <a:r>
              <a:rPr lang="en-US" b="1" u="sng" dirty="0"/>
              <a:t>Liberalism</a:t>
            </a:r>
          </a:p>
        </p:txBody>
      </p:sp>
      <p:cxnSp>
        <p:nvCxnSpPr>
          <p:cNvPr id="5" name="Straight Connector 4">
            <a:extLst>
              <a:ext uri="{FF2B5EF4-FFF2-40B4-BE49-F238E27FC236}">
                <a16:creationId xmlns:a16="http://schemas.microsoft.com/office/drawing/2014/main" id="{1843F2E8-F0FA-5944-8F0F-2DDE4E6BF367}"/>
              </a:ext>
            </a:extLst>
          </p:cNvPr>
          <p:cNvCxnSpPr>
            <a:cxnSpLocks/>
          </p:cNvCxnSpPr>
          <p:nvPr/>
        </p:nvCxnSpPr>
        <p:spPr>
          <a:xfrm>
            <a:off x="6108192" y="755904"/>
            <a:ext cx="0" cy="607352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B078E7D-31F0-AF4F-B87C-6C6F34059E1D}"/>
              </a:ext>
            </a:extLst>
          </p:cNvPr>
          <p:cNvSpPr txBox="1"/>
          <p:nvPr/>
        </p:nvSpPr>
        <p:spPr>
          <a:xfrm>
            <a:off x="24385" y="1215864"/>
            <a:ext cx="6049536" cy="369332"/>
          </a:xfrm>
          <a:prstGeom prst="rect">
            <a:avLst/>
          </a:prstGeom>
          <a:noFill/>
        </p:spPr>
        <p:txBody>
          <a:bodyPr wrap="square" rtlCol="0">
            <a:spAutoFit/>
          </a:bodyPr>
          <a:lstStyle/>
          <a:p>
            <a:pPr algn="ctr"/>
            <a:r>
              <a:rPr lang="en-US" b="1" u="sng" dirty="0"/>
              <a:t>“liberal”</a:t>
            </a:r>
          </a:p>
        </p:txBody>
      </p:sp>
      <p:sp>
        <p:nvSpPr>
          <p:cNvPr id="10" name="Rectangle 9">
            <a:extLst>
              <a:ext uri="{FF2B5EF4-FFF2-40B4-BE49-F238E27FC236}">
                <a16:creationId xmlns:a16="http://schemas.microsoft.com/office/drawing/2014/main" id="{A1F2A140-D36F-F847-849B-6EDD3FA23808}"/>
              </a:ext>
            </a:extLst>
          </p:cNvPr>
          <p:cNvSpPr/>
          <p:nvPr/>
        </p:nvSpPr>
        <p:spPr>
          <a:xfrm>
            <a:off x="5469897" y="3947532"/>
            <a:ext cx="1276591" cy="769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Centre</a:t>
            </a:r>
          </a:p>
        </p:txBody>
      </p:sp>
      <p:sp>
        <p:nvSpPr>
          <p:cNvPr id="11" name="Rectangle 10">
            <a:extLst>
              <a:ext uri="{FF2B5EF4-FFF2-40B4-BE49-F238E27FC236}">
                <a16:creationId xmlns:a16="http://schemas.microsoft.com/office/drawing/2014/main" id="{F2C2B710-46DB-0846-A5F4-2925FF55E04F}"/>
              </a:ext>
            </a:extLst>
          </p:cNvPr>
          <p:cNvSpPr/>
          <p:nvPr/>
        </p:nvSpPr>
        <p:spPr>
          <a:xfrm>
            <a:off x="8501913" y="437268"/>
            <a:ext cx="1276591" cy="769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Modern</a:t>
            </a:r>
          </a:p>
          <a:p>
            <a:pPr algn="ctr"/>
            <a:r>
              <a:rPr lang="en-US" dirty="0"/>
              <a:t>Right</a:t>
            </a:r>
          </a:p>
        </p:txBody>
      </p:sp>
      <p:sp>
        <p:nvSpPr>
          <p:cNvPr id="12" name="Rectangle 11">
            <a:extLst>
              <a:ext uri="{FF2B5EF4-FFF2-40B4-BE49-F238E27FC236}">
                <a16:creationId xmlns:a16="http://schemas.microsoft.com/office/drawing/2014/main" id="{87250F00-C9A3-7D4E-8EB5-D7C5D3653AE7}"/>
              </a:ext>
            </a:extLst>
          </p:cNvPr>
          <p:cNvSpPr/>
          <p:nvPr/>
        </p:nvSpPr>
        <p:spPr>
          <a:xfrm>
            <a:off x="2427992" y="437268"/>
            <a:ext cx="1276591" cy="769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Modern</a:t>
            </a:r>
          </a:p>
          <a:p>
            <a:pPr algn="ctr"/>
            <a:r>
              <a:rPr lang="en-US" dirty="0"/>
              <a:t>Left</a:t>
            </a:r>
          </a:p>
        </p:txBody>
      </p:sp>
      <p:sp>
        <p:nvSpPr>
          <p:cNvPr id="14" name="Rectangle 13">
            <a:extLst>
              <a:ext uri="{FF2B5EF4-FFF2-40B4-BE49-F238E27FC236}">
                <a16:creationId xmlns:a16="http://schemas.microsoft.com/office/drawing/2014/main" id="{C7FD4D6C-927F-9B43-850E-3FBF1942D5D0}"/>
              </a:ext>
            </a:extLst>
          </p:cNvPr>
          <p:cNvSpPr/>
          <p:nvPr/>
        </p:nvSpPr>
        <p:spPr>
          <a:xfrm>
            <a:off x="6073921" y="1225026"/>
            <a:ext cx="6083808" cy="369332"/>
          </a:xfrm>
          <a:prstGeom prst="rect">
            <a:avLst/>
          </a:prstGeom>
        </p:spPr>
        <p:txBody>
          <a:bodyPr wrap="square">
            <a:spAutoFit/>
          </a:bodyPr>
          <a:lstStyle/>
          <a:p>
            <a:pPr algn="ctr"/>
            <a:r>
              <a:rPr lang="en-US" b="1" u="sng" dirty="0"/>
              <a:t>“conservative”</a:t>
            </a:r>
          </a:p>
        </p:txBody>
      </p:sp>
      <p:sp>
        <p:nvSpPr>
          <p:cNvPr id="3" name="TextBox 2">
            <a:extLst>
              <a:ext uri="{FF2B5EF4-FFF2-40B4-BE49-F238E27FC236}">
                <a16:creationId xmlns:a16="http://schemas.microsoft.com/office/drawing/2014/main" id="{98738324-75A3-0948-8B2D-C02C075E7109}"/>
              </a:ext>
            </a:extLst>
          </p:cNvPr>
          <p:cNvSpPr txBox="1"/>
          <p:nvPr/>
        </p:nvSpPr>
        <p:spPr>
          <a:xfrm>
            <a:off x="-5618" y="1559703"/>
            <a:ext cx="5475515" cy="5632311"/>
          </a:xfrm>
          <a:prstGeom prst="rect">
            <a:avLst/>
          </a:prstGeom>
          <a:noFill/>
        </p:spPr>
        <p:txBody>
          <a:bodyPr wrap="square" rtlCol="0">
            <a:spAutoFit/>
          </a:bodyPr>
          <a:lstStyle/>
          <a:p>
            <a:pPr marL="285750" indent="-285750">
              <a:buFont typeface="Arial" panose="020B0604020202020204" pitchFamily="34" charset="0"/>
              <a:buChar char="•"/>
            </a:pPr>
            <a:r>
              <a:rPr lang="en-US" dirty="0"/>
              <a:t>Embraces progressivism and is found on the left of </a:t>
            </a:r>
            <a:r>
              <a:rPr lang="en-US" dirty="0" err="1"/>
              <a:t>centre</a:t>
            </a:r>
            <a:r>
              <a:rPr lang="en-US" dirty="0"/>
              <a:t>, and left side of the  Liberal spectrum</a:t>
            </a:r>
          </a:p>
          <a:p>
            <a:pPr marL="285750" indent="-285750">
              <a:buFont typeface="Arial" panose="020B0604020202020204" pitchFamily="34" charset="0"/>
              <a:buChar char="•"/>
            </a:pPr>
            <a:r>
              <a:rPr lang="en-US" dirty="0">
                <a:solidFill>
                  <a:schemeClr val="bg1"/>
                </a:solidFill>
              </a:rPr>
              <a:t>Typical linked to Modern Liberalism</a:t>
            </a:r>
          </a:p>
          <a:p>
            <a:pPr marL="285750" indent="-285750">
              <a:buFont typeface="Arial" panose="020B0604020202020204" pitchFamily="34" charset="0"/>
              <a:buChar char="•"/>
            </a:pPr>
            <a:r>
              <a:rPr lang="en-US" dirty="0"/>
              <a:t>Focus on achieving equality of outcome, even if it requires government intervention</a:t>
            </a:r>
          </a:p>
          <a:p>
            <a:pPr marL="285750" indent="-285750">
              <a:buFont typeface="Arial" panose="020B0604020202020204" pitchFamily="34" charset="0"/>
              <a:buChar char="•"/>
            </a:pPr>
            <a:r>
              <a:rPr lang="en-US" dirty="0">
                <a:solidFill>
                  <a:schemeClr val="bg1"/>
                </a:solidFill>
              </a:rPr>
              <a:t>Recognize not all people are born to the same advantages and use social services and wealth redistribution to address gaps in wealth and opportunity</a:t>
            </a:r>
          </a:p>
          <a:p>
            <a:pPr marL="285750" indent="-285750">
              <a:buFont typeface="Arial" panose="020B0604020202020204" pitchFamily="34" charset="0"/>
              <a:buChar char="•"/>
            </a:pPr>
            <a:r>
              <a:rPr lang="en-US" dirty="0"/>
              <a:t>In Canada, The Liberal Party, NDP, Green Party and Bloc Quebecois all would be categorized to some degree as being part of the “Modern Left”/a ”liberal”</a:t>
            </a:r>
          </a:p>
          <a:p>
            <a:pPr marL="285750" indent="-285750">
              <a:buFont typeface="Arial" panose="020B0604020202020204" pitchFamily="34" charset="0"/>
              <a:buChar char="•"/>
            </a:pPr>
            <a:r>
              <a:rPr lang="en-US" dirty="0">
                <a:solidFill>
                  <a:schemeClr val="bg1"/>
                </a:solidFill>
              </a:rPr>
              <a:t>In the United States, the closest approximation would be the Democratic Party</a:t>
            </a:r>
          </a:p>
          <a:p>
            <a:pPr marL="285750" indent="-285750">
              <a:buFont typeface="Arial" panose="020B0604020202020204" pitchFamily="34" charset="0"/>
              <a:buChar char="•"/>
            </a:pPr>
            <a:r>
              <a:rPr lang="en-US" dirty="0"/>
              <a:t>Typically supports the idea of ”Positive Freedoms”</a:t>
            </a:r>
          </a:p>
          <a:p>
            <a:endParaRPr lang="en-US" dirty="0"/>
          </a:p>
        </p:txBody>
      </p:sp>
      <p:sp>
        <p:nvSpPr>
          <p:cNvPr id="4" name="TextBox 3">
            <a:extLst>
              <a:ext uri="{FF2B5EF4-FFF2-40B4-BE49-F238E27FC236}">
                <a16:creationId xmlns:a16="http://schemas.microsoft.com/office/drawing/2014/main" id="{49C27402-5EDC-D446-9791-15EE3A3590EF}"/>
              </a:ext>
            </a:extLst>
          </p:cNvPr>
          <p:cNvSpPr txBox="1"/>
          <p:nvPr/>
        </p:nvSpPr>
        <p:spPr>
          <a:xfrm>
            <a:off x="6985400" y="1585196"/>
            <a:ext cx="5138057" cy="5632311"/>
          </a:xfrm>
          <a:prstGeom prst="rect">
            <a:avLst/>
          </a:prstGeom>
          <a:noFill/>
        </p:spPr>
        <p:txBody>
          <a:bodyPr wrap="square" rtlCol="0">
            <a:spAutoFit/>
          </a:bodyPr>
          <a:lstStyle/>
          <a:p>
            <a:pPr marL="285750" indent="-285750">
              <a:buFont typeface="Arial" panose="020B0604020202020204" pitchFamily="34" charset="0"/>
              <a:buChar char="•"/>
            </a:pPr>
            <a:r>
              <a:rPr lang="en-US" dirty="0"/>
              <a:t>Embraces a commitment to resist political, social and economic change or supports a return to more “traditional values”</a:t>
            </a:r>
          </a:p>
          <a:p>
            <a:pPr marL="285750" indent="-285750">
              <a:buFont typeface="Arial" panose="020B0604020202020204" pitchFamily="34" charset="0"/>
              <a:buChar char="•"/>
            </a:pPr>
            <a:r>
              <a:rPr lang="en-US" dirty="0">
                <a:solidFill>
                  <a:schemeClr val="bg1"/>
                </a:solidFill>
              </a:rPr>
              <a:t>Focus on the equality of opportunity</a:t>
            </a:r>
          </a:p>
          <a:p>
            <a:pPr marL="285750" indent="-285750">
              <a:buFont typeface="Arial" panose="020B0604020202020204" pitchFamily="34" charset="0"/>
              <a:buChar char="•"/>
            </a:pPr>
            <a:r>
              <a:rPr lang="en-US" dirty="0"/>
              <a:t>Believe that all people in society are presented with roughly the same things but believe that only initiative and innovation secures a good life</a:t>
            </a:r>
          </a:p>
          <a:p>
            <a:pPr marL="285750" indent="-285750">
              <a:buFont typeface="Arial" panose="020B0604020202020204" pitchFamily="34" charset="0"/>
              <a:buChar char="•"/>
            </a:pPr>
            <a:r>
              <a:rPr lang="en-US" dirty="0">
                <a:solidFill>
                  <a:schemeClr val="bg1"/>
                </a:solidFill>
              </a:rPr>
              <a:t>The Conservative Party of Canada and the United Conservative Party (UCP) would be categorized as being part of the modern right/the distinction as a conservative </a:t>
            </a:r>
          </a:p>
          <a:p>
            <a:pPr marL="285750" indent="-285750">
              <a:buFont typeface="Arial" panose="020B0604020202020204" pitchFamily="34" charset="0"/>
              <a:buChar char="•"/>
            </a:pPr>
            <a:r>
              <a:rPr lang="en-US" dirty="0"/>
              <a:t>In the United States, the closest party associated to these values would be the Republican Party</a:t>
            </a:r>
          </a:p>
          <a:p>
            <a:pPr marL="285750" indent="-285750">
              <a:buFont typeface="Arial" panose="020B0604020202020204" pitchFamily="34" charset="0"/>
              <a:buChar char="•"/>
            </a:pPr>
            <a:r>
              <a:rPr lang="en-US" dirty="0">
                <a:solidFill>
                  <a:schemeClr val="bg1"/>
                </a:solidFill>
              </a:rPr>
              <a:t>Typically supports the idea of “Negative Freedoms”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60476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A8697-352C-0E4B-8C8C-B091D86786CE}"/>
              </a:ext>
            </a:extLst>
          </p:cNvPr>
          <p:cNvSpPr>
            <a:spLocks noGrp="1"/>
          </p:cNvSpPr>
          <p:nvPr>
            <p:ph type="title"/>
          </p:nvPr>
        </p:nvSpPr>
        <p:spPr>
          <a:xfrm>
            <a:off x="0" y="1174078"/>
            <a:ext cx="12283439" cy="1400530"/>
          </a:xfrm>
        </p:spPr>
        <p:txBody>
          <a:bodyPr/>
          <a:lstStyle/>
          <a:p>
            <a:r>
              <a:rPr lang="en-US" b="1" u="sng" dirty="0"/>
              <a:t>COMPOSING AN IDEOLOGY THROUGH VALUES </a:t>
            </a:r>
          </a:p>
        </p:txBody>
      </p:sp>
      <p:sp>
        <p:nvSpPr>
          <p:cNvPr id="4" name="Oval 3">
            <a:extLst>
              <a:ext uri="{FF2B5EF4-FFF2-40B4-BE49-F238E27FC236}">
                <a16:creationId xmlns:a16="http://schemas.microsoft.com/office/drawing/2014/main" id="{0C9B8B69-DBDE-C446-B818-A67C1C4200AE}"/>
              </a:ext>
            </a:extLst>
          </p:cNvPr>
          <p:cNvSpPr/>
          <p:nvPr/>
        </p:nvSpPr>
        <p:spPr>
          <a:xfrm>
            <a:off x="501804" y="2419815"/>
            <a:ext cx="2419815" cy="2464420"/>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ECONOMIC</a:t>
            </a:r>
          </a:p>
          <a:p>
            <a:pPr algn="ctr"/>
            <a:r>
              <a:rPr lang="en-US" dirty="0"/>
              <a:t>VALUES</a:t>
            </a:r>
          </a:p>
        </p:txBody>
      </p:sp>
      <p:sp>
        <p:nvSpPr>
          <p:cNvPr id="5" name="Oval 4">
            <a:extLst>
              <a:ext uri="{FF2B5EF4-FFF2-40B4-BE49-F238E27FC236}">
                <a16:creationId xmlns:a16="http://schemas.microsoft.com/office/drawing/2014/main" id="{F29E9F0D-D77F-C449-BDD5-C4D998B90CB7}"/>
              </a:ext>
            </a:extLst>
          </p:cNvPr>
          <p:cNvSpPr/>
          <p:nvPr/>
        </p:nvSpPr>
        <p:spPr>
          <a:xfrm>
            <a:off x="4671365" y="2419815"/>
            <a:ext cx="2419815" cy="2464420"/>
          </a:xfrm>
          <a:prstGeom prst="ellipse">
            <a:avLst/>
          </a:prstGeom>
          <a:solidFill>
            <a:schemeClr val="accent4">
              <a:alpha val="4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VALUES</a:t>
            </a:r>
          </a:p>
        </p:txBody>
      </p:sp>
      <p:sp>
        <p:nvSpPr>
          <p:cNvPr id="6" name="Oval 5">
            <a:extLst>
              <a:ext uri="{FF2B5EF4-FFF2-40B4-BE49-F238E27FC236}">
                <a16:creationId xmlns:a16="http://schemas.microsoft.com/office/drawing/2014/main" id="{F1A7AEF7-6D33-9B42-932E-67E20DFEF6A7}"/>
              </a:ext>
            </a:extLst>
          </p:cNvPr>
          <p:cNvSpPr/>
          <p:nvPr/>
        </p:nvSpPr>
        <p:spPr>
          <a:xfrm>
            <a:off x="8840926" y="2419815"/>
            <a:ext cx="2419815" cy="2464420"/>
          </a:xfrm>
          <a:prstGeom prst="ellipse">
            <a:avLst/>
          </a:prstGeom>
          <a:solidFill>
            <a:schemeClr val="accent6">
              <a:alpha val="5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POLITICAL </a:t>
            </a:r>
          </a:p>
          <a:p>
            <a:pPr algn="ctr"/>
            <a:r>
              <a:rPr lang="en-US" dirty="0"/>
              <a:t>VALUES</a:t>
            </a:r>
          </a:p>
        </p:txBody>
      </p:sp>
    </p:spTree>
    <p:extLst>
      <p:ext uri="{BB962C8B-B14F-4D97-AF65-F5344CB8AC3E}">
        <p14:creationId xmlns:p14="http://schemas.microsoft.com/office/powerpoint/2010/main" val="2489451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ECONOMIC VALUES</a:t>
            </a:r>
          </a:p>
        </p:txBody>
      </p:sp>
      <p:sp>
        <p:nvSpPr>
          <p:cNvPr id="4" name="Oval 3">
            <a:extLst>
              <a:ext uri="{FF2B5EF4-FFF2-40B4-BE49-F238E27FC236}">
                <a16:creationId xmlns:a16="http://schemas.microsoft.com/office/drawing/2014/main" id="{90F4CA4E-7EF3-C548-8B11-0529FDA7F514}"/>
              </a:ext>
            </a:extLst>
          </p:cNvPr>
          <p:cNvSpPr/>
          <p:nvPr/>
        </p:nvSpPr>
        <p:spPr>
          <a:xfrm>
            <a:off x="5027054" y="706774"/>
            <a:ext cx="2199753" cy="2117515"/>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ECONOMIC</a:t>
            </a:r>
          </a:p>
          <a:p>
            <a:pPr algn="ctr"/>
            <a:r>
              <a:rPr lang="en-US" dirty="0"/>
              <a:t>VALUES</a:t>
            </a:r>
          </a:p>
        </p:txBody>
      </p:sp>
      <p:sp>
        <p:nvSpPr>
          <p:cNvPr id="5" name="Rectangle 4">
            <a:extLst>
              <a:ext uri="{FF2B5EF4-FFF2-40B4-BE49-F238E27FC236}">
                <a16:creationId xmlns:a16="http://schemas.microsoft.com/office/drawing/2014/main" id="{26787DA6-CBEF-E449-80F8-871274F96DEC}"/>
              </a:ext>
            </a:extLst>
          </p:cNvPr>
          <p:cNvSpPr/>
          <p:nvPr/>
        </p:nvSpPr>
        <p:spPr>
          <a:xfrm>
            <a:off x="4130642" y="3390910"/>
            <a:ext cx="3992578" cy="3141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u="sng" dirty="0">
                <a:solidFill>
                  <a:schemeClr val="accent5"/>
                </a:solidFill>
              </a:rPr>
              <a:t>Economic Values</a:t>
            </a:r>
            <a:r>
              <a:rPr lang="en-US" b="1" dirty="0">
                <a:solidFill>
                  <a:schemeClr val="accent5"/>
                </a:solidFill>
              </a:rPr>
              <a:t> </a:t>
            </a:r>
            <a:r>
              <a:rPr lang="en-US" dirty="0"/>
              <a:t>focus on issues related to resources, goods and services. Most commonly, </a:t>
            </a:r>
            <a:r>
              <a:rPr lang="en-US" i="1" dirty="0"/>
              <a:t>economic values answer the three basic economic questions</a:t>
            </a:r>
            <a:r>
              <a:rPr lang="en-US" dirty="0"/>
              <a:t>;</a:t>
            </a:r>
          </a:p>
          <a:p>
            <a:endParaRPr lang="en-US" dirty="0"/>
          </a:p>
          <a:p>
            <a:endParaRPr lang="en-US" dirty="0"/>
          </a:p>
        </p:txBody>
      </p:sp>
      <p:sp>
        <p:nvSpPr>
          <p:cNvPr id="7" name="Rounded Rectangle 6">
            <a:extLst>
              <a:ext uri="{FF2B5EF4-FFF2-40B4-BE49-F238E27FC236}">
                <a16:creationId xmlns:a16="http://schemas.microsoft.com/office/drawing/2014/main" id="{40883935-21FB-FA46-8FF6-4CD544926E0E}"/>
              </a:ext>
            </a:extLst>
          </p:cNvPr>
          <p:cNvSpPr/>
          <p:nvPr/>
        </p:nvSpPr>
        <p:spPr>
          <a:xfrm>
            <a:off x="5205743" y="5730844"/>
            <a:ext cx="1846907" cy="62468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B97BA15-F6BF-DA4F-BF14-C8DC6D9899F1}"/>
              </a:ext>
            </a:extLst>
          </p:cNvPr>
          <p:cNvSpPr/>
          <p:nvPr/>
        </p:nvSpPr>
        <p:spPr>
          <a:xfrm>
            <a:off x="5484136" y="4866237"/>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2B4F6B7-0C5E-4E41-95F8-B5EBBF9C5233}"/>
              </a:ext>
            </a:extLst>
          </p:cNvPr>
          <p:cNvSpPr/>
          <p:nvPr/>
        </p:nvSpPr>
        <p:spPr>
          <a:xfrm>
            <a:off x="6778781" y="5075709"/>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AB9AC1E-27C4-5949-AB7B-AEED2A10990C}"/>
              </a:ext>
            </a:extLst>
          </p:cNvPr>
          <p:cNvSpPr/>
          <p:nvPr/>
        </p:nvSpPr>
        <p:spPr>
          <a:xfrm>
            <a:off x="4205333" y="5103610"/>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642F09-0CB3-2C44-8C28-EEB35FF4F551}"/>
              </a:ext>
            </a:extLst>
          </p:cNvPr>
          <p:cNvSpPr txBox="1"/>
          <p:nvPr/>
        </p:nvSpPr>
        <p:spPr>
          <a:xfrm>
            <a:off x="5189898" y="5676731"/>
            <a:ext cx="1855960" cy="738664"/>
          </a:xfrm>
          <a:prstGeom prst="rect">
            <a:avLst/>
          </a:prstGeom>
          <a:noFill/>
        </p:spPr>
        <p:txBody>
          <a:bodyPr wrap="square" rtlCol="0">
            <a:spAutoFit/>
          </a:bodyPr>
          <a:lstStyle/>
          <a:p>
            <a:pPr algn="ctr"/>
            <a:r>
              <a:rPr lang="en-US" sz="1400" b="1" dirty="0"/>
              <a:t>Three Basic Questions of Economics</a:t>
            </a:r>
          </a:p>
        </p:txBody>
      </p:sp>
      <p:sp>
        <p:nvSpPr>
          <p:cNvPr id="14" name="TextBox 13">
            <a:extLst>
              <a:ext uri="{FF2B5EF4-FFF2-40B4-BE49-F238E27FC236}">
                <a16:creationId xmlns:a16="http://schemas.microsoft.com/office/drawing/2014/main" id="{F8E661EA-305D-2045-BFB8-EA381121858C}"/>
              </a:ext>
            </a:extLst>
          </p:cNvPr>
          <p:cNvSpPr txBox="1"/>
          <p:nvPr/>
        </p:nvSpPr>
        <p:spPr>
          <a:xfrm>
            <a:off x="5438869" y="4843471"/>
            <a:ext cx="1294645" cy="523220"/>
          </a:xfrm>
          <a:prstGeom prst="rect">
            <a:avLst/>
          </a:prstGeom>
          <a:noFill/>
        </p:spPr>
        <p:txBody>
          <a:bodyPr wrap="square" rtlCol="0">
            <a:spAutoFit/>
          </a:bodyPr>
          <a:lstStyle/>
          <a:p>
            <a:pPr algn="ctr"/>
            <a:r>
              <a:rPr lang="en-US" sz="1400" dirty="0"/>
              <a:t>What to produce?</a:t>
            </a:r>
          </a:p>
        </p:txBody>
      </p:sp>
      <p:sp>
        <p:nvSpPr>
          <p:cNvPr id="15" name="Rectangle 14">
            <a:extLst>
              <a:ext uri="{FF2B5EF4-FFF2-40B4-BE49-F238E27FC236}">
                <a16:creationId xmlns:a16="http://schemas.microsoft.com/office/drawing/2014/main" id="{506132C3-902B-8B4D-8531-58289EB5952D}"/>
              </a:ext>
            </a:extLst>
          </p:cNvPr>
          <p:cNvSpPr/>
          <p:nvPr/>
        </p:nvSpPr>
        <p:spPr>
          <a:xfrm>
            <a:off x="6796888" y="5170831"/>
            <a:ext cx="1233536" cy="307777"/>
          </a:xfrm>
          <a:prstGeom prst="rect">
            <a:avLst/>
          </a:prstGeom>
        </p:spPr>
        <p:txBody>
          <a:bodyPr wrap="square">
            <a:spAutoFit/>
          </a:bodyPr>
          <a:lstStyle/>
          <a:p>
            <a:pPr algn="ctr"/>
            <a:r>
              <a:rPr lang="en-US" sz="1400" dirty="0"/>
              <a:t>For whom?</a:t>
            </a:r>
          </a:p>
        </p:txBody>
      </p:sp>
      <p:sp>
        <p:nvSpPr>
          <p:cNvPr id="16" name="Rectangle 15">
            <a:extLst>
              <a:ext uri="{FF2B5EF4-FFF2-40B4-BE49-F238E27FC236}">
                <a16:creationId xmlns:a16="http://schemas.microsoft.com/office/drawing/2014/main" id="{D70740BF-B7AE-724F-9B4B-425C427EA5EA}"/>
              </a:ext>
            </a:extLst>
          </p:cNvPr>
          <p:cNvSpPr/>
          <p:nvPr/>
        </p:nvSpPr>
        <p:spPr>
          <a:xfrm>
            <a:off x="4205333" y="5087353"/>
            <a:ext cx="1194558" cy="523220"/>
          </a:xfrm>
          <a:prstGeom prst="rect">
            <a:avLst/>
          </a:prstGeom>
        </p:spPr>
        <p:txBody>
          <a:bodyPr wrap="none">
            <a:spAutoFit/>
          </a:bodyPr>
          <a:lstStyle/>
          <a:p>
            <a:pPr algn="ctr"/>
            <a:r>
              <a:rPr lang="en-US" sz="1400" dirty="0"/>
              <a:t>How to </a:t>
            </a:r>
          </a:p>
          <a:p>
            <a:pPr algn="ctr"/>
            <a:r>
              <a:rPr lang="en-US" sz="1400" dirty="0"/>
              <a:t>produce it?</a:t>
            </a:r>
          </a:p>
        </p:txBody>
      </p:sp>
      <p:cxnSp>
        <p:nvCxnSpPr>
          <p:cNvPr id="18" name="Straight Arrow Connector 17">
            <a:extLst>
              <a:ext uri="{FF2B5EF4-FFF2-40B4-BE49-F238E27FC236}">
                <a16:creationId xmlns:a16="http://schemas.microsoft.com/office/drawing/2014/main" id="{1D30947D-5C47-744E-A19E-62A6FF839213}"/>
              </a:ext>
            </a:extLst>
          </p:cNvPr>
          <p:cNvCxnSpPr>
            <a:cxnSpLocks/>
          </p:cNvCxnSpPr>
          <p:nvPr/>
        </p:nvCxnSpPr>
        <p:spPr>
          <a:xfrm flipV="1">
            <a:off x="6126931" y="5366691"/>
            <a:ext cx="2265" cy="337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343D16-A972-E84B-9542-2D345BAC32B3}"/>
              </a:ext>
            </a:extLst>
          </p:cNvPr>
          <p:cNvCxnSpPr>
            <a:cxnSpLocks/>
            <a:endCxn id="9" idx="2"/>
          </p:cNvCxnSpPr>
          <p:nvPr/>
        </p:nvCxnSpPr>
        <p:spPr>
          <a:xfrm flipV="1">
            <a:off x="7043592" y="5576163"/>
            <a:ext cx="368932" cy="446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E283C5-1F77-B94E-96B0-C212B9744B4A}"/>
              </a:ext>
            </a:extLst>
          </p:cNvPr>
          <p:cNvCxnSpPr>
            <a:cxnSpLocks/>
            <a:stCxn id="11" idx="1"/>
          </p:cNvCxnSpPr>
          <p:nvPr/>
        </p:nvCxnSpPr>
        <p:spPr>
          <a:xfrm flipH="1" flipV="1">
            <a:off x="4824364" y="5608725"/>
            <a:ext cx="365534" cy="4373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120432FC-2A0D-0D4A-BEF7-9D2C6D37ECDE}"/>
              </a:ext>
            </a:extLst>
          </p:cNvPr>
          <p:cNvSpPr/>
          <p:nvPr/>
        </p:nvSpPr>
        <p:spPr>
          <a:xfrm>
            <a:off x="8274867" y="1548143"/>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DEE0AA8-CD12-5047-A28C-7F826AF5DC06}"/>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6" name="TextBox 5">
            <a:extLst>
              <a:ext uri="{FF2B5EF4-FFF2-40B4-BE49-F238E27FC236}">
                <a16:creationId xmlns:a16="http://schemas.microsoft.com/office/drawing/2014/main" id="{85A7725C-18CF-BC41-9DA7-EEBF9DF94AA2}"/>
              </a:ext>
            </a:extLst>
          </p:cNvPr>
          <p:cNvSpPr txBox="1"/>
          <p:nvPr/>
        </p:nvSpPr>
        <p:spPr>
          <a:xfrm>
            <a:off x="8274867" y="1548142"/>
            <a:ext cx="3503691" cy="523220"/>
          </a:xfrm>
          <a:prstGeom prst="rect">
            <a:avLst/>
          </a:prstGeom>
          <a:noFill/>
        </p:spPr>
        <p:txBody>
          <a:bodyPr wrap="square" rtlCol="0">
            <a:spAutoFit/>
          </a:bodyPr>
          <a:lstStyle/>
          <a:p>
            <a:pPr algn="ctr"/>
            <a:r>
              <a:rPr lang="en-US" sz="1400" b="1" u="sng" dirty="0"/>
              <a:t>Conservatives </a:t>
            </a:r>
          </a:p>
          <a:p>
            <a:pPr algn="ctr"/>
            <a:r>
              <a:rPr lang="en-US" sz="1400" dirty="0"/>
              <a:t>(Right Wing supporters of Liberalism)</a:t>
            </a:r>
          </a:p>
        </p:txBody>
      </p:sp>
      <p:sp>
        <p:nvSpPr>
          <p:cNvPr id="19" name="Rounded Rectangle 18">
            <a:extLst>
              <a:ext uri="{FF2B5EF4-FFF2-40B4-BE49-F238E27FC236}">
                <a16:creationId xmlns:a16="http://schemas.microsoft.com/office/drawing/2014/main" id="{2CFBBC53-0B4B-1D43-8D3E-2BD5AD5F67E6}"/>
              </a:ext>
            </a:extLst>
          </p:cNvPr>
          <p:cNvSpPr/>
          <p:nvPr/>
        </p:nvSpPr>
        <p:spPr>
          <a:xfrm>
            <a:off x="4774570" y="2890447"/>
            <a:ext cx="2704722" cy="44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Moderates</a:t>
            </a:r>
          </a:p>
          <a:p>
            <a:pPr algn="ctr"/>
            <a:r>
              <a:rPr lang="en-US" sz="1000" dirty="0"/>
              <a:t>(Centrist Supporters of Liberalism</a:t>
            </a:r>
            <a:r>
              <a:rPr lang="en-US" sz="1400" dirty="0"/>
              <a:t>)</a:t>
            </a:r>
          </a:p>
        </p:txBody>
      </p:sp>
    </p:spTree>
    <p:extLst>
      <p:ext uri="{BB962C8B-B14F-4D97-AF65-F5344CB8AC3E}">
        <p14:creationId xmlns:p14="http://schemas.microsoft.com/office/powerpoint/2010/main" val="2701098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ECONOMIC VALUES</a:t>
            </a:r>
          </a:p>
        </p:txBody>
      </p:sp>
      <p:sp>
        <p:nvSpPr>
          <p:cNvPr id="4" name="Oval 3">
            <a:extLst>
              <a:ext uri="{FF2B5EF4-FFF2-40B4-BE49-F238E27FC236}">
                <a16:creationId xmlns:a16="http://schemas.microsoft.com/office/drawing/2014/main" id="{90F4CA4E-7EF3-C548-8B11-0529FDA7F514}"/>
              </a:ext>
            </a:extLst>
          </p:cNvPr>
          <p:cNvSpPr/>
          <p:nvPr/>
        </p:nvSpPr>
        <p:spPr>
          <a:xfrm>
            <a:off x="5027054" y="706774"/>
            <a:ext cx="2199753" cy="2117515"/>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ECONOMIC</a:t>
            </a:r>
          </a:p>
          <a:p>
            <a:pPr algn="ctr"/>
            <a:r>
              <a:rPr lang="en-US" dirty="0"/>
              <a:t>VALUES</a:t>
            </a:r>
          </a:p>
        </p:txBody>
      </p:sp>
      <p:sp>
        <p:nvSpPr>
          <p:cNvPr id="5" name="Rectangle 4">
            <a:extLst>
              <a:ext uri="{FF2B5EF4-FFF2-40B4-BE49-F238E27FC236}">
                <a16:creationId xmlns:a16="http://schemas.microsoft.com/office/drawing/2014/main" id="{26787DA6-CBEF-E449-80F8-871274F96DEC}"/>
              </a:ext>
            </a:extLst>
          </p:cNvPr>
          <p:cNvSpPr/>
          <p:nvPr/>
        </p:nvSpPr>
        <p:spPr>
          <a:xfrm>
            <a:off x="4130642" y="3390910"/>
            <a:ext cx="3992578" cy="3141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u="sng" dirty="0">
                <a:solidFill>
                  <a:schemeClr val="accent5"/>
                </a:solidFill>
              </a:rPr>
              <a:t>Economic Values</a:t>
            </a:r>
            <a:r>
              <a:rPr lang="en-US" b="1" dirty="0">
                <a:solidFill>
                  <a:schemeClr val="accent5"/>
                </a:solidFill>
              </a:rPr>
              <a:t> </a:t>
            </a:r>
            <a:r>
              <a:rPr lang="en-US" dirty="0"/>
              <a:t>focus on issues related to resources, goods and services. Most commonly, </a:t>
            </a:r>
            <a:r>
              <a:rPr lang="en-US" i="1" dirty="0"/>
              <a:t>economic values answer the three basic economic questions</a:t>
            </a:r>
            <a:r>
              <a:rPr lang="en-US" dirty="0"/>
              <a:t>;</a:t>
            </a:r>
          </a:p>
          <a:p>
            <a:endParaRPr lang="en-US" dirty="0"/>
          </a:p>
          <a:p>
            <a:endParaRPr lang="en-US" dirty="0"/>
          </a:p>
        </p:txBody>
      </p:sp>
      <p:sp>
        <p:nvSpPr>
          <p:cNvPr id="7" name="Rounded Rectangle 6">
            <a:extLst>
              <a:ext uri="{FF2B5EF4-FFF2-40B4-BE49-F238E27FC236}">
                <a16:creationId xmlns:a16="http://schemas.microsoft.com/office/drawing/2014/main" id="{40883935-21FB-FA46-8FF6-4CD544926E0E}"/>
              </a:ext>
            </a:extLst>
          </p:cNvPr>
          <p:cNvSpPr/>
          <p:nvPr/>
        </p:nvSpPr>
        <p:spPr>
          <a:xfrm>
            <a:off x="5205743" y="5730844"/>
            <a:ext cx="1846907" cy="62468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B97BA15-F6BF-DA4F-BF14-C8DC6D9899F1}"/>
              </a:ext>
            </a:extLst>
          </p:cNvPr>
          <p:cNvSpPr/>
          <p:nvPr/>
        </p:nvSpPr>
        <p:spPr>
          <a:xfrm>
            <a:off x="5484136" y="4866237"/>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2B4F6B7-0C5E-4E41-95F8-B5EBBF9C5233}"/>
              </a:ext>
            </a:extLst>
          </p:cNvPr>
          <p:cNvSpPr/>
          <p:nvPr/>
        </p:nvSpPr>
        <p:spPr>
          <a:xfrm>
            <a:off x="6778781" y="5075709"/>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AB9AC1E-27C4-5949-AB7B-AEED2A10990C}"/>
              </a:ext>
            </a:extLst>
          </p:cNvPr>
          <p:cNvSpPr/>
          <p:nvPr/>
        </p:nvSpPr>
        <p:spPr>
          <a:xfrm>
            <a:off x="4205333" y="5103610"/>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642F09-0CB3-2C44-8C28-EEB35FF4F551}"/>
              </a:ext>
            </a:extLst>
          </p:cNvPr>
          <p:cNvSpPr txBox="1"/>
          <p:nvPr/>
        </p:nvSpPr>
        <p:spPr>
          <a:xfrm>
            <a:off x="5189898" y="5676731"/>
            <a:ext cx="1855960" cy="738664"/>
          </a:xfrm>
          <a:prstGeom prst="rect">
            <a:avLst/>
          </a:prstGeom>
          <a:noFill/>
        </p:spPr>
        <p:txBody>
          <a:bodyPr wrap="square" rtlCol="0">
            <a:spAutoFit/>
          </a:bodyPr>
          <a:lstStyle/>
          <a:p>
            <a:pPr algn="ctr"/>
            <a:r>
              <a:rPr lang="en-US" sz="1400" b="1" dirty="0"/>
              <a:t>Three Basic Questions of Economics</a:t>
            </a:r>
          </a:p>
        </p:txBody>
      </p:sp>
      <p:sp>
        <p:nvSpPr>
          <p:cNvPr id="14" name="TextBox 13">
            <a:extLst>
              <a:ext uri="{FF2B5EF4-FFF2-40B4-BE49-F238E27FC236}">
                <a16:creationId xmlns:a16="http://schemas.microsoft.com/office/drawing/2014/main" id="{F8E661EA-305D-2045-BFB8-EA381121858C}"/>
              </a:ext>
            </a:extLst>
          </p:cNvPr>
          <p:cNvSpPr txBox="1"/>
          <p:nvPr/>
        </p:nvSpPr>
        <p:spPr>
          <a:xfrm>
            <a:off x="5438869" y="4843471"/>
            <a:ext cx="1294645" cy="523220"/>
          </a:xfrm>
          <a:prstGeom prst="rect">
            <a:avLst/>
          </a:prstGeom>
          <a:noFill/>
        </p:spPr>
        <p:txBody>
          <a:bodyPr wrap="square" rtlCol="0">
            <a:spAutoFit/>
          </a:bodyPr>
          <a:lstStyle/>
          <a:p>
            <a:pPr algn="ctr"/>
            <a:r>
              <a:rPr lang="en-US" sz="1400" dirty="0"/>
              <a:t>What to produce?</a:t>
            </a:r>
          </a:p>
        </p:txBody>
      </p:sp>
      <p:sp>
        <p:nvSpPr>
          <p:cNvPr id="15" name="Rectangle 14">
            <a:extLst>
              <a:ext uri="{FF2B5EF4-FFF2-40B4-BE49-F238E27FC236}">
                <a16:creationId xmlns:a16="http://schemas.microsoft.com/office/drawing/2014/main" id="{506132C3-902B-8B4D-8531-58289EB5952D}"/>
              </a:ext>
            </a:extLst>
          </p:cNvPr>
          <p:cNvSpPr/>
          <p:nvPr/>
        </p:nvSpPr>
        <p:spPr>
          <a:xfrm>
            <a:off x="6796888" y="5170831"/>
            <a:ext cx="1233536" cy="307777"/>
          </a:xfrm>
          <a:prstGeom prst="rect">
            <a:avLst/>
          </a:prstGeom>
        </p:spPr>
        <p:txBody>
          <a:bodyPr wrap="square">
            <a:spAutoFit/>
          </a:bodyPr>
          <a:lstStyle/>
          <a:p>
            <a:pPr algn="ctr"/>
            <a:r>
              <a:rPr lang="en-US" sz="1400" dirty="0"/>
              <a:t>For whom?</a:t>
            </a:r>
          </a:p>
        </p:txBody>
      </p:sp>
      <p:sp>
        <p:nvSpPr>
          <p:cNvPr id="16" name="Rectangle 15">
            <a:extLst>
              <a:ext uri="{FF2B5EF4-FFF2-40B4-BE49-F238E27FC236}">
                <a16:creationId xmlns:a16="http://schemas.microsoft.com/office/drawing/2014/main" id="{D70740BF-B7AE-724F-9B4B-425C427EA5EA}"/>
              </a:ext>
            </a:extLst>
          </p:cNvPr>
          <p:cNvSpPr/>
          <p:nvPr/>
        </p:nvSpPr>
        <p:spPr>
          <a:xfrm>
            <a:off x="4205333" y="5087353"/>
            <a:ext cx="1194558" cy="523220"/>
          </a:xfrm>
          <a:prstGeom prst="rect">
            <a:avLst/>
          </a:prstGeom>
        </p:spPr>
        <p:txBody>
          <a:bodyPr wrap="none">
            <a:spAutoFit/>
          </a:bodyPr>
          <a:lstStyle/>
          <a:p>
            <a:pPr algn="ctr"/>
            <a:r>
              <a:rPr lang="en-US" sz="1400" dirty="0"/>
              <a:t>How to </a:t>
            </a:r>
          </a:p>
          <a:p>
            <a:pPr algn="ctr"/>
            <a:r>
              <a:rPr lang="en-US" sz="1400" dirty="0"/>
              <a:t>produce it?</a:t>
            </a:r>
          </a:p>
        </p:txBody>
      </p:sp>
      <p:cxnSp>
        <p:nvCxnSpPr>
          <p:cNvPr id="18" name="Straight Arrow Connector 17">
            <a:extLst>
              <a:ext uri="{FF2B5EF4-FFF2-40B4-BE49-F238E27FC236}">
                <a16:creationId xmlns:a16="http://schemas.microsoft.com/office/drawing/2014/main" id="{1D30947D-5C47-744E-A19E-62A6FF839213}"/>
              </a:ext>
            </a:extLst>
          </p:cNvPr>
          <p:cNvCxnSpPr>
            <a:cxnSpLocks/>
          </p:cNvCxnSpPr>
          <p:nvPr/>
        </p:nvCxnSpPr>
        <p:spPr>
          <a:xfrm flipV="1">
            <a:off x="6126931" y="5366691"/>
            <a:ext cx="2265" cy="337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343D16-A972-E84B-9542-2D345BAC32B3}"/>
              </a:ext>
            </a:extLst>
          </p:cNvPr>
          <p:cNvCxnSpPr>
            <a:cxnSpLocks/>
            <a:endCxn id="9" idx="2"/>
          </p:cNvCxnSpPr>
          <p:nvPr/>
        </p:nvCxnSpPr>
        <p:spPr>
          <a:xfrm flipV="1">
            <a:off x="7043592" y="5576163"/>
            <a:ext cx="368932" cy="446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E283C5-1F77-B94E-96B0-C212B9744B4A}"/>
              </a:ext>
            </a:extLst>
          </p:cNvPr>
          <p:cNvCxnSpPr>
            <a:cxnSpLocks/>
            <a:stCxn id="11" idx="1"/>
          </p:cNvCxnSpPr>
          <p:nvPr/>
        </p:nvCxnSpPr>
        <p:spPr>
          <a:xfrm flipH="1" flipV="1">
            <a:off x="4824364" y="5608725"/>
            <a:ext cx="365534" cy="4373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120432FC-2A0D-0D4A-BEF7-9D2C6D37ECDE}"/>
              </a:ext>
            </a:extLst>
          </p:cNvPr>
          <p:cNvSpPr/>
          <p:nvPr/>
        </p:nvSpPr>
        <p:spPr>
          <a:xfrm>
            <a:off x="8274867" y="1548143"/>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DEE0AA8-CD12-5047-A28C-7F826AF5DC06}"/>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6" name="TextBox 5">
            <a:extLst>
              <a:ext uri="{FF2B5EF4-FFF2-40B4-BE49-F238E27FC236}">
                <a16:creationId xmlns:a16="http://schemas.microsoft.com/office/drawing/2014/main" id="{85A7725C-18CF-BC41-9DA7-EEBF9DF94AA2}"/>
              </a:ext>
            </a:extLst>
          </p:cNvPr>
          <p:cNvSpPr txBox="1"/>
          <p:nvPr/>
        </p:nvSpPr>
        <p:spPr>
          <a:xfrm>
            <a:off x="8274867" y="1548142"/>
            <a:ext cx="3503691" cy="523220"/>
          </a:xfrm>
          <a:prstGeom prst="rect">
            <a:avLst/>
          </a:prstGeom>
          <a:noFill/>
        </p:spPr>
        <p:txBody>
          <a:bodyPr wrap="square" rtlCol="0">
            <a:spAutoFit/>
          </a:bodyPr>
          <a:lstStyle/>
          <a:p>
            <a:pPr algn="ctr"/>
            <a:r>
              <a:rPr lang="en-US" sz="1400" b="1" u="sng" dirty="0"/>
              <a:t>Conservatives </a:t>
            </a:r>
          </a:p>
          <a:p>
            <a:pPr algn="ctr"/>
            <a:r>
              <a:rPr lang="en-US" sz="1400" dirty="0"/>
              <a:t>(Right Wing Supporters of Liberalism)</a:t>
            </a:r>
          </a:p>
        </p:txBody>
      </p:sp>
      <p:sp>
        <p:nvSpPr>
          <p:cNvPr id="19" name="Rounded Rectangle 18">
            <a:extLst>
              <a:ext uri="{FF2B5EF4-FFF2-40B4-BE49-F238E27FC236}">
                <a16:creationId xmlns:a16="http://schemas.microsoft.com/office/drawing/2014/main" id="{2CFBBC53-0B4B-1D43-8D3E-2BD5AD5F67E6}"/>
              </a:ext>
            </a:extLst>
          </p:cNvPr>
          <p:cNvSpPr/>
          <p:nvPr/>
        </p:nvSpPr>
        <p:spPr>
          <a:xfrm>
            <a:off x="4774570" y="2890447"/>
            <a:ext cx="2704722" cy="44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Moderates</a:t>
            </a:r>
          </a:p>
          <a:p>
            <a:pPr algn="ctr"/>
            <a:r>
              <a:rPr lang="en-US" sz="1000" dirty="0"/>
              <a:t>(Centrist Supporters of Liberalism</a:t>
            </a:r>
            <a:r>
              <a:rPr lang="en-US" sz="1400" dirty="0"/>
              <a:t>)</a:t>
            </a:r>
          </a:p>
        </p:txBody>
      </p:sp>
      <p:sp>
        <p:nvSpPr>
          <p:cNvPr id="12" name="TextBox 11">
            <a:extLst>
              <a:ext uri="{FF2B5EF4-FFF2-40B4-BE49-F238E27FC236}">
                <a16:creationId xmlns:a16="http://schemas.microsoft.com/office/drawing/2014/main" id="{6E716294-D51F-D840-B849-48182FF0DC64}"/>
              </a:ext>
            </a:extLst>
          </p:cNvPr>
          <p:cNvSpPr txBox="1"/>
          <p:nvPr/>
        </p:nvSpPr>
        <p:spPr>
          <a:xfrm>
            <a:off x="8338242" y="2127563"/>
            <a:ext cx="3853758"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Typically believe in “hands-off governments with limited interventions</a:t>
            </a:r>
          </a:p>
          <a:p>
            <a:pPr marL="285750" indent="-285750">
              <a:buFont typeface="Arial" panose="020B0604020202020204" pitchFamily="34" charset="0"/>
              <a:buChar char="•"/>
            </a:pPr>
            <a:r>
              <a:rPr lang="en-US" dirty="0">
                <a:solidFill>
                  <a:schemeClr val="bg1"/>
                </a:solidFill>
              </a:rPr>
              <a:t>Support free trade and reduction of tariffs and taxes</a:t>
            </a:r>
          </a:p>
          <a:p>
            <a:pPr marL="285750" indent="-285750">
              <a:buFont typeface="Arial" panose="020B0604020202020204" pitchFamily="34" charset="0"/>
              <a:buChar char="•"/>
            </a:pPr>
            <a:r>
              <a:rPr lang="en-US" dirty="0"/>
              <a:t>Encourage privatization of industry and a reduction in legislative “red tape” such as environmental laws, hiring quotas and minimum wages</a:t>
            </a:r>
          </a:p>
          <a:p>
            <a:pPr marL="285750" indent="-285750">
              <a:buFont typeface="Arial" panose="020B0604020202020204" pitchFamily="34" charset="0"/>
              <a:buChar char="•"/>
            </a:pPr>
            <a:r>
              <a:rPr lang="en-US" dirty="0">
                <a:solidFill>
                  <a:schemeClr val="bg1"/>
                </a:solidFill>
              </a:rPr>
              <a:t>Privately funded healthcare</a:t>
            </a:r>
          </a:p>
          <a:p>
            <a:pPr marL="285750" indent="-285750">
              <a:buFont typeface="Arial" panose="020B0604020202020204" pitchFamily="34" charset="0"/>
              <a:buChar char="•"/>
            </a:pPr>
            <a:r>
              <a:rPr lang="en-US" dirty="0"/>
              <a:t>Limited power of </a:t>
            </a:r>
            <a:r>
              <a:rPr lang="en-US" dirty="0" err="1"/>
              <a:t>labour</a:t>
            </a:r>
            <a:r>
              <a:rPr lang="en-US" dirty="0"/>
              <a:t> organizations such as unions</a:t>
            </a:r>
          </a:p>
          <a:p>
            <a:pPr marL="285750" indent="-285750">
              <a:buFont typeface="Arial" panose="020B0604020202020204" pitchFamily="34" charset="0"/>
              <a:buChar char="•"/>
            </a:pPr>
            <a:r>
              <a:rPr lang="en-US" dirty="0">
                <a:solidFill>
                  <a:schemeClr val="bg1"/>
                </a:solidFill>
              </a:rPr>
              <a:t>Limited welfare programs </a:t>
            </a:r>
          </a:p>
          <a:p>
            <a:pPr marL="285750" indent="-285750">
              <a:buFont typeface="Arial" panose="020B0604020202020204" pitchFamily="34" charset="0"/>
              <a:buChar char="•"/>
            </a:pPr>
            <a:r>
              <a:rPr lang="en-US" dirty="0"/>
              <a:t>Flat taxation</a:t>
            </a:r>
          </a:p>
          <a:p>
            <a:pPr marL="285750" indent="-285750">
              <a:buFont typeface="Arial" panose="020B0604020202020204" pitchFamily="34" charset="0"/>
              <a:buChar char="•"/>
            </a:pPr>
            <a:r>
              <a:rPr lang="en-US" dirty="0">
                <a:solidFill>
                  <a:schemeClr val="bg1"/>
                </a:solidFill>
              </a:rPr>
              <a:t>Wealth is a reflection of individual achievement</a:t>
            </a:r>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2D0A13C9-2792-4C48-87C4-F16685F7E1AF}"/>
              </a:ext>
            </a:extLst>
          </p:cNvPr>
          <p:cNvSpPr txBox="1"/>
          <p:nvPr/>
        </p:nvSpPr>
        <p:spPr>
          <a:xfrm>
            <a:off x="100469" y="2127563"/>
            <a:ext cx="3991195"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Typically believe in extensive regulation within the economy</a:t>
            </a:r>
          </a:p>
          <a:p>
            <a:pPr marL="285750" indent="-285750">
              <a:buFont typeface="Arial" panose="020B0604020202020204" pitchFamily="34" charset="0"/>
              <a:buChar char="•"/>
            </a:pPr>
            <a:r>
              <a:rPr lang="en-US" dirty="0"/>
              <a:t>May support publicly operated industries such as the Postal Service or other crown corporations for vital national industries</a:t>
            </a:r>
          </a:p>
          <a:p>
            <a:pPr marL="285750" indent="-285750">
              <a:buFont typeface="Arial" panose="020B0604020202020204" pitchFamily="34" charset="0"/>
              <a:buChar char="•"/>
            </a:pPr>
            <a:r>
              <a:rPr lang="en-US" dirty="0"/>
              <a:t>Support </a:t>
            </a:r>
            <a:r>
              <a:rPr lang="en-US" dirty="0" err="1"/>
              <a:t>labour</a:t>
            </a:r>
            <a:r>
              <a:rPr lang="en-US" dirty="0"/>
              <a:t> groups and unions</a:t>
            </a:r>
          </a:p>
          <a:p>
            <a:pPr marL="285750" indent="-285750">
              <a:buFont typeface="Arial" panose="020B0604020202020204" pitchFamily="34" charset="0"/>
              <a:buChar char="•"/>
            </a:pPr>
            <a:r>
              <a:rPr lang="en-US" dirty="0"/>
              <a:t>Support the maintenance and expansion of universal healthcare</a:t>
            </a:r>
          </a:p>
          <a:p>
            <a:pPr marL="285750" indent="-285750">
              <a:buFont typeface="Arial" panose="020B0604020202020204" pitchFamily="34" charset="0"/>
              <a:buChar char="•"/>
            </a:pPr>
            <a:r>
              <a:rPr lang="en-US" dirty="0"/>
              <a:t>Believe in expanded welfare programs</a:t>
            </a:r>
          </a:p>
          <a:p>
            <a:pPr marL="285750" indent="-285750">
              <a:buFont typeface="Arial" panose="020B0604020202020204" pitchFamily="34" charset="0"/>
              <a:buChar char="•"/>
            </a:pPr>
            <a:r>
              <a:rPr lang="en-US" dirty="0"/>
              <a:t>Support progressive taxation</a:t>
            </a:r>
          </a:p>
          <a:p>
            <a:pPr marL="285750" indent="-285750">
              <a:buFont typeface="Arial" panose="020B0604020202020204" pitchFamily="34" charset="0"/>
              <a:buChar char="•"/>
            </a:pPr>
            <a:r>
              <a:rPr lang="en-US" dirty="0"/>
              <a:t>Wealth is reflected by the success of the group/nation</a:t>
            </a:r>
          </a:p>
          <a:p>
            <a:pPr marL="285750" indent="-285750">
              <a:buFont typeface="Arial" panose="020B0604020202020204" pitchFamily="34" charset="0"/>
              <a:buChar char="•"/>
            </a:pPr>
            <a:endParaRPr lang="en-US" dirty="0"/>
          </a:p>
        </p:txBody>
      </p:sp>
      <p:sp>
        <p:nvSpPr>
          <p:cNvPr id="20" name="Rectangle 19">
            <a:extLst>
              <a:ext uri="{FF2B5EF4-FFF2-40B4-BE49-F238E27FC236}">
                <a16:creationId xmlns:a16="http://schemas.microsoft.com/office/drawing/2014/main" id="{6177BBB5-F4EE-5A40-91E4-94BDA494FAF3}"/>
              </a:ext>
            </a:extLst>
          </p:cNvPr>
          <p:cNvSpPr/>
          <p:nvPr/>
        </p:nvSpPr>
        <p:spPr>
          <a:xfrm>
            <a:off x="-35202" y="1484768"/>
            <a:ext cx="4177160" cy="5373232"/>
          </a:xfrm>
          <a:prstGeom prst="rect">
            <a:avLst/>
          </a:prstGeom>
          <a:solidFill>
            <a:schemeClr val="accent4">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6560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ECONOMIC VALUES</a:t>
            </a:r>
          </a:p>
        </p:txBody>
      </p:sp>
      <p:sp>
        <p:nvSpPr>
          <p:cNvPr id="4" name="Oval 3">
            <a:extLst>
              <a:ext uri="{FF2B5EF4-FFF2-40B4-BE49-F238E27FC236}">
                <a16:creationId xmlns:a16="http://schemas.microsoft.com/office/drawing/2014/main" id="{90F4CA4E-7EF3-C548-8B11-0529FDA7F514}"/>
              </a:ext>
            </a:extLst>
          </p:cNvPr>
          <p:cNvSpPr/>
          <p:nvPr/>
        </p:nvSpPr>
        <p:spPr>
          <a:xfrm>
            <a:off x="5027054" y="706774"/>
            <a:ext cx="2199753" cy="2117515"/>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ECONOMIC</a:t>
            </a:r>
          </a:p>
          <a:p>
            <a:pPr algn="ctr"/>
            <a:r>
              <a:rPr lang="en-US" dirty="0"/>
              <a:t>VALUES</a:t>
            </a:r>
          </a:p>
        </p:txBody>
      </p:sp>
      <p:sp>
        <p:nvSpPr>
          <p:cNvPr id="5" name="Rectangle 4">
            <a:extLst>
              <a:ext uri="{FF2B5EF4-FFF2-40B4-BE49-F238E27FC236}">
                <a16:creationId xmlns:a16="http://schemas.microsoft.com/office/drawing/2014/main" id="{26787DA6-CBEF-E449-80F8-871274F96DEC}"/>
              </a:ext>
            </a:extLst>
          </p:cNvPr>
          <p:cNvSpPr/>
          <p:nvPr/>
        </p:nvSpPr>
        <p:spPr>
          <a:xfrm>
            <a:off x="4130642" y="3390910"/>
            <a:ext cx="3992578" cy="3141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u="sng" dirty="0">
                <a:solidFill>
                  <a:schemeClr val="accent5"/>
                </a:solidFill>
              </a:rPr>
              <a:t>Economic Values</a:t>
            </a:r>
            <a:r>
              <a:rPr lang="en-US" b="1" dirty="0">
                <a:solidFill>
                  <a:schemeClr val="accent5"/>
                </a:solidFill>
              </a:rPr>
              <a:t> </a:t>
            </a:r>
            <a:r>
              <a:rPr lang="en-US" dirty="0"/>
              <a:t>focus on issues related to resources, goods and services. Most commonly, </a:t>
            </a:r>
            <a:r>
              <a:rPr lang="en-US" i="1" dirty="0"/>
              <a:t>economic values answer the three basic economic questions</a:t>
            </a:r>
            <a:r>
              <a:rPr lang="en-US" dirty="0"/>
              <a:t>;</a:t>
            </a:r>
          </a:p>
          <a:p>
            <a:endParaRPr lang="en-US" dirty="0"/>
          </a:p>
          <a:p>
            <a:endParaRPr lang="en-US" dirty="0"/>
          </a:p>
        </p:txBody>
      </p:sp>
      <p:sp>
        <p:nvSpPr>
          <p:cNvPr id="7" name="Rounded Rectangle 6">
            <a:extLst>
              <a:ext uri="{FF2B5EF4-FFF2-40B4-BE49-F238E27FC236}">
                <a16:creationId xmlns:a16="http://schemas.microsoft.com/office/drawing/2014/main" id="{40883935-21FB-FA46-8FF6-4CD544926E0E}"/>
              </a:ext>
            </a:extLst>
          </p:cNvPr>
          <p:cNvSpPr/>
          <p:nvPr/>
        </p:nvSpPr>
        <p:spPr>
          <a:xfrm>
            <a:off x="5205743" y="5730844"/>
            <a:ext cx="1846907" cy="62468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B97BA15-F6BF-DA4F-BF14-C8DC6D9899F1}"/>
              </a:ext>
            </a:extLst>
          </p:cNvPr>
          <p:cNvSpPr/>
          <p:nvPr/>
        </p:nvSpPr>
        <p:spPr>
          <a:xfrm>
            <a:off x="5484136" y="4866237"/>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2B4F6B7-0C5E-4E41-95F8-B5EBBF9C5233}"/>
              </a:ext>
            </a:extLst>
          </p:cNvPr>
          <p:cNvSpPr/>
          <p:nvPr/>
        </p:nvSpPr>
        <p:spPr>
          <a:xfrm>
            <a:off x="6778781" y="5075709"/>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AB9AC1E-27C4-5949-AB7B-AEED2A10990C}"/>
              </a:ext>
            </a:extLst>
          </p:cNvPr>
          <p:cNvSpPr/>
          <p:nvPr/>
        </p:nvSpPr>
        <p:spPr>
          <a:xfrm>
            <a:off x="4205333" y="5103610"/>
            <a:ext cx="1267485" cy="50045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642F09-0CB3-2C44-8C28-EEB35FF4F551}"/>
              </a:ext>
            </a:extLst>
          </p:cNvPr>
          <p:cNvSpPr txBox="1"/>
          <p:nvPr/>
        </p:nvSpPr>
        <p:spPr>
          <a:xfrm>
            <a:off x="5189898" y="5676731"/>
            <a:ext cx="1855960" cy="738664"/>
          </a:xfrm>
          <a:prstGeom prst="rect">
            <a:avLst/>
          </a:prstGeom>
          <a:noFill/>
        </p:spPr>
        <p:txBody>
          <a:bodyPr wrap="square" rtlCol="0">
            <a:spAutoFit/>
          </a:bodyPr>
          <a:lstStyle/>
          <a:p>
            <a:pPr algn="ctr"/>
            <a:r>
              <a:rPr lang="en-US" sz="1400" b="1" dirty="0"/>
              <a:t>Three Basic Questions of Economics</a:t>
            </a:r>
          </a:p>
        </p:txBody>
      </p:sp>
      <p:sp>
        <p:nvSpPr>
          <p:cNvPr id="14" name="TextBox 13">
            <a:extLst>
              <a:ext uri="{FF2B5EF4-FFF2-40B4-BE49-F238E27FC236}">
                <a16:creationId xmlns:a16="http://schemas.microsoft.com/office/drawing/2014/main" id="{F8E661EA-305D-2045-BFB8-EA381121858C}"/>
              </a:ext>
            </a:extLst>
          </p:cNvPr>
          <p:cNvSpPr txBox="1"/>
          <p:nvPr/>
        </p:nvSpPr>
        <p:spPr>
          <a:xfrm>
            <a:off x="5438869" y="4843471"/>
            <a:ext cx="1294645" cy="523220"/>
          </a:xfrm>
          <a:prstGeom prst="rect">
            <a:avLst/>
          </a:prstGeom>
          <a:noFill/>
        </p:spPr>
        <p:txBody>
          <a:bodyPr wrap="square" rtlCol="0">
            <a:spAutoFit/>
          </a:bodyPr>
          <a:lstStyle/>
          <a:p>
            <a:pPr algn="ctr"/>
            <a:r>
              <a:rPr lang="en-US" sz="1400" dirty="0"/>
              <a:t>What to produce?</a:t>
            </a:r>
          </a:p>
        </p:txBody>
      </p:sp>
      <p:sp>
        <p:nvSpPr>
          <p:cNvPr id="15" name="Rectangle 14">
            <a:extLst>
              <a:ext uri="{FF2B5EF4-FFF2-40B4-BE49-F238E27FC236}">
                <a16:creationId xmlns:a16="http://schemas.microsoft.com/office/drawing/2014/main" id="{506132C3-902B-8B4D-8531-58289EB5952D}"/>
              </a:ext>
            </a:extLst>
          </p:cNvPr>
          <p:cNvSpPr/>
          <p:nvPr/>
        </p:nvSpPr>
        <p:spPr>
          <a:xfrm>
            <a:off x="6796888" y="5170831"/>
            <a:ext cx="1233536" cy="307777"/>
          </a:xfrm>
          <a:prstGeom prst="rect">
            <a:avLst/>
          </a:prstGeom>
        </p:spPr>
        <p:txBody>
          <a:bodyPr wrap="square">
            <a:spAutoFit/>
          </a:bodyPr>
          <a:lstStyle/>
          <a:p>
            <a:pPr algn="ctr"/>
            <a:r>
              <a:rPr lang="en-US" sz="1400" dirty="0"/>
              <a:t>For whom?</a:t>
            </a:r>
          </a:p>
        </p:txBody>
      </p:sp>
      <p:sp>
        <p:nvSpPr>
          <p:cNvPr id="16" name="Rectangle 15">
            <a:extLst>
              <a:ext uri="{FF2B5EF4-FFF2-40B4-BE49-F238E27FC236}">
                <a16:creationId xmlns:a16="http://schemas.microsoft.com/office/drawing/2014/main" id="{D70740BF-B7AE-724F-9B4B-425C427EA5EA}"/>
              </a:ext>
            </a:extLst>
          </p:cNvPr>
          <p:cNvSpPr/>
          <p:nvPr/>
        </p:nvSpPr>
        <p:spPr>
          <a:xfrm>
            <a:off x="4205333" y="5087353"/>
            <a:ext cx="1194558" cy="523220"/>
          </a:xfrm>
          <a:prstGeom prst="rect">
            <a:avLst/>
          </a:prstGeom>
        </p:spPr>
        <p:txBody>
          <a:bodyPr wrap="none">
            <a:spAutoFit/>
          </a:bodyPr>
          <a:lstStyle/>
          <a:p>
            <a:pPr algn="ctr"/>
            <a:r>
              <a:rPr lang="en-US" sz="1400" dirty="0"/>
              <a:t>How to </a:t>
            </a:r>
          </a:p>
          <a:p>
            <a:pPr algn="ctr"/>
            <a:r>
              <a:rPr lang="en-US" sz="1400" dirty="0"/>
              <a:t>produce it?</a:t>
            </a:r>
          </a:p>
        </p:txBody>
      </p:sp>
      <p:cxnSp>
        <p:nvCxnSpPr>
          <p:cNvPr id="18" name="Straight Arrow Connector 17">
            <a:extLst>
              <a:ext uri="{FF2B5EF4-FFF2-40B4-BE49-F238E27FC236}">
                <a16:creationId xmlns:a16="http://schemas.microsoft.com/office/drawing/2014/main" id="{1D30947D-5C47-744E-A19E-62A6FF839213}"/>
              </a:ext>
            </a:extLst>
          </p:cNvPr>
          <p:cNvCxnSpPr>
            <a:cxnSpLocks/>
          </p:cNvCxnSpPr>
          <p:nvPr/>
        </p:nvCxnSpPr>
        <p:spPr>
          <a:xfrm flipV="1">
            <a:off x="6126931" y="5366691"/>
            <a:ext cx="2265" cy="3370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343D16-A972-E84B-9542-2D345BAC32B3}"/>
              </a:ext>
            </a:extLst>
          </p:cNvPr>
          <p:cNvCxnSpPr>
            <a:cxnSpLocks/>
            <a:endCxn id="9" idx="2"/>
          </p:cNvCxnSpPr>
          <p:nvPr/>
        </p:nvCxnSpPr>
        <p:spPr>
          <a:xfrm flipV="1">
            <a:off x="7043592" y="5576163"/>
            <a:ext cx="368932" cy="446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E283C5-1F77-B94E-96B0-C212B9744B4A}"/>
              </a:ext>
            </a:extLst>
          </p:cNvPr>
          <p:cNvCxnSpPr>
            <a:cxnSpLocks/>
            <a:stCxn id="11" idx="1"/>
          </p:cNvCxnSpPr>
          <p:nvPr/>
        </p:nvCxnSpPr>
        <p:spPr>
          <a:xfrm flipH="1" flipV="1">
            <a:off x="4824364" y="5608725"/>
            <a:ext cx="365534" cy="4373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120432FC-2A0D-0D4A-BEF7-9D2C6D37ECDE}"/>
              </a:ext>
            </a:extLst>
          </p:cNvPr>
          <p:cNvSpPr/>
          <p:nvPr/>
        </p:nvSpPr>
        <p:spPr>
          <a:xfrm>
            <a:off x="8274867" y="1548143"/>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DEE0AA8-CD12-5047-A28C-7F826AF5DC06}"/>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6" name="TextBox 5">
            <a:extLst>
              <a:ext uri="{FF2B5EF4-FFF2-40B4-BE49-F238E27FC236}">
                <a16:creationId xmlns:a16="http://schemas.microsoft.com/office/drawing/2014/main" id="{85A7725C-18CF-BC41-9DA7-EEBF9DF94AA2}"/>
              </a:ext>
            </a:extLst>
          </p:cNvPr>
          <p:cNvSpPr txBox="1"/>
          <p:nvPr/>
        </p:nvSpPr>
        <p:spPr>
          <a:xfrm>
            <a:off x="8274867" y="1548142"/>
            <a:ext cx="3503691" cy="523220"/>
          </a:xfrm>
          <a:prstGeom prst="rect">
            <a:avLst/>
          </a:prstGeom>
          <a:noFill/>
        </p:spPr>
        <p:txBody>
          <a:bodyPr wrap="square" rtlCol="0">
            <a:spAutoFit/>
          </a:bodyPr>
          <a:lstStyle/>
          <a:p>
            <a:pPr algn="ctr"/>
            <a:r>
              <a:rPr lang="en-US" sz="1400" b="1" u="sng" dirty="0"/>
              <a:t>Conservatives </a:t>
            </a:r>
          </a:p>
          <a:p>
            <a:pPr algn="ctr"/>
            <a:r>
              <a:rPr lang="en-US" sz="1400" dirty="0"/>
              <a:t>(Right Wing Supporters of Liberalism)</a:t>
            </a:r>
          </a:p>
        </p:txBody>
      </p:sp>
      <p:sp>
        <p:nvSpPr>
          <p:cNvPr id="19" name="Rounded Rectangle 18">
            <a:extLst>
              <a:ext uri="{FF2B5EF4-FFF2-40B4-BE49-F238E27FC236}">
                <a16:creationId xmlns:a16="http://schemas.microsoft.com/office/drawing/2014/main" id="{2CFBBC53-0B4B-1D43-8D3E-2BD5AD5F67E6}"/>
              </a:ext>
            </a:extLst>
          </p:cNvPr>
          <p:cNvSpPr/>
          <p:nvPr/>
        </p:nvSpPr>
        <p:spPr>
          <a:xfrm>
            <a:off x="4774570" y="2890447"/>
            <a:ext cx="2704722" cy="44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Moderates</a:t>
            </a:r>
          </a:p>
          <a:p>
            <a:pPr algn="ctr"/>
            <a:r>
              <a:rPr lang="en-US" sz="1000" dirty="0"/>
              <a:t>(Centrist Supporters of Liberalism</a:t>
            </a:r>
            <a:r>
              <a:rPr lang="en-US" sz="1400" dirty="0"/>
              <a:t>)</a:t>
            </a:r>
          </a:p>
        </p:txBody>
      </p:sp>
      <p:sp>
        <p:nvSpPr>
          <p:cNvPr id="12" name="TextBox 11">
            <a:extLst>
              <a:ext uri="{FF2B5EF4-FFF2-40B4-BE49-F238E27FC236}">
                <a16:creationId xmlns:a16="http://schemas.microsoft.com/office/drawing/2014/main" id="{6E716294-D51F-D840-B849-48182FF0DC64}"/>
              </a:ext>
            </a:extLst>
          </p:cNvPr>
          <p:cNvSpPr txBox="1"/>
          <p:nvPr/>
        </p:nvSpPr>
        <p:spPr>
          <a:xfrm>
            <a:off x="8338242" y="2127563"/>
            <a:ext cx="3853758"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Typically believe in “hands-off governments with limited interventions</a:t>
            </a:r>
          </a:p>
          <a:p>
            <a:pPr marL="285750" indent="-285750">
              <a:buFont typeface="Arial" panose="020B0604020202020204" pitchFamily="34" charset="0"/>
              <a:buChar char="•"/>
            </a:pPr>
            <a:r>
              <a:rPr lang="en-US" dirty="0"/>
              <a:t>Support free trade and reduction of tariffs and taxes.</a:t>
            </a:r>
          </a:p>
          <a:p>
            <a:pPr marL="285750" indent="-285750">
              <a:buFont typeface="Arial" panose="020B0604020202020204" pitchFamily="34" charset="0"/>
              <a:buChar char="•"/>
            </a:pPr>
            <a:r>
              <a:rPr lang="en-US" dirty="0"/>
              <a:t>Encourage privatization of industry and a reduction in legislative “red tape” such as environmental laws, hiring quotas and minimum wages</a:t>
            </a:r>
          </a:p>
          <a:p>
            <a:pPr marL="285750" indent="-285750">
              <a:buFont typeface="Arial" panose="020B0604020202020204" pitchFamily="34" charset="0"/>
              <a:buChar char="•"/>
            </a:pPr>
            <a:r>
              <a:rPr lang="en-US" dirty="0"/>
              <a:t>Privately funded healthcare</a:t>
            </a:r>
          </a:p>
          <a:p>
            <a:pPr marL="285750" indent="-285750">
              <a:buFont typeface="Arial" panose="020B0604020202020204" pitchFamily="34" charset="0"/>
              <a:buChar char="•"/>
            </a:pPr>
            <a:r>
              <a:rPr lang="en-US" dirty="0"/>
              <a:t>Limited power of </a:t>
            </a:r>
            <a:r>
              <a:rPr lang="en-US" dirty="0" err="1"/>
              <a:t>labour</a:t>
            </a:r>
            <a:r>
              <a:rPr lang="en-US" dirty="0"/>
              <a:t> organizations such as unions.</a:t>
            </a:r>
          </a:p>
          <a:p>
            <a:pPr marL="285750" indent="-285750">
              <a:buFont typeface="Arial" panose="020B0604020202020204" pitchFamily="34" charset="0"/>
              <a:buChar char="•"/>
            </a:pPr>
            <a:r>
              <a:rPr lang="en-US" dirty="0"/>
              <a:t>Limited welfare programs </a:t>
            </a:r>
          </a:p>
          <a:p>
            <a:pPr marL="285750" indent="-285750">
              <a:buFont typeface="Arial" panose="020B0604020202020204" pitchFamily="34" charset="0"/>
              <a:buChar char="•"/>
            </a:pPr>
            <a:r>
              <a:rPr lang="en-US" dirty="0"/>
              <a:t>Flat taxation</a:t>
            </a:r>
          </a:p>
          <a:p>
            <a:pPr marL="285750" indent="-285750">
              <a:buFont typeface="Arial" panose="020B0604020202020204" pitchFamily="34" charset="0"/>
              <a:buChar char="•"/>
            </a:pPr>
            <a:r>
              <a:rPr lang="en-US" dirty="0"/>
              <a:t>Wealth is a reflection of individual achievement</a:t>
            </a:r>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2D0A13C9-2792-4C48-87C4-F16685F7E1AF}"/>
              </a:ext>
            </a:extLst>
          </p:cNvPr>
          <p:cNvSpPr txBox="1"/>
          <p:nvPr/>
        </p:nvSpPr>
        <p:spPr>
          <a:xfrm>
            <a:off x="100469" y="2127563"/>
            <a:ext cx="3991195"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Typically believe in extensive regulation within the economy</a:t>
            </a:r>
          </a:p>
          <a:p>
            <a:pPr marL="285750" indent="-285750">
              <a:buFont typeface="Arial" panose="020B0604020202020204" pitchFamily="34" charset="0"/>
              <a:buChar char="•"/>
            </a:pPr>
            <a:r>
              <a:rPr lang="en-US" dirty="0">
                <a:solidFill>
                  <a:schemeClr val="bg1"/>
                </a:solidFill>
              </a:rPr>
              <a:t>May support publicly operated industries such as the Postal Service or other crown corporations for vital national industries</a:t>
            </a:r>
          </a:p>
          <a:p>
            <a:pPr marL="285750" indent="-285750">
              <a:buFont typeface="Arial" panose="020B0604020202020204" pitchFamily="34" charset="0"/>
              <a:buChar char="•"/>
            </a:pPr>
            <a:r>
              <a:rPr lang="en-US" dirty="0"/>
              <a:t>Support </a:t>
            </a:r>
            <a:r>
              <a:rPr lang="en-US" dirty="0" err="1"/>
              <a:t>labour</a:t>
            </a:r>
            <a:r>
              <a:rPr lang="en-US" dirty="0"/>
              <a:t> groups and unions</a:t>
            </a:r>
          </a:p>
          <a:p>
            <a:pPr marL="285750" indent="-285750">
              <a:buFont typeface="Arial" panose="020B0604020202020204" pitchFamily="34" charset="0"/>
              <a:buChar char="•"/>
            </a:pPr>
            <a:r>
              <a:rPr lang="en-US" dirty="0">
                <a:solidFill>
                  <a:schemeClr val="bg1"/>
                </a:solidFill>
              </a:rPr>
              <a:t>Support the maintenance and expansion of universal healthcare</a:t>
            </a:r>
          </a:p>
          <a:p>
            <a:pPr marL="285750" indent="-285750">
              <a:buFont typeface="Arial" panose="020B0604020202020204" pitchFamily="34" charset="0"/>
              <a:buChar char="•"/>
            </a:pPr>
            <a:r>
              <a:rPr lang="en-US" dirty="0"/>
              <a:t>Believe in expanded welfare programs</a:t>
            </a:r>
          </a:p>
          <a:p>
            <a:pPr marL="285750" indent="-285750">
              <a:buFont typeface="Arial" panose="020B0604020202020204" pitchFamily="34" charset="0"/>
              <a:buChar char="•"/>
            </a:pPr>
            <a:r>
              <a:rPr lang="en-US" dirty="0">
                <a:solidFill>
                  <a:schemeClr val="bg1"/>
                </a:solidFill>
              </a:rPr>
              <a:t>Support progressive taxation</a:t>
            </a:r>
          </a:p>
          <a:p>
            <a:pPr marL="285750" indent="-285750">
              <a:buFont typeface="Arial" panose="020B0604020202020204" pitchFamily="34" charset="0"/>
              <a:buChar char="•"/>
            </a:pPr>
            <a:r>
              <a:rPr lang="en-US" dirty="0"/>
              <a:t>Wealth is reflected by the success of the group/nation</a:t>
            </a:r>
          </a:p>
          <a:p>
            <a:pPr marL="285750" indent="-285750">
              <a:buFont typeface="Arial" panose="020B0604020202020204" pitchFamily="34" charset="0"/>
              <a:buChar char="•"/>
            </a:pPr>
            <a:endParaRPr lang="en-US" dirty="0"/>
          </a:p>
        </p:txBody>
      </p:sp>
      <p:sp>
        <p:nvSpPr>
          <p:cNvPr id="20" name="Rectangle 19">
            <a:extLst>
              <a:ext uri="{FF2B5EF4-FFF2-40B4-BE49-F238E27FC236}">
                <a16:creationId xmlns:a16="http://schemas.microsoft.com/office/drawing/2014/main" id="{6177BBB5-F4EE-5A40-91E4-94BDA494FAF3}"/>
              </a:ext>
            </a:extLst>
          </p:cNvPr>
          <p:cNvSpPr/>
          <p:nvPr/>
        </p:nvSpPr>
        <p:spPr>
          <a:xfrm>
            <a:off x="8122088" y="1484768"/>
            <a:ext cx="4063622" cy="5373232"/>
          </a:xfrm>
          <a:prstGeom prst="rect">
            <a:avLst/>
          </a:prstGeom>
          <a:solidFill>
            <a:schemeClr val="accent4">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024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SOCIAL VALUES</a:t>
            </a:r>
          </a:p>
        </p:txBody>
      </p:sp>
      <p:sp>
        <p:nvSpPr>
          <p:cNvPr id="3" name="Oval 2">
            <a:extLst>
              <a:ext uri="{FF2B5EF4-FFF2-40B4-BE49-F238E27FC236}">
                <a16:creationId xmlns:a16="http://schemas.microsoft.com/office/drawing/2014/main" id="{AB40600F-5FFB-E84F-919B-F13A8CA46C62}"/>
              </a:ext>
            </a:extLst>
          </p:cNvPr>
          <p:cNvSpPr/>
          <p:nvPr/>
        </p:nvSpPr>
        <p:spPr>
          <a:xfrm>
            <a:off x="4886092" y="700265"/>
            <a:ext cx="2419815" cy="2464420"/>
          </a:xfrm>
          <a:prstGeom prst="ellipse">
            <a:avLst/>
          </a:prstGeom>
          <a:solidFill>
            <a:schemeClr val="accent4">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VALUES</a:t>
            </a:r>
          </a:p>
        </p:txBody>
      </p:sp>
      <p:sp>
        <p:nvSpPr>
          <p:cNvPr id="4" name="Rectangle 3">
            <a:extLst>
              <a:ext uri="{FF2B5EF4-FFF2-40B4-BE49-F238E27FC236}">
                <a16:creationId xmlns:a16="http://schemas.microsoft.com/office/drawing/2014/main" id="{1FD23AAA-C245-E942-90D4-92069C433248}"/>
              </a:ext>
            </a:extLst>
          </p:cNvPr>
          <p:cNvSpPr/>
          <p:nvPr/>
        </p:nvSpPr>
        <p:spPr>
          <a:xfrm>
            <a:off x="4182701" y="3259248"/>
            <a:ext cx="3843699" cy="359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112C12C-499B-754C-A2CE-E76C7DB470FD}"/>
              </a:ext>
            </a:extLst>
          </p:cNvPr>
          <p:cNvSpPr txBox="1"/>
          <p:nvPr/>
        </p:nvSpPr>
        <p:spPr>
          <a:xfrm>
            <a:off x="4182701" y="3259248"/>
            <a:ext cx="3843699" cy="3647152"/>
          </a:xfrm>
          <a:prstGeom prst="rect">
            <a:avLst/>
          </a:prstGeom>
          <a:noFill/>
        </p:spPr>
        <p:txBody>
          <a:bodyPr wrap="square" rtlCol="0">
            <a:spAutoFit/>
          </a:bodyPr>
          <a:lstStyle/>
          <a:p>
            <a:r>
              <a:rPr lang="en-US" sz="1650" b="1" u="sng" dirty="0">
                <a:solidFill>
                  <a:schemeClr val="accent5"/>
                </a:solidFill>
              </a:rPr>
              <a:t>Social Values</a:t>
            </a:r>
            <a:r>
              <a:rPr lang="en-US" sz="1650" b="1" dirty="0">
                <a:solidFill>
                  <a:schemeClr val="accent5"/>
                </a:solidFill>
              </a:rPr>
              <a:t> </a:t>
            </a:r>
            <a:r>
              <a:rPr lang="en-US" sz="1650" dirty="0"/>
              <a:t>focus on how people should interact in society. They tend to answer the following questions;</a:t>
            </a:r>
          </a:p>
          <a:p>
            <a:r>
              <a:rPr lang="en-US" sz="1650" dirty="0"/>
              <a:t>-Under what ”lens” or value systems should decisions in society be made?</a:t>
            </a:r>
          </a:p>
          <a:p>
            <a:r>
              <a:rPr lang="en-US" sz="1650" dirty="0"/>
              <a:t>-What expectations should individuals in society have placed on them?</a:t>
            </a:r>
          </a:p>
          <a:p>
            <a:r>
              <a:rPr lang="en-US" sz="1650" dirty="0"/>
              <a:t>-How do we deal with individuals who do not uphold these expectations?</a:t>
            </a:r>
          </a:p>
          <a:p>
            <a:r>
              <a:rPr lang="en-US" sz="1650" dirty="0"/>
              <a:t>-What is considered morally acceptable/unacceptable?</a:t>
            </a:r>
          </a:p>
        </p:txBody>
      </p:sp>
      <p:sp>
        <p:nvSpPr>
          <p:cNvPr id="6" name="Rounded Rectangle 5">
            <a:extLst>
              <a:ext uri="{FF2B5EF4-FFF2-40B4-BE49-F238E27FC236}">
                <a16:creationId xmlns:a16="http://schemas.microsoft.com/office/drawing/2014/main" id="{3A5F9406-E6CD-6E4F-BA12-985C49685B9F}"/>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9" name="Rounded Rectangle 8">
            <a:extLst>
              <a:ext uri="{FF2B5EF4-FFF2-40B4-BE49-F238E27FC236}">
                <a16:creationId xmlns:a16="http://schemas.microsoft.com/office/drawing/2014/main" id="{7E9AEF3F-4B82-2648-A589-0B737639D332}"/>
              </a:ext>
            </a:extLst>
          </p:cNvPr>
          <p:cNvSpPr/>
          <p:nvPr/>
        </p:nvSpPr>
        <p:spPr>
          <a:xfrm>
            <a:off x="8489131" y="1548141"/>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Conservatives </a:t>
            </a:r>
          </a:p>
          <a:p>
            <a:pPr algn="ctr"/>
            <a:r>
              <a:rPr lang="en-US" sz="1400" dirty="0"/>
              <a:t>(Right Wing supporters of Liberalism)</a:t>
            </a:r>
          </a:p>
        </p:txBody>
      </p:sp>
    </p:spTree>
    <p:extLst>
      <p:ext uri="{BB962C8B-B14F-4D97-AF65-F5344CB8AC3E}">
        <p14:creationId xmlns:p14="http://schemas.microsoft.com/office/powerpoint/2010/main" val="1701364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SOCIAL VALUES</a:t>
            </a:r>
          </a:p>
        </p:txBody>
      </p:sp>
      <p:sp>
        <p:nvSpPr>
          <p:cNvPr id="3" name="Oval 2">
            <a:extLst>
              <a:ext uri="{FF2B5EF4-FFF2-40B4-BE49-F238E27FC236}">
                <a16:creationId xmlns:a16="http://schemas.microsoft.com/office/drawing/2014/main" id="{AB40600F-5FFB-E84F-919B-F13A8CA46C62}"/>
              </a:ext>
            </a:extLst>
          </p:cNvPr>
          <p:cNvSpPr/>
          <p:nvPr/>
        </p:nvSpPr>
        <p:spPr>
          <a:xfrm>
            <a:off x="4886092" y="700265"/>
            <a:ext cx="2419815" cy="2464420"/>
          </a:xfrm>
          <a:prstGeom prst="ellipse">
            <a:avLst/>
          </a:prstGeom>
          <a:solidFill>
            <a:schemeClr val="accent4">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VALUES</a:t>
            </a:r>
          </a:p>
        </p:txBody>
      </p:sp>
      <p:sp>
        <p:nvSpPr>
          <p:cNvPr id="4" name="Rectangle 3">
            <a:extLst>
              <a:ext uri="{FF2B5EF4-FFF2-40B4-BE49-F238E27FC236}">
                <a16:creationId xmlns:a16="http://schemas.microsoft.com/office/drawing/2014/main" id="{1FD23AAA-C245-E942-90D4-92069C433248}"/>
              </a:ext>
            </a:extLst>
          </p:cNvPr>
          <p:cNvSpPr/>
          <p:nvPr/>
        </p:nvSpPr>
        <p:spPr>
          <a:xfrm>
            <a:off x="4182701" y="3259248"/>
            <a:ext cx="3843699" cy="359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112C12C-499B-754C-A2CE-E76C7DB470FD}"/>
              </a:ext>
            </a:extLst>
          </p:cNvPr>
          <p:cNvSpPr txBox="1"/>
          <p:nvPr/>
        </p:nvSpPr>
        <p:spPr>
          <a:xfrm>
            <a:off x="4182701" y="3259248"/>
            <a:ext cx="3843699" cy="3647152"/>
          </a:xfrm>
          <a:prstGeom prst="rect">
            <a:avLst/>
          </a:prstGeom>
          <a:noFill/>
        </p:spPr>
        <p:txBody>
          <a:bodyPr wrap="square" rtlCol="0">
            <a:spAutoFit/>
          </a:bodyPr>
          <a:lstStyle/>
          <a:p>
            <a:r>
              <a:rPr lang="en-US" sz="1650" b="1" u="sng" dirty="0">
                <a:solidFill>
                  <a:schemeClr val="accent5"/>
                </a:solidFill>
              </a:rPr>
              <a:t>Social Values</a:t>
            </a:r>
            <a:r>
              <a:rPr lang="en-US" sz="1650" b="1" dirty="0">
                <a:solidFill>
                  <a:schemeClr val="accent5"/>
                </a:solidFill>
              </a:rPr>
              <a:t> </a:t>
            </a:r>
            <a:r>
              <a:rPr lang="en-US" sz="1650" dirty="0"/>
              <a:t>focus on how people should interact in society. They tend to answer the following questions;</a:t>
            </a:r>
          </a:p>
          <a:p>
            <a:r>
              <a:rPr lang="en-US" sz="1650" dirty="0"/>
              <a:t>-Under what ”lens” or value systems should decisions in society be made?</a:t>
            </a:r>
          </a:p>
          <a:p>
            <a:r>
              <a:rPr lang="en-US" sz="1650" dirty="0"/>
              <a:t>-What expectations should individuals in society have placed on them?</a:t>
            </a:r>
          </a:p>
          <a:p>
            <a:r>
              <a:rPr lang="en-US" sz="1650" dirty="0"/>
              <a:t>-How do we deal with individuals who do not uphold these expectations?</a:t>
            </a:r>
          </a:p>
          <a:p>
            <a:r>
              <a:rPr lang="en-US" sz="1650" dirty="0"/>
              <a:t>-What is considered morally acceptable/unacceptable?</a:t>
            </a:r>
          </a:p>
        </p:txBody>
      </p:sp>
      <p:sp>
        <p:nvSpPr>
          <p:cNvPr id="6" name="Rounded Rectangle 5">
            <a:extLst>
              <a:ext uri="{FF2B5EF4-FFF2-40B4-BE49-F238E27FC236}">
                <a16:creationId xmlns:a16="http://schemas.microsoft.com/office/drawing/2014/main" id="{3A5F9406-E6CD-6E4F-BA12-985C49685B9F}"/>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9" name="Rounded Rectangle 8">
            <a:extLst>
              <a:ext uri="{FF2B5EF4-FFF2-40B4-BE49-F238E27FC236}">
                <a16:creationId xmlns:a16="http://schemas.microsoft.com/office/drawing/2014/main" id="{7E9AEF3F-4B82-2648-A589-0B737639D332}"/>
              </a:ext>
            </a:extLst>
          </p:cNvPr>
          <p:cNvSpPr/>
          <p:nvPr/>
        </p:nvSpPr>
        <p:spPr>
          <a:xfrm>
            <a:off x="8489131" y="1548141"/>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Conservatives </a:t>
            </a:r>
          </a:p>
          <a:p>
            <a:pPr algn="ctr"/>
            <a:r>
              <a:rPr lang="en-US" sz="1400" dirty="0"/>
              <a:t>(Right Wing supporters of Liberalism)</a:t>
            </a:r>
          </a:p>
        </p:txBody>
      </p:sp>
      <p:sp>
        <p:nvSpPr>
          <p:cNvPr id="10" name="TextBox 9">
            <a:extLst>
              <a:ext uri="{FF2B5EF4-FFF2-40B4-BE49-F238E27FC236}">
                <a16:creationId xmlns:a16="http://schemas.microsoft.com/office/drawing/2014/main" id="{B6255FA0-946E-EB41-A14E-6555A5EC8A57}"/>
              </a:ext>
            </a:extLst>
          </p:cNvPr>
          <p:cNvSpPr txBox="1"/>
          <p:nvPr/>
        </p:nvSpPr>
        <p:spPr>
          <a:xfrm>
            <a:off x="-49639" y="2127562"/>
            <a:ext cx="4324943" cy="5047536"/>
          </a:xfrm>
          <a:prstGeom prst="rect">
            <a:avLst/>
          </a:prstGeom>
          <a:noFill/>
        </p:spPr>
        <p:txBody>
          <a:bodyPr wrap="square" rtlCol="0">
            <a:spAutoFit/>
          </a:bodyPr>
          <a:lstStyle/>
          <a:p>
            <a:pPr marL="285750" indent="-285750">
              <a:buFont typeface="Arial" panose="020B0604020202020204" pitchFamily="34" charset="0"/>
              <a:buChar char="•"/>
            </a:pPr>
            <a:r>
              <a:rPr lang="en-US" sz="1600" dirty="0"/>
              <a:t>Supports Secularism (the idea that human affairs and human reasoning should govern society and government rather than using spirituality and religious doctrine</a:t>
            </a:r>
          </a:p>
          <a:p>
            <a:pPr marL="285750" indent="-285750">
              <a:buFont typeface="Arial" panose="020B0604020202020204" pitchFamily="34" charset="0"/>
              <a:buChar char="•"/>
            </a:pPr>
            <a:r>
              <a:rPr lang="en-US" sz="1600" dirty="0">
                <a:solidFill>
                  <a:schemeClr val="bg1"/>
                </a:solidFill>
              </a:rPr>
              <a:t>Typically support and promote abortion rights and are more inclined to support “non- traditional” family structures</a:t>
            </a:r>
          </a:p>
          <a:p>
            <a:pPr marL="285750" indent="-285750">
              <a:buFont typeface="Arial" panose="020B0604020202020204" pitchFamily="34" charset="0"/>
              <a:buChar char="•"/>
            </a:pPr>
            <a:r>
              <a:rPr lang="en-US" sz="1600" dirty="0"/>
              <a:t>Reject the usage of capital punishment</a:t>
            </a:r>
          </a:p>
          <a:p>
            <a:pPr marL="285750" indent="-285750">
              <a:buFont typeface="Arial" panose="020B0604020202020204" pitchFamily="34" charset="0"/>
              <a:buChar char="•"/>
            </a:pPr>
            <a:r>
              <a:rPr lang="en-US" sz="1600" dirty="0">
                <a:solidFill>
                  <a:schemeClr val="bg1"/>
                </a:solidFill>
              </a:rPr>
              <a:t>Encourage rehabilitation in conjunction with punishment for criminals</a:t>
            </a:r>
          </a:p>
          <a:p>
            <a:pPr marL="285750" indent="-285750">
              <a:buFont typeface="Arial" panose="020B0604020202020204" pitchFamily="34" charset="0"/>
              <a:buChar char="•"/>
            </a:pPr>
            <a:r>
              <a:rPr lang="en-US" sz="1600" dirty="0"/>
              <a:t>Support for, and openness towards a variety of religions, cultures and also for a range of moral issues such as LBGTQ+ rights, assisted dying legislation and for affirmative action protocols</a:t>
            </a:r>
          </a:p>
          <a:p>
            <a:endParaRPr lang="en-US" dirty="0"/>
          </a:p>
        </p:txBody>
      </p:sp>
      <p:sp>
        <p:nvSpPr>
          <p:cNvPr id="11" name="TextBox 10">
            <a:extLst>
              <a:ext uri="{FF2B5EF4-FFF2-40B4-BE49-F238E27FC236}">
                <a16:creationId xmlns:a16="http://schemas.microsoft.com/office/drawing/2014/main" id="{5144DC68-0E49-3142-88D1-66598DD58F0B}"/>
              </a:ext>
            </a:extLst>
          </p:cNvPr>
          <p:cNvSpPr txBox="1"/>
          <p:nvPr/>
        </p:nvSpPr>
        <p:spPr>
          <a:xfrm>
            <a:off x="8026400" y="2127562"/>
            <a:ext cx="4165600"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a:t>Believe that morality and religious code should be the basis of government policies and the actions of its citizens</a:t>
            </a:r>
          </a:p>
          <a:p>
            <a:pPr marL="285750" indent="-285750">
              <a:buFont typeface="Arial" panose="020B0604020202020204" pitchFamily="34" charset="0"/>
              <a:buChar char="•"/>
            </a:pPr>
            <a:r>
              <a:rPr lang="en-US" sz="1600" dirty="0"/>
              <a:t>Encourage policies to be “tough on crime” and focus primarily on punishing offenders</a:t>
            </a:r>
          </a:p>
          <a:p>
            <a:pPr marL="285750" indent="-285750">
              <a:buFont typeface="Arial" panose="020B0604020202020204" pitchFamily="34" charset="0"/>
              <a:buChar char="•"/>
            </a:pPr>
            <a:r>
              <a:rPr lang="en-US" sz="1600" dirty="0"/>
              <a:t>Significantly limit or deny access to abortions, regardless of circumstance and do not believe in granting individuals the right to an assisted death</a:t>
            </a:r>
          </a:p>
          <a:p>
            <a:pPr marL="285750" indent="-285750">
              <a:buFont typeface="Arial" panose="020B0604020202020204" pitchFamily="34" charset="0"/>
              <a:buChar char="•"/>
            </a:pPr>
            <a:r>
              <a:rPr lang="en-US" sz="1600" dirty="0"/>
              <a:t>Support capital punishment for serious crimes</a:t>
            </a:r>
          </a:p>
          <a:p>
            <a:pPr marL="285750" indent="-285750">
              <a:buFont typeface="Arial" panose="020B0604020202020204" pitchFamily="34" charset="0"/>
              <a:buChar char="•"/>
            </a:pPr>
            <a:r>
              <a:rPr lang="en-US" sz="1600" dirty="0"/>
              <a:t>Typically support “traditional” definitions of ”family” and “marriage”</a:t>
            </a:r>
          </a:p>
          <a:p>
            <a:pPr marL="285750" indent="-285750">
              <a:buFont typeface="Arial" panose="020B0604020202020204" pitchFamily="34" charset="0"/>
              <a:buChar char="•"/>
            </a:pPr>
            <a:r>
              <a:rPr lang="en-US" sz="1600" dirty="0"/>
              <a:t>Encourage more extensive and defined regulation of morality in the state</a:t>
            </a:r>
          </a:p>
        </p:txBody>
      </p:sp>
      <p:sp>
        <p:nvSpPr>
          <p:cNvPr id="12" name="Rectangle 11">
            <a:extLst>
              <a:ext uri="{FF2B5EF4-FFF2-40B4-BE49-F238E27FC236}">
                <a16:creationId xmlns:a16="http://schemas.microsoft.com/office/drawing/2014/main" id="{E01DF984-7B74-1D48-9C20-B117E134039C}"/>
              </a:ext>
            </a:extLst>
          </p:cNvPr>
          <p:cNvSpPr/>
          <p:nvPr/>
        </p:nvSpPr>
        <p:spPr>
          <a:xfrm>
            <a:off x="8020620" y="1495093"/>
            <a:ext cx="4171379" cy="5373232"/>
          </a:xfrm>
          <a:prstGeom prst="rect">
            <a:avLst/>
          </a:prstGeom>
          <a:solidFill>
            <a:schemeClr val="accent4">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1490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F106-844C-1547-874C-B24B51D72497}"/>
              </a:ext>
            </a:extLst>
          </p:cNvPr>
          <p:cNvSpPr>
            <a:spLocks noGrp="1"/>
          </p:cNvSpPr>
          <p:nvPr>
            <p:ph type="title"/>
          </p:nvPr>
        </p:nvSpPr>
        <p:spPr/>
        <p:txBody>
          <a:bodyPr/>
          <a:lstStyle/>
          <a:p>
            <a:r>
              <a:rPr lang="en-US" u="sng" dirty="0"/>
              <a:t>A Short Summary of Liberalism</a:t>
            </a:r>
          </a:p>
        </p:txBody>
      </p:sp>
      <p:sp>
        <p:nvSpPr>
          <p:cNvPr id="3" name="Content Placeholder 2">
            <a:extLst>
              <a:ext uri="{FF2B5EF4-FFF2-40B4-BE49-F238E27FC236}">
                <a16:creationId xmlns:a16="http://schemas.microsoft.com/office/drawing/2014/main" id="{788FC4D6-743F-EA49-91AA-62B7C7C2495F}"/>
              </a:ext>
            </a:extLst>
          </p:cNvPr>
          <p:cNvSpPr>
            <a:spLocks noGrp="1"/>
          </p:cNvSpPr>
          <p:nvPr>
            <p:ph idx="1"/>
          </p:nvPr>
        </p:nvSpPr>
        <p:spPr>
          <a:xfrm>
            <a:off x="182880" y="1455510"/>
            <a:ext cx="11876314" cy="4195481"/>
          </a:xfrm>
        </p:spPr>
        <p:txBody>
          <a:bodyPr>
            <a:normAutofit/>
          </a:bodyPr>
          <a:lstStyle/>
          <a:p>
            <a:pPr marL="0" indent="0">
              <a:buNone/>
            </a:pPr>
            <a:r>
              <a:rPr lang="en-US" dirty="0"/>
              <a:t>Liberalism reflects a value in and the importance of the individual. In liberalism, rights and freedoms, and a strong belief in, and protection of the sovereignty of the individual are the primary focuses of liberalism. This is most true when describing Classical Liberalism, as the intent of the ideology is to expand and protect individual rights and freedoms by significantly limiting the influence of the government in the day to day lives of the people.</a:t>
            </a:r>
          </a:p>
          <a:p>
            <a:pPr marL="0" indent="0">
              <a:buNone/>
            </a:pPr>
            <a:r>
              <a:rPr lang="en-US" dirty="0"/>
              <a:t/>
            </a:r>
            <a:br>
              <a:rPr lang="en-US" dirty="0"/>
            </a:br>
            <a:r>
              <a:rPr lang="en-US" dirty="0"/>
              <a:t>Comparatively, Modern Liberalism still upholds the same ideals, however it does acknowledge that there are times where the group, rather than the individual should be the primary focus for decision making. This is achieved through the use of government intervention, whether through legislation, government taxation, direct interference and management of the economy and through wealth redistribution (via social programs). This intervention occurs as Modern Liberalism recognizes that classical liberalism fails to equitably provide all individuals with the same opportunities, thus it attempts to provide similar outcomes for all its citizens.</a:t>
            </a:r>
          </a:p>
        </p:txBody>
      </p:sp>
    </p:spTree>
    <p:extLst>
      <p:ext uri="{BB962C8B-B14F-4D97-AF65-F5344CB8AC3E}">
        <p14:creationId xmlns:p14="http://schemas.microsoft.com/office/powerpoint/2010/main" val="153673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SOCIAL VALUES</a:t>
            </a:r>
          </a:p>
        </p:txBody>
      </p:sp>
      <p:sp>
        <p:nvSpPr>
          <p:cNvPr id="3" name="Oval 2">
            <a:extLst>
              <a:ext uri="{FF2B5EF4-FFF2-40B4-BE49-F238E27FC236}">
                <a16:creationId xmlns:a16="http://schemas.microsoft.com/office/drawing/2014/main" id="{AB40600F-5FFB-E84F-919B-F13A8CA46C62}"/>
              </a:ext>
            </a:extLst>
          </p:cNvPr>
          <p:cNvSpPr/>
          <p:nvPr/>
        </p:nvSpPr>
        <p:spPr>
          <a:xfrm>
            <a:off x="4886092" y="700265"/>
            <a:ext cx="2419815" cy="2464420"/>
          </a:xfrm>
          <a:prstGeom prst="ellipse">
            <a:avLst/>
          </a:prstGeom>
          <a:solidFill>
            <a:schemeClr val="accent4">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VALUES</a:t>
            </a:r>
          </a:p>
        </p:txBody>
      </p:sp>
      <p:sp>
        <p:nvSpPr>
          <p:cNvPr id="4" name="Rectangle 3">
            <a:extLst>
              <a:ext uri="{FF2B5EF4-FFF2-40B4-BE49-F238E27FC236}">
                <a16:creationId xmlns:a16="http://schemas.microsoft.com/office/drawing/2014/main" id="{1FD23AAA-C245-E942-90D4-92069C433248}"/>
              </a:ext>
            </a:extLst>
          </p:cNvPr>
          <p:cNvSpPr/>
          <p:nvPr/>
        </p:nvSpPr>
        <p:spPr>
          <a:xfrm>
            <a:off x="4182701" y="3259248"/>
            <a:ext cx="3843699" cy="359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112C12C-499B-754C-A2CE-E76C7DB470FD}"/>
              </a:ext>
            </a:extLst>
          </p:cNvPr>
          <p:cNvSpPr txBox="1"/>
          <p:nvPr/>
        </p:nvSpPr>
        <p:spPr>
          <a:xfrm>
            <a:off x="4182701" y="3259248"/>
            <a:ext cx="3843699" cy="3647152"/>
          </a:xfrm>
          <a:prstGeom prst="rect">
            <a:avLst/>
          </a:prstGeom>
          <a:noFill/>
        </p:spPr>
        <p:txBody>
          <a:bodyPr wrap="square" rtlCol="0">
            <a:spAutoFit/>
          </a:bodyPr>
          <a:lstStyle/>
          <a:p>
            <a:r>
              <a:rPr lang="en-US" sz="1650" b="1" u="sng" dirty="0">
                <a:solidFill>
                  <a:schemeClr val="accent5"/>
                </a:solidFill>
              </a:rPr>
              <a:t>Social Values</a:t>
            </a:r>
            <a:r>
              <a:rPr lang="en-US" sz="1650" b="1" dirty="0">
                <a:solidFill>
                  <a:schemeClr val="accent5"/>
                </a:solidFill>
              </a:rPr>
              <a:t> </a:t>
            </a:r>
            <a:r>
              <a:rPr lang="en-US" sz="1650" dirty="0"/>
              <a:t>focus on how people should interact in society. They tend to answer the following questions;</a:t>
            </a:r>
          </a:p>
          <a:p>
            <a:r>
              <a:rPr lang="en-US" sz="1650" dirty="0"/>
              <a:t>-Under what ”lens” or value systems should decisions in society be made?</a:t>
            </a:r>
          </a:p>
          <a:p>
            <a:r>
              <a:rPr lang="en-US" sz="1650" dirty="0"/>
              <a:t>-What expectations should individuals in society have placed on them?</a:t>
            </a:r>
          </a:p>
          <a:p>
            <a:r>
              <a:rPr lang="en-US" sz="1650" dirty="0"/>
              <a:t>-How do we deal with individuals who do not uphold these expectations?</a:t>
            </a:r>
          </a:p>
          <a:p>
            <a:r>
              <a:rPr lang="en-US" sz="1650" dirty="0"/>
              <a:t>-What is considered morally acceptable/unacceptable?</a:t>
            </a:r>
          </a:p>
        </p:txBody>
      </p:sp>
      <p:sp>
        <p:nvSpPr>
          <p:cNvPr id="6" name="Rounded Rectangle 5">
            <a:extLst>
              <a:ext uri="{FF2B5EF4-FFF2-40B4-BE49-F238E27FC236}">
                <a16:creationId xmlns:a16="http://schemas.microsoft.com/office/drawing/2014/main" id="{3A5F9406-E6CD-6E4F-BA12-985C49685B9F}"/>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9" name="Rounded Rectangle 8">
            <a:extLst>
              <a:ext uri="{FF2B5EF4-FFF2-40B4-BE49-F238E27FC236}">
                <a16:creationId xmlns:a16="http://schemas.microsoft.com/office/drawing/2014/main" id="{7E9AEF3F-4B82-2648-A589-0B737639D332}"/>
              </a:ext>
            </a:extLst>
          </p:cNvPr>
          <p:cNvSpPr/>
          <p:nvPr/>
        </p:nvSpPr>
        <p:spPr>
          <a:xfrm>
            <a:off x="8489131" y="1548141"/>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Conservatives </a:t>
            </a:r>
          </a:p>
          <a:p>
            <a:pPr algn="ctr"/>
            <a:r>
              <a:rPr lang="en-US" sz="1400" dirty="0"/>
              <a:t>(Right Wing supporters of Liberalism)</a:t>
            </a:r>
          </a:p>
        </p:txBody>
      </p:sp>
      <p:sp>
        <p:nvSpPr>
          <p:cNvPr id="10" name="TextBox 9">
            <a:extLst>
              <a:ext uri="{FF2B5EF4-FFF2-40B4-BE49-F238E27FC236}">
                <a16:creationId xmlns:a16="http://schemas.microsoft.com/office/drawing/2014/main" id="{B6255FA0-946E-EB41-A14E-6555A5EC8A57}"/>
              </a:ext>
            </a:extLst>
          </p:cNvPr>
          <p:cNvSpPr txBox="1"/>
          <p:nvPr/>
        </p:nvSpPr>
        <p:spPr>
          <a:xfrm>
            <a:off x="-49639" y="2127562"/>
            <a:ext cx="4324943" cy="5047536"/>
          </a:xfrm>
          <a:prstGeom prst="rect">
            <a:avLst/>
          </a:prstGeom>
          <a:noFill/>
        </p:spPr>
        <p:txBody>
          <a:bodyPr wrap="square" rtlCol="0">
            <a:spAutoFit/>
          </a:bodyPr>
          <a:lstStyle/>
          <a:p>
            <a:pPr marL="285750" indent="-285750">
              <a:buFont typeface="Arial" panose="020B0604020202020204" pitchFamily="34" charset="0"/>
              <a:buChar char="•"/>
            </a:pPr>
            <a:r>
              <a:rPr lang="en-US" sz="1600" dirty="0"/>
              <a:t>Supports Secularism (the idea that human affairs and human reasoning should govern society and government rather than using spirituality and religious doctrine</a:t>
            </a:r>
          </a:p>
          <a:p>
            <a:pPr marL="285750" indent="-285750">
              <a:buFont typeface="Arial" panose="020B0604020202020204" pitchFamily="34" charset="0"/>
              <a:buChar char="•"/>
            </a:pPr>
            <a:r>
              <a:rPr lang="en-US" sz="1600" dirty="0"/>
              <a:t>Typically support and promote abortion rights and are more inclined to support “non- traditional” family structures</a:t>
            </a:r>
          </a:p>
          <a:p>
            <a:pPr marL="285750" indent="-285750">
              <a:buFont typeface="Arial" panose="020B0604020202020204" pitchFamily="34" charset="0"/>
              <a:buChar char="•"/>
            </a:pPr>
            <a:r>
              <a:rPr lang="en-US" sz="1600" dirty="0"/>
              <a:t>Reject the usage of capital punishment</a:t>
            </a:r>
          </a:p>
          <a:p>
            <a:pPr marL="285750" indent="-285750">
              <a:buFont typeface="Arial" panose="020B0604020202020204" pitchFamily="34" charset="0"/>
              <a:buChar char="•"/>
            </a:pPr>
            <a:r>
              <a:rPr lang="en-US" sz="1600" dirty="0"/>
              <a:t>Encourage rehabilitation in conjunction with punishment for criminals</a:t>
            </a:r>
          </a:p>
          <a:p>
            <a:pPr marL="285750" indent="-285750">
              <a:buFont typeface="Arial" panose="020B0604020202020204" pitchFamily="34" charset="0"/>
              <a:buChar char="•"/>
            </a:pPr>
            <a:r>
              <a:rPr lang="en-US" sz="1600" dirty="0"/>
              <a:t>Support for, and openness towards a variety of religions, cultures and also for a range of moral issues such as LBGTQ+ rights, assisted dying legislation and for affirmative action protocols</a:t>
            </a:r>
          </a:p>
          <a:p>
            <a:endParaRPr lang="en-US" dirty="0"/>
          </a:p>
        </p:txBody>
      </p:sp>
      <p:sp>
        <p:nvSpPr>
          <p:cNvPr id="11" name="TextBox 10">
            <a:extLst>
              <a:ext uri="{FF2B5EF4-FFF2-40B4-BE49-F238E27FC236}">
                <a16:creationId xmlns:a16="http://schemas.microsoft.com/office/drawing/2014/main" id="{5144DC68-0E49-3142-88D1-66598DD58F0B}"/>
              </a:ext>
            </a:extLst>
          </p:cNvPr>
          <p:cNvSpPr txBox="1"/>
          <p:nvPr/>
        </p:nvSpPr>
        <p:spPr>
          <a:xfrm>
            <a:off x="8026400" y="2127562"/>
            <a:ext cx="4165600"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a:t>Believe that morality and religious code should be the basis of government policies and the actions of its citizens</a:t>
            </a:r>
          </a:p>
          <a:p>
            <a:pPr marL="285750" indent="-285750">
              <a:buFont typeface="Arial" panose="020B0604020202020204" pitchFamily="34" charset="0"/>
              <a:buChar char="•"/>
            </a:pPr>
            <a:r>
              <a:rPr lang="en-US" sz="1600" dirty="0">
                <a:solidFill>
                  <a:schemeClr val="bg1"/>
                </a:solidFill>
              </a:rPr>
              <a:t>Encourage policies to be “tough on crime” and focus primarily on punishing offenders</a:t>
            </a:r>
          </a:p>
          <a:p>
            <a:pPr marL="285750" indent="-285750">
              <a:buFont typeface="Arial" panose="020B0604020202020204" pitchFamily="34" charset="0"/>
              <a:buChar char="•"/>
            </a:pPr>
            <a:r>
              <a:rPr lang="en-US" sz="1600" dirty="0"/>
              <a:t>Significantly limit or deny access to abortions, regardless of circumstance and do not believe in granting individuals the right to an assisted death</a:t>
            </a:r>
          </a:p>
          <a:p>
            <a:pPr marL="285750" indent="-285750">
              <a:buFont typeface="Arial" panose="020B0604020202020204" pitchFamily="34" charset="0"/>
              <a:buChar char="•"/>
            </a:pPr>
            <a:r>
              <a:rPr lang="en-US" sz="1600" dirty="0">
                <a:solidFill>
                  <a:schemeClr val="bg1"/>
                </a:solidFill>
              </a:rPr>
              <a:t>Support capital punishment for serious crimes</a:t>
            </a:r>
          </a:p>
          <a:p>
            <a:pPr marL="285750" indent="-285750">
              <a:buFont typeface="Arial" panose="020B0604020202020204" pitchFamily="34" charset="0"/>
              <a:buChar char="•"/>
            </a:pPr>
            <a:r>
              <a:rPr lang="en-US" sz="1600" dirty="0"/>
              <a:t>Typically support “traditional” definitions of ”family” and “marriage”</a:t>
            </a:r>
          </a:p>
          <a:p>
            <a:pPr marL="285750" indent="-285750">
              <a:buFont typeface="Arial" panose="020B0604020202020204" pitchFamily="34" charset="0"/>
              <a:buChar char="•"/>
            </a:pPr>
            <a:r>
              <a:rPr lang="en-US" sz="1600" dirty="0">
                <a:solidFill>
                  <a:schemeClr val="bg1"/>
                </a:solidFill>
              </a:rPr>
              <a:t>Encourage more extensive and defined regulation of morality in the state</a:t>
            </a:r>
          </a:p>
        </p:txBody>
      </p:sp>
      <p:sp>
        <p:nvSpPr>
          <p:cNvPr id="12" name="Rectangle 11">
            <a:extLst>
              <a:ext uri="{FF2B5EF4-FFF2-40B4-BE49-F238E27FC236}">
                <a16:creationId xmlns:a16="http://schemas.microsoft.com/office/drawing/2014/main" id="{E01DF984-7B74-1D48-9C20-B117E134039C}"/>
              </a:ext>
            </a:extLst>
          </p:cNvPr>
          <p:cNvSpPr/>
          <p:nvPr/>
        </p:nvSpPr>
        <p:spPr>
          <a:xfrm>
            <a:off x="-1" y="1495093"/>
            <a:ext cx="4171379" cy="5373232"/>
          </a:xfrm>
          <a:prstGeom prst="rect">
            <a:avLst/>
          </a:prstGeom>
          <a:solidFill>
            <a:schemeClr val="accent4">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6687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POLITICAL VALUES</a:t>
            </a:r>
          </a:p>
        </p:txBody>
      </p:sp>
      <p:sp>
        <p:nvSpPr>
          <p:cNvPr id="3" name="Oval 2">
            <a:extLst>
              <a:ext uri="{FF2B5EF4-FFF2-40B4-BE49-F238E27FC236}">
                <a16:creationId xmlns:a16="http://schemas.microsoft.com/office/drawing/2014/main" id="{24B6AD31-A3E2-C749-8ED9-ED55BDEB3B8C}"/>
              </a:ext>
            </a:extLst>
          </p:cNvPr>
          <p:cNvSpPr/>
          <p:nvPr/>
        </p:nvSpPr>
        <p:spPr>
          <a:xfrm>
            <a:off x="4886092" y="700265"/>
            <a:ext cx="2419815" cy="2464420"/>
          </a:xfrm>
          <a:prstGeom prst="ellipse">
            <a:avLst/>
          </a:prstGeom>
          <a:solidFill>
            <a:schemeClr val="accent6">
              <a:alpha val="48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POLITICAL </a:t>
            </a:r>
          </a:p>
          <a:p>
            <a:pPr algn="ctr"/>
            <a:r>
              <a:rPr lang="en-US" dirty="0"/>
              <a:t>VALUES</a:t>
            </a:r>
          </a:p>
        </p:txBody>
      </p:sp>
      <p:sp>
        <p:nvSpPr>
          <p:cNvPr id="4" name="Rectangle 3">
            <a:extLst>
              <a:ext uri="{FF2B5EF4-FFF2-40B4-BE49-F238E27FC236}">
                <a16:creationId xmlns:a16="http://schemas.microsoft.com/office/drawing/2014/main" id="{B472D6BA-AA05-FB4A-8A13-3F6E1FDEE71C}"/>
              </a:ext>
            </a:extLst>
          </p:cNvPr>
          <p:cNvSpPr/>
          <p:nvPr/>
        </p:nvSpPr>
        <p:spPr>
          <a:xfrm>
            <a:off x="4182701" y="3259248"/>
            <a:ext cx="3938257" cy="359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8ED43E-269E-0A4D-8D36-8BF8202176AF}"/>
              </a:ext>
            </a:extLst>
          </p:cNvPr>
          <p:cNvSpPr txBox="1"/>
          <p:nvPr/>
        </p:nvSpPr>
        <p:spPr>
          <a:xfrm>
            <a:off x="4182701" y="3409076"/>
            <a:ext cx="4033319" cy="3670236"/>
          </a:xfrm>
          <a:prstGeom prst="rect">
            <a:avLst/>
          </a:prstGeom>
          <a:noFill/>
        </p:spPr>
        <p:txBody>
          <a:bodyPr wrap="square" rtlCol="0">
            <a:spAutoFit/>
          </a:bodyPr>
          <a:lstStyle/>
          <a:p>
            <a:r>
              <a:rPr lang="en-US" sz="1650" b="1" u="sng" dirty="0">
                <a:solidFill>
                  <a:schemeClr val="accent4"/>
                </a:solidFill>
              </a:rPr>
              <a:t>Political Values</a:t>
            </a:r>
            <a:r>
              <a:rPr lang="en-US" sz="1650" b="1" dirty="0">
                <a:solidFill>
                  <a:schemeClr val="accent4"/>
                </a:solidFill>
              </a:rPr>
              <a:t> </a:t>
            </a:r>
            <a:r>
              <a:rPr lang="en-US" sz="1650" b="1" dirty="0"/>
              <a:t>typically focus on answering the following</a:t>
            </a:r>
          </a:p>
          <a:p>
            <a:r>
              <a:rPr lang="en-US" sz="1650" b="1" dirty="0"/>
              <a:t>questions;</a:t>
            </a:r>
          </a:p>
          <a:p>
            <a:pPr marL="285750" indent="-285750">
              <a:buFont typeface="Arial" panose="020B0604020202020204" pitchFamily="34" charset="0"/>
              <a:buChar char="•"/>
            </a:pPr>
            <a:r>
              <a:rPr lang="en-US" sz="1650" dirty="0"/>
              <a:t>What is the role and function of the government in society?</a:t>
            </a:r>
          </a:p>
          <a:p>
            <a:pPr marL="285750" indent="-285750">
              <a:buFont typeface="Arial" panose="020B0604020202020204" pitchFamily="34" charset="0"/>
              <a:buChar char="•"/>
            </a:pPr>
            <a:r>
              <a:rPr lang="en-US" sz="1650" dirty="0"/>
              <a:t>What is the role and function of the individual in society?</a:t>
            </a:r>
          </a:p>
          <a:p>
            <a:pPr marL="285750" indent="-285750">
              <a:buFont typeface="Arial" panose="020B0604020202020204" pitchFamily="34" charset="0"/>
              <a:buChar char="•"/>
            </a:pPr>
            <a:r>
              <a:rPr lang="en-US" sz="1650" dirty="0"/>
              <a:t>What are the rights, freedoms and responsibilities granted to citizens?</a:t>
            </a:r>
          </a:p>
          <a:p>
            <a:pPr marL="285750" indent="-285750">
              <a:buFont typeface="Arial" panose="020B0604020202020204" pitchFamily="34" charset="0"/>
              <a:buChar char="•"/>
            </a:pPr>
            <a:r>
              <a:rPr lang="en-US" sz="1650" dirty="0"/>
              <a:t>How are decisions made in society, and by whom?</a:t>
            </a:r>
          </a:p>
          <a:p>
            <a:pPr marL="285750" indent="-285750">
              <a:buFont typeface="Arial" panose="020B0604020202020204" pitchFamily="34" charset="0"/>
              <a:buChar char="•"/>
            </a:pPr>
            <a:r>
              <a:rPr lang="en-US" sz="1650" dirty="0"/>
              <a:t>To what extent should governance reflect the will of the people?</a:t>
            </a:r>
          </a:p>
          <a:p>
            <a:endParaRPr lang="en-US" dirty="0"/>
          </a:p>
        </p:txBody>
      </p:sp>
      <p:sp>
        <p:nvSpPr>
          <p:cNvPr id="7" name="Rounded Rectangle 6">
            <a:extLst>
              <a:ext uri="{FF2B5EF4-FFF2-40B4-BE49-F238E27FC236}">
                <a16:creationId xmlns:a16="http://schemas.microsoft.com/office/drawing/2014/main" id="{B30C767D-47FD-FE44-9A8F-11D3F488584A}"/>
              </a:ext>
            </a:extLst>
          </p:cNvPr>
          <p:cNvSpPr/>
          <p:nvPr/>
        </p:nvSpPr>
        <p:spPr>
          <a:xfrm>
            <a:off x="135802" y="1535950"/>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11" name="Rounded Rectangle 10">
            <a:extLst>
              <a:ext uri="{FF2B5EF4-FFF2-40B4-BE49-F238E27FC236}">
                <a16:creationId xmlns:a16="http://schemas.microsoft.com/office/drawing/2014/main" id="{79D1D609-C175-1942-BFB4-876476E34FCA}"/>
              </a:ext>
            </a:extLst>
          </p:cNvPr>
          <p:cNvSpPr/>
          <p:nvPr/>
        </p:nvSpPr>
        <p:spPr>
          <a:xfrm>
            <a:off x="8356348"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Conservatives </a:t>
            </a:r>
          </a:p>
          <a:p>
            <a:pPr algn="ctr"/>
            <a:r>
              <a:rPr lang="en-US" sz="1400" dirty="0"/>
              <a:t>(Right Wing supporters of Liberalism)</a:t>
            </a:r>
          </a:p>
        </p:txBody>
      </p:sp>
    </p:spTree>
    <p:extLst>
      <p:ext uri="{BB962C8B-B14F-4D97-AF65-F5344CB8AC3E}">
        <p14:creationId xmlns:p14="http://schemas.microsoft.com/office/powerpoint/2010/main" val="1062349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POLITICAL VALUES</a:t>
            </a:r>
          </a:p>
        </p:txBody>
      </p:sp>
      <p:sp>
        <p:nvSpPr>
          <p:cNvPr id="3" name="Oval 2">
            <a:extLst>
              <a:ext uri="{FF2B5EF4-FFF2-40B4-BE49-F238E27FC236}">
                <a16:creationId xmlns:a16="http://schemas.microsoft.com/office/drawing/2014/main" id="{24B6AD31-A3E2-C749-8ED9-ED55BDEB3B8C}"/>
              </a:ext>
            </a:extLst>
          </p:cNvPr>
          <p:cNvSpPr/>
          <p:nvPr/>
        </p:nvSpPr>
        <p:spPr>
          <a:xfrm>
            <a:off x="4886092" y="700265"/>
            <a:ext cx="2419815" cy="2464420"/>
          </a:xfrm>
          <a:prstGeom prst="ellipse">
            <a:avLst/>
          </a:prstGeom>
          <a:solidFill>
            <a:schemeClr val="accent6">
              <a:alpha val="48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POLITICAL </a:t>
            </a:r>
          </a:p>
          <a:p>
            <a:pPr algn="ctr"/>
            <a:r>
              <a:rPr lang="en-US" dirty="0"/>
              <a:t>VALUES</a:t>
            </a:r>
          </a:p>
        </p:txBody>
      </p:sp>
      <p:sp>
        <p:nvSpPr>
          <p:cNvPr id="4" name="Rectangle 3">
            <a:extLst>
              <a:ext uri="{FF2B5EF4-FFF2-40B4-BE49-F238E27FC236}">
                <a16:creationId xmlns:a16="http://schemas.microsoft.com/office/drawing/2014/main" id="{B472D6BA-AA05-FB4A-8A13-3F6E1FDEE71C}"/>
              </a:ext>
            </a:extLst>
          </p:cNvPr>
          <p:cNvSpPr/>
          <p:nvPr/>
        </p:nvSpPr>
        <p:spPr>
          <a:xfrm>
            <a:off x="4182701" y="3259248"/>
            <a:ext cx="3938257" cy="359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8ED43E-269E-0A4D-8D36-8BF8202176AF}"/>
              </a:ext>
            </a:extLst>
          </p:cNvPr>
          <p:cNvSpPr txBox="1"/>
          <p:nvPr/>
        </p:nvSpPr>
        <p:spPr>
          <a:xfrm>
            <a:off x="4182701" y="3409076"/>
            <a:ext cx="4033319" cy="3670236"/>
          </a:xfrm>
          <a:prstGeom prst="rect">
            <a:avLst/>
          </a:prstGeom>
          <a:noFill/>
        </p:spPr>
        <p:txBody>
          <a:bodyPr wrap="square" rtlCol="0">
            <a:spAutoFit/>
          </a:bodyPr>
          <a:lstStyle/>
          <a:p>
            <a:r>
              <a:rPr lang="en-US" sz="1650" b="1" u="sng" dirty="0">
                <a:solidFill>
                  <a:schemeClr val="accent4"/>
                </a:solidFill>
              </a:rPr>
              <a:t>Political values </a:t>
            </a:r>
            <a:r>
              <a:rPr lang="en-US" sz="1650" b="1" dirty="0"/>
              <a:t>typically focus on answering the following</a:t>
            </a:r>
          </a:p>
          <a:p>
            <a:r>
              <a:rPr lang="en-US" sz="1650" b="1" dirty="0"/>
              <a:t>questions;</a:t>
            </a:r>
          </a:p>
          <a:p>
            <a:pPr marL="285750" indent="-285750">
              <a:buFont typeface="Arial" panose="020B0604020202020204" pitchFamily="34" charset="0"/>
              <a:buChar char="•"/>
            </a:pPr>
            <a:r>
              <a:rPr lang="en-US" sz="1650" dirty="0"/>
              <a:t>What is the role and function of the government in society?</a:t>
            </a:r>
          </a:p>
          <a:p>
            <a:pPr marL="285750" indent="-285750">
              <a:buFont typeface="Arial" panose="020B0604020202020204" pitchFamily="34" charset="0"/>
              <a:buChar char="•"/>
            </a:pPr>
            <a:r>
              <a:rPr lang="en-US" sz="1650" dirty="0"/>
              <a:t>What is the role and function of the individual in society?</a:t>
            </a:r>
          </a:p>
          <a:p>
            <a:pPr marL="285750" indent="-285750">
              <a:buFont typeface="Arial" panose="020B0604020202020204" pitchFamily="34" charset="0"/>
              <a:buChar char="•"/>
            </a:pPr>
            <a:r>
              <a:rPr lang="en-US" sz="1650" dirty="0"/>
              <a:t>What are the rights, freedoms and responsibilities granted to citizens?</a:t>
            </a:r>
          </a:p>
          <a:p>
            <a:pPr marL="285750" indent="-285750">
              <a:buFont typeface="Arial" panose="020B0604020202020204" pitchFamily="34" charset="0"/>
              <a:buChar char="•"/>
            </a:pPr>
            <a:r>
              <a:rPr lang="en-US" sz="1650" dirty="0"/>
              <a:t>How are decisions made in society, and by whom?</a:t>
            </a:r>
          </a:p>
          <a:p>
            <a:pPr marL="285750" indent="-285750">
              <a:buFont typeface="Arial" panose="020B0604020202020204" pitchFamily="34" charset="0"/>
              <a:buChar char="•"/>
            </a:pPr>
            <a:r>
              <a:rPr lang="en-US" sz="1650" dirty="0"/>
              <a:t>To what extent should governance reflect the will of the people?</a:t>
            </a:r>
          </a:p>
          <a:p>
            <a:endParaRPr lang="en-US" dirty="0"/>
          </a:p>
        </p:txBody>
      </p:sp>
      <p:sp>
        <p:nvSpPr>
          <p:cNvPr id="7" name="Rounded Rectangle 6">
            <a:extLst>
              <a:ext uri="{FF2B5EF4-FFF2-40B4-BE49-F238E27FC236}">
                <a16:creationId xmlns:a16="http://schemas.microsoft.com/office/drawing/2014/main" id="{B30C767D-47FD-FE44-9A8F-11D3F488584A}"/>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9" name="TextBox 8">
            <a:extLst>
              <a:ext uri="{FF2B5EF4-FFF2-40B4-BE49-F238E27FC236}">
                <a16:creationId xmlns:a16="http://schemas.microsoft.com/office/drawing/2014/main" id="{F2AC4AA7-2884-1449-B911-BA9159D70DD0}"/>
              </a:ext>
            </a:extLst>
          </p:cNvPr>
          <p:cNvSpPr txBox="1"/>
          <p:nvPr/>
        </p:nvSpPr>
        <p:spPr>
          <a:xfrm>
            <a:off x="-184089" y="2149515"/>
            <a:ext cx="4366790" cy="4939814"/>
          </a:xfrm>
          <a:prstGeom prst="rect">
            <a:avLst/>
          </a:prstGeom>
          <a:noFill/>
        </p:spPr>
        <p:txBody>
          <a:bodyPr wrap="square" rtlCol="0">
            <a:spAutoFit/>
          </a:bodyPr>
          <a:lstStyle/>
          <a:p>
            <a:pPr marL="285750" indent="-285750">
              <a:buFont typeface="Arial" panose="020B0604020202020204" pitchFamily="34" charset="0"/>
              <a:buChar char="•"/>
            </a:pPr>
            <a:r>
              <a:rPr lang="en-US" sz="1700" dirty="0"/>
              <a:t>Typically believe the government has a responsibility to take on a larger role to provide services to the population they represent</a:t>
            </a:r>
          </a:p>
          <a:p>
            <a:pPr marL="285750" indent="-285750">
              <a:buFont typeface="Arial" panose="020B0604020202020204" pitchFamily="34" charset="0"/>
              <a:buChar char="•"/>
            </a:pPr>
            <a:r>
              <a:rPr lang="en-US" sz="1700" dirty="0">
                <a:solidFill>
                  <a:schemeClr val="bg1"/>
                </a:solidFill>
              </a:rPr>
              <a:t>Are more likely to embrace and encourage environmental protectionism</a:t>
            </a:r>
          </a:p>
          <a:p>
            <a:pPr marL="285750" indent="-285750">
              <a:buFont typeface="Arial" panose="020B0604020202020204" pitchFamily="34" charset="0"/>
              <a:buChar char="•"/>
            </a:pPr>
            <a:r>
              <a:rPr lang="en-US" sz="1700" dirty="0"/>
              <a:t>Believe in equalizing outcomes for citizens whether through legislation </a:t>
            </a:r>
          </a:p>
          <a:p>
            <a:r>
              <a:rPr lang="en-US" sz="1700" dirty="0"/>
              <a:t>    or wealth redistribution</a:t>
            </a:r>
          </a:p>
          <a:p>
            <a:pPr marL="285750" indent="-285750">
              <a:buFont typeface="Arial" panose="020B0604020202020204" pitchFamily="34" charset="0"/>
              <a:buChar char="•"/>
            </a:pPr>
            <a:r>
              <a:rPr lang="en-US" sz="1700" dirty="0">
                <a:solidFill>
                  <a:schemeClr val="bg1"/>
                </a:solidFill>
              </a:rPr>
              <a:t>Support government intervention to control and limit gun ownership as a way to uphold the safety and </a:t>
            </a:r>
          </a:p>
          <a:p>
            <a:r>
              <a:rPr lang="en-US" sz="1700" dirty="0">
                <a:solidFill>
                  <a:schemeClr val="bg1"/>
                </a:solidFill>
              </a:rPr>
              <a:t>     security of the group</a:t>
            </a:r>
          </a:p>
          <a:p>
            <a:pPr marL="285750" indent="-285750">
              <a:buFont typeface="Arial" panose="020B0604020202020204" pitchFamily="34" charset="0"/>
              <a:buChar char="•"/>
            </a:pPr>
            <a:r>
              <a:rPr lang="en-US" sz="1700" dirty="0"/>
              <a:t>Liberals are typically more supportive of diplomacy rather than military action to solve disputes with or among foreign nations</a:t>
            </a:r>
          </a:p>
        </p:txBody>
      </p:sp>
      <p:sp>
        <p:nvSpPr>
          <p:cNvPr id="11" name="Rounded Rectangle 10">
            <a:extLst>
              <a:ext uri="{FF2B5EF4-FFF2-40B4-BE49-F238E27FC236}">
                <a16:creationId xmlns:a16="http://schemas.microsoft.com/office/drawing/2014/main" id="{79D1D609-C175-1942-BFB4-876476E34FCA}"/>
              </a:ext>
            </a:extLst>
          </p:cNvPr>
          <p:cNvSpPr/>
          <p:nvPr/>
        </p:nvSpPr>
        <p:spPr>
          <a:xfrm>
            <a:off x="8356348"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Conservatives </a:t>
            </a:r>
          </a:p>
          <a:p>
            <a:pPr algn="ctr"/>
            <a:r>
              <a:rPr lang="en-US" sz="1400" dirty="0"/>
              <a:t>(Right Wing supporters of Liberalism)</a:t>
            </a:r>
          </a:p>
        </p:txBody>
      </p:sp>
      <p:sp>
        <p:nvSpPr>
          <p:cNvPr id="12" name="TextBox 11">
            <a:extLst>
              <a:ext uri="{FF2B5EF4-FFF2-40B4-BE49-F238E27FC236}">
                <a16:creationId xmlns:a16="http://schemas.microsoft.com/office/drawing/2014/main" id="{D3B2737A-7FC2-E74A-A163-CA29BF8B94A6}"/>
              </a:ext>
            </a:extLst>
          </p:cNvPr>
          <p:cNvSpPr txBox="1"/>
          <p:nvPr/>
        </p:nvSpPr>
        <p:spPr>
          <a:xfrm>
            <a:off x="8090780" y="2046081"/>
            <a:ext cx="4294480" cy="4539704"/>
          </a:xfrm>
          <a:prstGeom prst="rect">
            <a:avLst/>
          </a:prstGeom>
          <a:noFill/>
        </p:spPr>
        <p:txBody>
          <a:bodyPr wrap="square" rtlCol="0">
            <a:spAutoFit/>
          </a:bodyPr>
          <a:lstStyle/>
          <a:p>
            <a:pPr marL="285750" indent="-285750">
              <a:buFont typeface="Arial" panose="020B0604020202020204" pitchFamily="34" charset="0"/>
              <a:buChar char="•"/>
            </a:pPr>
            <a:r>
              <a:rPr lang="en-US" sz="1700" dirty="0"/>
              <a:t>Believe in smaller, more hands off governments and encourage individuals and private businesses </a:t>
            </a:r>
          </a:p>
          <a:p>
            <a:r>
              <a:rPr lang="en-US" sz="1700" dirty="0"/>
              <a:t>     to take more control of their own   </a:t>
            </a:r>
          </a:p>
          <a:p>
            <a:r>
              <a:rPr lang="en-US" sz="1700" dirty="0"/>
              <a:t>     affairs.</a:t>
            </a:r>
          </a:p>
          <a:p>
            <a:pPr marL="285750" indent="-285750">
              <a:buFont typeface="Arial" panose="020B0604020202020204" pitchFamily="34" charset="0"/>
              <a:buChar char="•"/>
            </a:pPr>
            <a:r>
              <a:rPr lang="en-US" sz="1700" dirty="0"/>
              <a:t>Often encourage a desire to protect and expand economic growth over environmental protections.</a:t>
            </a:r>
          </a:p>
          <a:p>
            <a:pPr marL="285750" indent="-285750">
              <a:buFont typeface="Arial" panose="020B0604020202020204" pitchFamily="34" charset="0"/>
              <a:buChar char="•"/>
            </a:pPr>
            <a:r>
              <a:rPr lang="en-US" sz="1700" dirty="0"/>
              <a:t>Support and funding for a strong military that would be increasingly utilized to address international problems or conflicts.</a:t>
            </a:r>
          </a:p>
          <a:p>
            <a:pPr marL="285750" indent="-285750">
              <a:buFont typeface="Arial" panose="020B0604020202020204" pitchFamily="34" charset="0"/>
              <a:buChar char="•"/>
            </a:pPr>
            <a:r>
              <a:rPr lang="en-US" sz="1700" dirty="0"/>
              <a:t>Support the idea that individuals should be able to own and use </a:t>
            </a:r>
          </a:p>
          <a:p>
            <a:r>
              <a:rPr lang="en-US" sz="1700" dirty="0"/>
              <a:t>     guns without much government   </a:t>
            </a:r>
          </a:p>
          <a:p>
            <a:r>
              <a:rPr lang="en-US" sz="1700" dirty="0"/>
              <a:t>     intervention and legislation.</a:t>
            </a:r>
          </a:p>
        </p:txBody>
      </p:sp>
      <p:sp>
        <p:nvSpPr>
          <p:cNvPr id="13" name="Rectangle 12">
            <a:extLst>
              <a:ext uri="{FF2B5EF4-FFF2-40B4-BE49-F238E27FC236}">
                <a16:creationId xmlns:a16="http://schemas.microsoft.com/office/drawing/2014/main" id="{BDEC25FD-6A1F-D646-AE2C-6360C15BEC64}"/>
              </a:ext>
            </a:extLst>
          </p:cNvPr>
          <p:cNvSpPr/>
          <p:nvPr/>
        </p:nvSpPr>
        <p:spPr>
          <a:xfrm>
            <a:off x="8120958" y="1484768"/>
            <a:ext cx="4071042" cy="5373232"/>
          </a:xfrm>
          <a:prstGeom prst="rect">
            <a:avLst/>
          </a:prstGeom>
          <a:solidFill>
            <a:schemeClr val="accent4">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644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8BCB-13A4-6E4F-B716-C5B4C772C060}"/>
              </a:ext>
            </a:extLst>
          </p:cNvPr>
          <p:cNvSpPr>
            <a:spLocks noGrp="1"/>
          </p:cNvSpPr>
          <p:nvPr>
            <p:ph type="title"/>
          </p:nvPr>
        </p:nvSpPr>
        <p:spPr>
          <a:xfrm>
            <a:off x="0" y="0"/>
            <a:ext cx="12192000" cy="1400530"/>
          </a:xfrm>
        </p:spPr>
        <p:txBody>
          <a:bodyPr/>
          <a:lstStyle/>
          <a:p>
            <a:pPr algn="ctr"/>
            <a:r>
              <a:rPr lang="en-US" b="1" u="sng" dirty="0"/>
              <a:t>POLITICAL VALUES</a:t>
            </a:r>
          </a:p>
        </p:txBody>
      </p:sp>
      <p:sp>
        <p:nvSpPr>
          <p:cNvPr id="3" name="Oval 2">
            <a:extLst>
              <a:ext uri="{FF2B5EF4-FFF2-40B4-BE49-F238E27FC236}">
                <a16:creationId xmlns:a16="http://schemas.microsoft.com/office/drawing/2014/main" id="{24B6AD31-A3E2-C749-8ED9-ED55BDEB3B8C}"/>
              </a:ext>
            </a:extLst>
          </p:cNvPr>
          <p:cNvSpPr/>
          <p:nvPr/>
        </p:nvSpPr>
        <p:spPr>
          <a:xfrm>
            <a:off x="4886092" y="700265"/>
            <a:ext cx="2419815" cy="2464420"/>
          </a:xfrm>
          <a:prstGeom prst="ellipse">
            <a:avLst/>
          </a:prstGeom>
          <a:solidFill>
            <a:schemeClr val="accent6">
              <a:alpha val="48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POLITICAL </a:t>
            </a:r>
          </a:p>
          <a:p>
            <a:pPr algn="ctr"/>
            <a:r>
              <a:rPr lang="en-US" dirty="0"/>
              <a:t>VALUES</a:t>
            </a:r>
          </a:p>
        </p:txBody>
      </p:sp>
      <p:sp>
        <p:nvSpPr>
          <p:cNvPr id="4" name="Rectangle 3">
            <a:extLst>
              <a:ext uri="{FF2B5EF4-FFF2-40B4-BE49-F238E27FC236}">
                <a16:creationId xmlns:a16="http://schemas.microsoft.com/office/drawing/2014/main" id="{B472D6BA-AA05-FB4A-8A13-3F6E1FDEE71C}"/>
              </a:ext>
            </a:extLst>
          </p:cNvPr>
          <p:cNvSpPr/>
          <p:nvPr/>
        </p:nvSpPr>
        <p:spPr>
          <a:xfrm>
            <a:off x="4182701" y="3259248"/>
            <a:ext cx="3938257" cy="359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8ED43E-269E-0A4D-8D36-8BF8202176AF}"/>
              </a:ext>
            </a:extLst>
          </p:cNvPr>
          <p:cNvSpPr txBox="1"/>
          <p:nvPr/>
        </p:nvSpPr>
        <p:spPr>
          <a:xfrm>
            <a:off x="4182701" y="3409076"/>
            <a:ext cx="4033319" cy="3670236"/>
          </a:xfrm>
          <a:prstGeom prst="rect">
            <a:avLst/>
          </a:prstGeom>
          <a:noFill/>
        </p:spPr>
        <p:txBody>
          <a:bodyPr wrap="square" rtlCol="0">
            <a:spAutoFit/>
          </a:bodyPr>
          <a:lstStyle/>
          <a:p>
            <a:r>
              <a:rPr lang="en-US" sz="1650" b="1" dirty="0"/>
              <a:t>Political values typically focus on answering the following</a:t>
            </a:r>
          </a:p>
          <a:p>
            <a:r>
              <a:rPr lang="en-US" sz="1650" b="1" dirty="0"/>
              <a:t>questions;</a:t>
            </a:r>
          </a:p>
          <a:p>
            <a:pPr marL="285750" indent="-285750">
              <a:buFont typeface="Arial" panose="020B0604020202020204" pitchFamily="34" charset="0"/>
              <a:buChar char="•"/>
            </a:pPr>
            <a:r>
              <a:rPr lang="en-US" sz="1650" dirty="0"/>
              <a:t>What is the role and function of the government in society?</a:t>
            </a:r>
          </a:p>
          <a:p>
            <a:pPr marL="285750" indent="-285750">
              <a:buFont typeface="Arial" panose="020B0604020202020204" pitchFamily="34" charset="0"/>
              <a:buChar char="•"/>
            </a:pPr>
            <a:r>
              <a:rPr lang="en-US" sz="1650" dirty="0"/>
              <a:t>What is the role and function of the individual in society?</a:t>
            </a:r>
          </a:p>
          <a:p>
            <a:pPr marL="285750" indent="-285750">
              <a:buFont typeface="Arial" panose="020B0604020202020204" pitchFamily="34" charset="0"/>
              <a:buChar char="•"/>
            </a:pPr>
            <a:r>
              <a:rPr lang="en-US" sz="1650" dirty="0"/>
              <a:t>What are the rights, freedoms and responsibilities granted to citizens?</a:t>
            </a:r>
          </a:p>
          <a:p>
            <a:pPr marL="285750" indent="-285750">
              <a:buFont typeface="Arial" panose="020B0604020202020204" pitchFamily="34" charset="0"/>
              <a:buChar char="•"/>
            </a:pPr>
            <a:r>
              <a:rPr lang="en-US" sz="1650" dirty="0"/>
              <a:t>How are decisions made in society, and by whom?</a:t>
            </a:r>
          </a:p>
          <a:p>
            <a:pPr marL="285750" indent="-285750">
              <a:buFont typeface="Arial" panose="020B0604020202020204" pitchFamily="34" charset="0"/>
              <a:buChar char="•"/>
            </a:pPr>
            <a:r>
              <a:rPr lang="en-US" sz="1650" dirty="0"/>
              <a:t>To what extent should governance reflect the will of the people?</a:t>
            </a:r>
          </a:p>
          <a:p>
            <a:endParaRPr lang="en-US" dirty="0"/>
          </a:p>
        </p:txBody>
      </p:sp>
      <p:sp>
        <p:nvSpPr>
          <p:cNvPr id="7" name="Rounded Rectangle 6">
            <a:extLst>
              <a:ext uri="{FF2B5EF4-FFF2-40B4-BE49-F238E27FC236}">
                <a16:creationId xmlns:a16="http://schemas.microsoft.com/office/drawing/2014/main" id="{B30C767D-47FD-FE44-9A8F-11D3F488584A}"/>
              </a:ext>
            </a:extLst>
          </p:cNvPr>
          <p:cNvSpPr/>
          <p:nvPr/>
        </p:nvSpPr>
        <p:spPr>
          <a:xfrm>
            <a:off x="135802"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Liberals</a:t>
            </a:r>
          </a:p>
          <a:p>
            <a:pPr algn="ctr"/>
            <a:r>
              <a:rPr lang="en-US" sz="1400" dirty="0"/>
              <a:t>(Left Wing Supporters of Liberalism)</a:t>
            </a:r>
          </a:p>
        </p:txBody>
      </p:sp>
      <p:sp>
        <p:nvSpPr>
          <p:cNvPr id="9" name="TextBox 8">
            <a:extLst>
              <a:ext uri="{FF2B5EF4-FFF2-40B4-BE49-F238E27FC236}">
                <a16:creationId xmlns:a16="http://schemas.microsoft.com/office/drawing/2014/main" id="{F2AC4AA7-2884-1449-B911-BA9159D70DD0}"/>
              </a:ext>
            </a:extLst>
          </p:cNvPr>
          <p:cNvSpPr txBox="1"/>
          <p:nvPr/>
        </p:nvSpPr>
        <p:spPr>
          <a:xfrm>
            <a:off x="-87398" y="2046081"/>
            <a:ext cx="4381878" cy="4939814"/>
          </a:xfrm>
          <a:prstGeom prst="rect">
            <a:avLst/>
          </a:prstGeom>
          <a:noFill/>
        </p:spPr>
        <p:txBody>
          <a:bodyPr wrap="square" rtlCol="0">
            <a:spAutoFit/>
          </a:bodyPr>
          <a:lstStyle/>
          <a:p>
            <a:pPr marL="285750" indent="-285750">
              <a:buFont typeface="Arial" panose="020B0604020202020204" pitchFamily="34" charset="0"/>
              <a:buChar char="•"/>
            </a:pPr>
            <a:r>
              <a:rPr lang="en-US" sz="1700" dirty="0"/>
              <a:t>Typically believe the government has a responsibility to take on a larger role to provide services to the population they represent.</a:t>
            </a:r>
          </a:p>
          <a:p>
            <a:pPr marL="285750" indent="-285750">
              <a:buFont typeface="Arial" panose="020B0604020202020204" pitchFamily="34" charset="0"/>
              <a:buChar char="•"/>
            </a:pPr>
            <a:r>
              <a:rPr lang="en-US" sz="1700" dirty="0"/>
              <a:t>Are more likely to embrace and encourage environmental protectionism.</a:t>
            </a:r>
          </a:p>
          <a:p>
            <a:pPr marL="285750" indent="-285750">
              <a:buFont typeface="Arial" panose="020B0604020202020204" pitchFamily="34" charset="0"/>
              <a:buChar char="•"/>
            </a:pPr>
            <a:r>
              <a:rPr lang="en-US" sz="1700" dirty="0"/>
              <a:t>Believe in equalizing outcomes for citizens whether through legislation </a:t>
            </a:r>
          </a:p>
          <a:p>
            <a:r>
              <a:rPr lang="en-US" sz="1700" dirty="0"/>
              <a:t>     or wealth redistribution.</a:t>
            </a:r>
          </a:p>
          <a:p>
            <a:pPr marL="285750" indent="-285750">
              <a:buFont typeface="Arial" panose="020B0604020202020204" pitchFamily="34" charset="0"/>
              <a:buChar char="•"/>
            </a:pPr>
            <a:r>
              <a:rPr lang="en-US" sz="1700" dirty="0"/>
              <a:t>Support government intervention to control and limit gun ownership as a way to uphold the safety and security of the group.</a:t>
            </a:r>
          </a:p>
          <a:p>
            <a:pPr marL="285750" indent="-285750">
              <a:buFont typeface="Arial" panose="020B0604020202020204" pitchFamily="34" charset="0"/>
              <a:buChar char="•"/>
            </a:pPr>
            <a:r>
              <a:rPr lang="en-US" sz="1700" dirty="0"/>
              <a:t>Liberals are typically more supportive of diplomacy rather than military action to solve disputes with or among foreign nations.</a:t>
            </a:r>
          </a:p>
        </p:txBody>
      </p:sp>
      <p:sp>
        <p:nvSpPr>
          <p:cNvPr id="11" name="Rounded Rectangle 10">
            <a:extLst>
              <a:ext uri="{FF2B5EF4-FFF2-40B4-BE49-F238E27FC236}">
                <a16:creationId xmlns:a16="http://schemas.microsoft.com/office/drawing/2014/main" id="{79D1D609-C175-1942-BFB4-876476E34FCA}"/>
              </a:ext>
            </a:extLst>
          </p:cNvPr>
          <p:cNvSpPr/>
          <p:nvPr/>
        </p:nvSpPr>
        <p:spPr>
          <a:xfrm>
            <a:off x="8356348" y="1548142"/>
            <a:ext cx="3567066" cy="57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t>Conservatives </a:t>
            </a:r>
          </a:p>
          <a:p>
            <a:pPr algn="ctr"/>
            <a:r>
              <a:rPr lang="en-US" sz="1400" dirty="0"/>
              <a:t>(Right Wing supporters of Liberalism)</a:t>
            </a:r>
          </a:p>
        </p:txBody>
      </p:sp>
      <p:sp>
        <p:nvSpPr>
          <p:cNvPr id="12" name="TextBox 11">
            <a:extLst>
              <a:ext uri="{FF2B5EF4-FFF2-40B4-BE49-F238E27FC236}">
                <a16:creationId xmlns:a16="http://schemas.microsoft.com/office/drawing/2014/main" id="{D3B2737A-7FC2-E74A-A163-CA29BF8B94A6}"/>
              </a:ext>
            </a:extLst>
          </p:cNvPr>
          <p:cNvSpPr txBox="1"/>
          <p:nvPr/>
        </p:nvSpPr>
        <p:spPr>
          <a:xfrm>
            <a:off x="8090780" y="2256946"/>
            <a:ext cx="4248081" cy="4670509"/>
          </a:xfrm>
          <a:prstGeom prst="rect">
            <a:avLst/>
          </a:prstGeom>
          <a:noFill/>
        </p:spPr>
        <p:txBody>
          <a:bodyPr wrap="square" rtlCol="0">
            <a:spAutoFit/>
          </a:bodyPr>
          <a:lstStyle/>
          <a:p>
            <a:pPr marL="285750" indent="-285750">
              <a:buFont typeface="Arial" panose="020B0604020202020204" pitchFamily="34" charset="0"/>
              <a:buChar char="•"/>
            </a:pPr>
            <a:r>
              <a:rPr lang="en-US" sz="1700" dirty="0"/>
              <a:t>Believe in smaller, more hands off governments and encourage individuals and private businesses  to take more control of their own affairs</a:t>
            </a:r>
          </a:p>
          <a:p>
            <a:pPr marL="285750" indent="-285750">
              <a:buFont typeface="Arial" panose="020B0604020202020204" pitchFamily="34" charset="0"/>
              <a:buChar char="•"/>
            </a:pPr>
            <a:r>
              <a:rPr lang="en-US" sz="1700" dirty="0">
                <a:solidFill>
                  <a:schemeClr val="bg1"/>
                </a:solidFill>
              </a:rPr>
              <a:t>Often encourage a desire to protect and expand economic growth over environmental protections</a:t>
            </a:r>
          </a:p>
          <a:p>
            <a:pPr marL="285750" indent="-285750">
              <a:buFont typeface="Arial" panose="020B0604020202020204" pitchFamily="34" charset="0"/>
              <a:buChar char="•"/>
            </a:pPr>
            <a:r>
              <a:rPr lang="en-US" sz="1700" dirty="0"/>
              <a:t>Support and funding for a strong military that would be increasingly utilized to address international problems or conflicts</a:t>
            </a:r>
          </a:p>
          <a:p>
            <a:pPr marL="285750" indent="-285750">
              <a:buFont typeface="Arial" panose="020B0604020202020204" pitchFamily="34" charset="0"/>
              <a:buChar char="•"/>
            </a:pPr>
            <a:r>
              <a:rPr lang="en-US" sz="1700" dirty="0">
                <a:solidFill>
                  <a:schemeClr val="bg1"/>
                </a:solidFill>
              </a:rPr>
              <a:t>Support the idea that individuals should be able to own and use guns without much government intervention and legislation</a:t>
            </a:r>
          </a:p>
        </p:txBody>
      </p:sp>
      <p:sp>
        <p:nvSpPr>
          <p:cNvPr id="13" name="Rectangle 12">
            <a:extLst>
              <a:ext uri="{FF2B5EF4-FFF2-40B4-BE49-F238E27FC236}">
                <a16:creationId xmlns:a16="http://schemas.microsoft.com/office/drawing/2014/main" id="{BDEC25FD-6A1F-D646-AE2C-6360C15BEC64}"/>
              </a:ext>
            </a:extLst>
          </p:cNvPr>
          <p:cNvSpPr/>
          <p:nvPr/>
        </p:nvSpPr>
        <p:spPr>
          <a:xfrm>
            <a:off x="10621" y="1484768"/>
            <a:ext cx="4217903" cy="5373232"/>
          </a:xfrm>
          <a:prstGeom prst="rect">
            <a:avLst/>
          </a:prstGeom>
          <a:solidFill>
            <a:schemeClr val="accent4">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928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267D-1023-C04A-917D-8D882E86C405}"/>
              </a:ext>
            </a:extLst>
          </p:cNvPr>
          <p:cNvSpPr>
            <a:spLocks noGrp="1"/>
          </p:cNvSpPr>
          <p:nvPr>
            <p:ph type="title"/>
          </p:nvPr>
        </p:nvSpPr>
        <p:spPr>
          <a:xfrm>
            <a:off x="0" y="-100361"/>
            <a:ext cx="12192000" cy="700265"/>
          </a:xfrm>
        </p:spPr>
        <p:txBody>
          <a:bodyPr/>
          <a:lstStyle/>
          <a:p>
            <a:pPr algn="ctr"/>
            <a:r>
              <a:rPr lang="en-US" b="1" u="sng" dirty="0"/>
              <a:t>Values in Practice</a:t>
            </a:r>
          </a:p>
        </p:txBody>
      </p:sp>
      <p:sp>
        <p:nvSpPr>
          <p:cNvPr id="4" name="Oval 3">
            <a:extLst>
              <a:ext uri="{FF2B5EF4-FFF2-40B4-BE49-F238E27FC236}">
                <a16:creationId xmlns:a16="http://schemas.microsoft.com/office/drawing/2014/main" id="{E6F4065B-645A-0649-A411-2815E6EA677E}"/>
              </a:ext>
            </a:extLst>
          </p:cNvPr>
          <p:cNvSpPr/>
          <p:nvPr/>
        </p:nvSpPr>
        <p:spPr>
          <a:xfrm>
            <a:off x="4108294" y="700265"/>
            <a:ext cx="2419815" cy="2464420"/>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ECONOMIC</a:t>
            </a:r>
          </a:p>
          <a:p>
            <a:pPr algn="ctr"/>
            <a:r>
              <a:rPr lang="en-US" dirty="0"/>
              <a:t>VALUES</a:t>
            </a:r>
          </a:p>
        </p:txBody>
      </p:sp>
      <p:sp>
        <p:nvSpPr>
          <p:cNvPr id="5" name="Oval 4">
            <a:extLst>
              <a:ext uri="{FF2B5EF4-FFF2-40B4-BE49-F238E27FC236}">
                <a16:creationId xmlns:a16="http://schemas.microsoft.com/office/drawing/2014/main" id="{125B4259-3BB2-2548-9C28-CAB987A89E41}"/>
              </a:ext>
            </a:extLst>
          </p:cNvPr>
          <p:cNvSpPr/>
          <p:nvPr/>
        </p:nvSpPr>
        <p:spPr>
          <a:xfrm>
            <a:off x="5102147" y="2100795"/>
            <a:ext cx="2419815" cy="2464420"/>
          </a:xfrm>
          <a:prstGeom prst="ellipse">
            <a:avLst/>
          </a:prstGeom>
          <a:solidFill>
            <a:schemeClr val="accent4">
              <a:alpha val="3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VALUES</a:t>
            </a:r>
          </a:p>
        </p:txBody>
      </p:sp>
      <p:sp>
        <p:nvSpPr>
          <p:cNvPr id="6" name="Oval 5">
            <a:extLst>
              <a:ext uri="{FF2B5EF4-FFF2-40B4-BE49-F238E27FC236}">
                <a16:creationId xmlns:a16="http://schemas.microsoft.com/office/drawing/2014/main" id="{BDC300CE-6EEC-BC41-875C-DB1F82EC7CA1}"/>
              </a:ext>
            </a:extLst>
          </p:cNvPr>
          <p:cNvSpPr/>
          <p:nvPr/>
        </p:nvSpPr>
        <p:spPr>
          <a:xfrm>
            <a:off x="6096000" y="700265"/>
            <a:ext cx="2419815" cy="2464420"/>
          </a:xfrm>
          <a:prstGeom prst="ellipse">
            <a:avLst/>
          </a:prstGeom>
          <a:solidFill>
            <a:schemeClr val="accent6">
              <a:alpha val="5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POLITICAL </a:t>
            </a:r>
          </a:p>
          <a:p>
            <a:pPr algn="ctr"/>
            <a:r>
              <a:rPr lang="en-US" dirty="0"/>
              <a:t>VALUES</a:t>
            </a:r>
          </a:p>
        </p:txBody>
      </p:sp>
      <p:sp>
        <p:nvSpPr>
          <p:cNvPr id="7" name="TextBox 6">
            <a:extLst>
              <a:ext uri="{FF2B5EF4-FFF2-40B4-BE49-F238E27FC236}">
                <a16:creationId xmlns:a16="http://schemas.microsoft.com/office/drawing/2014/main" id="{652AE0C7-97F7-2541-A88C-4273820FFBCE}"/>
              </a:ext>
            </a:extLst>
          </p:cNvPr>
          <p:cNvSpPr txBox="1"/>
          <p:nvPr/>
        </p:nvSpPr>
        <p:spPr>
          <a:xfrm>
            <a:off x="406400" y="4074160"/>
            <a:ext cx="11531600" cy="3416320"/>
          </a:xfrm>
          <a:prstGeom prst="rect">
            <a:avLst/>
          </a:prstGeom>
          <a:noFill/>
        </p:spPr>
        <p:txBody>
          <a:bodyPr wrap="square" rtlCol="0">
            <a:spAutoFit/>
          </a:bodyPr>
          <a:lstStyle/>
          <a:p>
            <a:r>
              <a:rPr lang="en-US" dirty="0"/>
              <a:t>Remember that being a conservative or liberal does not automatically force you to agree with all policies that are typically held by these groups. One for example, can be an economic, and political conservative who also may have some socially liberal values (such as supporting LGBTQ+ rights or disagreeing with the use of capital punishment) and still be considered a conservative. The opposite can be true for liberals who have some conservative values on specific issues such as gun ownership or assisted dying.</a:t>
            </a:r>
          </a:p>
          <a:p>
            <a:endParaRPr lang="en-US" dirty="0"/>
          </a:p>
          <a:p>
            <a:r>
              <a:rPr lang="en-US" dirty="0"/>
              <a:t>Political parties that consider themselves liberal may also adopt conservative positions an issues as can conservative parties on liberal issues. Ultimately, it is rare, if not impossible for any one party or individual to adopt a complete set of values solely aligned with conservatism or liberalism.</a:t>
            </a:r>
          </a:p>
          <a:p>
            <a:endParaRPr lang="en-US" dirty="0"/>
          </a:p>
          <a:p>
            <a:endParaRPr lang="en-US" dirty="0"/>
          </a:p>
        </p:txBody>
      </p:sp>
    </p:spTree>
    <p:extLst>
      <p:ext uri="{BB962C8B-B14F-4D97-AF65-F5344CB8AC3E}">
        <p14:creationId xmlns:p14="http://schemas.microsoft.com/office/powerpoint/2010/main" val="1415481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267D-1023-C04A-917D-8D882E86C405}"/>
              </a:ext>
            </a:extLst>
          </p:cNvPr>
          <p:cNvSpPr>
            <a:spLocks noGrp="1"/>
          </p:cNvSpPr>
          <p:nvPr>
            <p:ph type="title"/>
          </p:nvPr>
        </p:nvSpPr>
        <p:spPr>
          <a:xfrm>
            <a:off x="0" y="0"/>
            <a:ext cx="12192000" cy="700265"/>
          </a:xfrm>
        </p:spPr>
        <p:txBody>
          <a:bodyPr/>
          <a:lstStyle/>
          <a:p>
            <a:pPr algn="ctr"/>
            <a:r>
              <a:rPr lang="en-US" b="1" u="sng" dirty="0"/>
              <a:t>In Summary</a:t>
            </a:r>
          </a:p>
        </p:txBody>
      </p:sp>
      <p:sp>
        <p:nvSpPr>
          <p:cNvPr id="4" name="Oval 3">
            <a:extLst>
              <a:ext uri="{FF2B5EF4-FFF2-40B4-BE49-F238E27FC236}">
                <a16:creationId xmlns:a16="http://schemas.microsoft.com/office/drawing/2014/main" id="{E6F4065B-645A-0649-A411-2815E6EA677E}"/>
              </a:ext>
            </a:extLst>
          </p:cNvPr>
          <p:cNvSpPr/>
          <p:nvPr/>
        </p:nvSpPr>
        <p:spPr>
          <a:xfrm>
            <a:off x="4635455" y="833277"/>
            <a:ext cx="993853" cy="1100495"/>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ECONOMIC</a:t>
            </a:r>
          </a:p>
          <a:p>
            <a:pPr algn="ctr"/>
            <a:r>
              <a:rPr lang="en-US" sz="700" dirty="0"/>
              <a:t>VALUES</a:t>
            </a:r>
          </a:p>
        </p:txBody>
      </p:sp>
      <p:sp>
        <p:nvSpPr>
          <p:cNvPr id="5" name="Oval 4">
            <a:extLst>
              <a:ext uri="{FF2B5EF4-FFF2-40B4-BE49-F238E27FC236}">
                <a16:creationId xmlns:a16="http://schemas.microsoft.com/office/drawing/2014/main" id="{125B4259-3BB2-2548-9C28-CAB987A89E41}"/>
              </a:ext>
            </a:extLst>
          </p:cNvPr>
          <p:cNvSpPr/>
          <p:nvPr/>
        </p:nvSpPr>
        <p:spPr>
          <a:xfrm>
            <a:off x="5021399" y="1381448"/>
            <a:ext cx="993853" cy="1100495"/>
          </a:xfrm>
          <a:prstGeom prst="ellipse">
            <a:avLst/>
          </a:prstGeom>
          <a:solidFill>
            <a:schemeClr val="accent4">
              <a:alpha val="3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SOCIAL VALUES</a:t>
            </a:r>
          </a:p>
        </p:txBody>
      </p:sp>
      <p:sp>
        <p:nvSpPr>
          <p:cNvPr id="6" name="Oval 5">
            <a:extLst>
              <a:ext uri="{FF2B5EF4-FFF2-40B4-BE49-F238E27FC236}">
                <a16:creationId xmlns:a16="http://schemas.microsoft.com/office/drawing/2014/main" id="{BDC300CE-6EEC-BC41-875C-DB1F82EC7CA1}"/>
              </a:ext>
            </a:extLst>
          </p:cNvPr>
          <p:cNvSpPr/>
          <p:nvPr/>
        </p:nvSpPr>
        <p:spPr>
          <a:xfrm>
            <a:off x="5407344" y="833276"/>
            <a:ext cx="993853" cy="1100495"/>
          </a:xfrm>
          <a:prstGeom prst="ellipse">
            <a:avLst/>
          </a:prstGeom>
          <a:solidFill>
            <a:schemeClr val="accent6">
              <a:alpha val="5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POLITICAL </a:t>
            </a:r>
          </a:p>
          <a:p>
            <a:pPr algn="ctr"/>
            <a:r>
              <a:rPr lang="en-US" sz="800" dirty="0"/>
              <a:t>VALUES</a:t>
            </a:r>
          </a:p>
        </p:txBody>
      </p:sp>
      <p:pic>
        <p:nvPicPr>
          <p:cNvPr id="7" name="Picture 6">
            <a:extLst>
              <a:ext uri="{FF2B5EF4-FFF2-40B4-BE49-F238E27FC236}">
                <a16:creationId xmlns:a16="http://schemas.microsoft.com/office/drawing/2014/main" id="{C5A1F865-7DC9-184C-B08E-2155051225FD}"/>
              </a:ext>
            </a:extLst>
          </p:cNvPr>
          <p:cNvPicPr>
            <a:picLocks noChangeAspect="1"/>
          </p:cNvPicPr>
          <p:nvPr/>
        </p:nvPicPr>
        <p:blipFill>
          <a:blip r:embed="rId2"/>
          <a:stretch>
            <a:fillRect/>
          </a:stretch>
        </p:blipFill>
        <p:spPr>
          <a:xfrm>
            <a:off x="130629" y="700265"/>
            <a:ext cx="4374197" cy="3287231"/>
          </a:xfrm>
          <a:prstGeom prst="rect">
            <a:avLst/>
          </a:prstGeom>
        </p:spPr>
      </p:pic>
      <p:sp>
        <p:nvSpPr>
          <p:cNvPr id="8" name="Rectangle 7">
            <a:extLst>
              <a:ext uri="{FF2B5EF4-FFF2-40B4-BE49-F238E27FC236}">
                <a16:creationId xmlns:a16="http://schemas.microsoft.com/office/drawing/2014/main" id="{7D73078A-7710-C140-BB1C-804A0AE78B45}"/>
              </a:ext>
            </a:extLst>
          </p:cNvPr>
          <p:cNvSpPr/>
          <p:nvPr/>
        </p:nvSpPr>
        <p:spPr>
          <a:xfrm>
            <a:off x="762000" y="1861457"/>
            <a:ext cx="3276600" cy="620486"/>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Brace 10">
            <a:extLst>
              <a:ext uri="{FF2B5EF4-FFF2-40B4-BE49-F238E27FC236}">
                <a16:creationId xmlns:a16="http://schemas.microsoft.com/office/drawing/2014/main" id="{0AD4F88C-3B66-AF44-9D2B-C45231763A1A}"/>
              </a:ext>
            </a:extLst>
          </p:cNvPr>
          <p:cNvSpPr/>
          <p:nvPr/>
        </p:nvSpPr>
        <p:spPr>
          <a:xfrm rot="16200000">
            <a:off x="1042786" y="2171199"/>
            <a:ext cx="2649207" cy="3414798"/>
          </a:xfrm>
          <a:prstGeom prst="leftBrace">
            <a:avLst>
              <a:gd name="adj1" fmla="val 8333"/>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52E410D6-E044-6440-B409-93177622B775}"/>
              </a:ext>
            </a:extLst>
          </p:cNvPr>
          <p:cNvSpPr/>
          <p:nvPr/>
        </p:nvSpPr>
        <p:spPr>
          <a:xfrm>
            <a:off x="247035" y="5148688"/>
            <a:ext cx="4257791" cy="16335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496B8A-F4D6-EA46-992C-6EBA97C05C0D}"/>
              </a:ext>
            </a:extLst>
          </p:cNvPr>
          <p:cNvSpPr txBox="1"/>
          <p:nvPr/>
        </p:nvSpPr>
        <p:spPr>
          <a:xfrm>
            <a:off x="685801" y="5203201"/>
            <a:ext cx="3923071" cy="1477328"/>
          </a:xfrm>
          <a:prstGeom prst="rect">
            <a:avLst/>
          </a:prstGeom>
          <a:noFill/>
        </p:spPr>
        <p:txBody>
          <a:bodyPr wrap="square" rtlCol="0">
            <a:spAutoFit/>
          </a:bodyPr>
          <a:lstStyle/>
          <a:p>
            <a:r>
              <a:rPr lang="en-US" dirty="0"/>
              <a:t>The entire span just before communism on the left and just before fascism and classical conservatism represent the full range of “liberalism”</a:t>
            </a:r>
          </a:p>
        </p:txBody>
      </p:sp>
      <p:sp>
        <p:nvSpPr>
          <p:cNvPr id="14" name="Rectangle 13">
            <a:extLst>
              <a:ext uri="{FF2B5EF4-FFF2-40B4-BE49-F238E27FC236}">
                <a16:creationId xmlns:a16="http://schemas.microsoft.com/office/drawing/2014/main" id="{BBEEF104-3517-3247-984C-9082A3261EF6}"/>
              </a:ext>
            </a:extLst>
          </p:cNvPr>
          <p:cNvSpPr/>
          <p:nvPr/>
        </p:nvSpPr>
        <p:spPr>
          <a:xfrm>
            <a:off x="6391363" y="919783"/>
            <a:ext cx="59984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
        <p:nvSpPr>
          <p:cNvPr id="15" name="TextBox 14">
            <a:extLst>
              <a:ext uri="{FF2B5EF4-FFF2-40B4-BE49-F238E27FC236}">
                <a16:creationId xmlns:a16="http://schemas.microsoft.com/office/drawing/2014/main" id="{73542452-1C87-1A49-867A-FFAA5FD69A63}"/>
              </a:ext>
            </a:extLst>
          </p:cNvPr>
          <p:cNvSpPr txBox="1"/>
          <p:nvPr/>
        </p:nvSpPr>
        <p:spPr>
          <a:xfrm>
            <a:off x="6917770" y="1196782"/>
            <a:ext cx="5072975" cy="369332"/>
          </a:xfrm>
          <a:prstGeom prst="rect">
            <a:avLst/>
          </a:prstGeom>
          <a:noFill/>
        </p:spPr>
        <p:txBody>
          <a:bodyPr wrap="square" rtlCol="0">
            <a:spAutoFit/>
          </a:bodyPr>
          <a:lstStyle/>
          <a:p>
            <a:r>
              <a:rPr lang="en-US" dirty="0"/>
              <a:t>Ideologies (in this case liberal ideologies)</a:t>
            </a:r>
          </a:p>
        </p:txBody>
      </p:sp>
      <p:sp>
        <p:nvSpPr>
          <p:cNvPr id="16" name="TextBox 15">
            <a:extLst>
              <a:ext uri="{FF2B5EF4-FFF2-40B4-BE49-F238E27FC236}">
                <a16:creationId xmlns:a16="http://schemas.microsoft.com/office/drawing/2014/main" id="{02BADBEB-1C70-A649-B4F7-D2B03EA03680}"/>
              </a:ext>
            </a:extLst>
          </p:cNvPr>
          <p:cNvSpPr txBox="1"/>
          <p:nvPr/>
        </p:nvSpPr>
        <p:spPr>
          <a:xfrm>
            <a:off x="4504826" y="2412347"/>
            <a:ext cx="7759209"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Remember, one </a:t>
            </a:r>
            <a:r>
              <a:rPr lang="en-US" dirty="0">
                <a:solidFill>
                  <a:schemeClr val="bg1"/>
                </a:solidFill>
              </a:rPr>
              <a:t>can be a Liberal but have conservative </a:t>
            </a:r>
            <a:r>
              <a:rPr lang="en-US">
                <a:solidFill>
                  <a:schemeClr val="bg1"/>
                </a:solidFill>
              </a:rPr>
              <a:t>leanings </a:t>
            </a:r>
            <a:r>
              <a:rPr lang="en-US" smtClean="0">
                <a:solidFill>
                  <a:schemeClr val="bg1"/>
                </a:solidFill>
              </a:rPr>
              <a:t>on</a:t>
            </a:r>
            <a:r>
              <a:rPr lang="en-US" smtClean="0">
                <a:solidFill>
                  <a:schemeClr val="bg1"/>
                </a:solidFill>
              </a:rPr>
              <a:t> </a:t>
            </a:r>
            <a:r>
              <a:rPr lang="en-US" dirty="0">
                <a:solidFill>
                  <a:schemeClr val="bg1"/>
                </a:solidFill>
              </a:rPr>
              <a:t>particular issues (and vice versa)</a:t>
            </a:r>
          </a:p>
          <a:p>
            <a:pPr marL="285750" indent="-285750">
              <a:buFont typeface="Arial" panose="020B0604020202020204" pitchFamily="34" charset="0"/>
              <a:buChar char="•"/>
            </a:pPr>
            <a:r>
              <a:rPr lang="en-US" dirty="0"/>
              <a:t>Big “L” Liberals and Big “C” Conservatives are card carrying members of a particular party, while little “l” liberals and little “c” conservatives support specific values or policies </a:t>
            </a:r>
          </a:p>
          <a:p>
            <a:pPr marL="285750" indent="-285750">
              <a:buFont typeface="Arial" panose="020B0604020202020204" pitchFamily="34" charset="0"/>
              <a:buChar char="•"/>
            </a:pPr>
            <a:r>
              <a:rPr lang="en-US" dirty="0">
                <a:solidFill>
                  <a:schemeClr val="bg1"/>
                </a:solidFill>
              </a:rPr>
              <a:t>Modern liberals are progressive, typically embrace “positive freedoms” and look to utilize the government in order to achieve </a:t>
            </a:r>
            <a:r>
              <a:rPr lang="en-US" dirty="0" smtClean="0">
                <a:solidFill>
                  <a:schemeClr val="bg1"/>
                </a:solidFill>
              </a:rPr>
              <a:t>increased </a:t>
            </a:r>
            <a:r>
              <a:rPr lang="en-US" dirty="0">
                <a:solidFill>
                  <a:schemeClr val="bg1"/>
                </a:solidFill>
              </a:rPr>
              <a:t>equality among </a:t>
            </a:r>
            <a:r>
              <a:rPr lang="en-US" dirty="0" smtClean="0">
                <a:solidFill>
                  <a:schemeClr val="bg1"/>
                </a:solidFill>
              </a:rPr>
              <a:t>citizens, </a:t>
            </a:r>
            <a:r>
              <a:rPr lang="en-US" dirty="0">
                <a:solidFill>
                  <a:schemeClr val="bg1"/>
                </a:solidFill>
              </a:rPr>
              <a:t>while Modern conservatives reject government intervention. Modern conservatives encourage minimal governments, limited social assistance and advocate to </a:t>
            </a:r>
            <a:r>
              <a:rPr lang="en-US" dirty="0" smtClean="0">
                <a:solidFill>
                  <a:schemeClr val="bg1"/>
                </a:solidFill>
              </a:rPr>
              <a:t>protect individual </a:t>
            </a:r>
            <a:r>
              <a:rPr lang="en-US" dirty="0">
                <a:solidFill>
                  <a:schemeClr val="bg1"/>
                </a:solidFill>
              </a:rPr>
              <a:t>initiative and entrepreneurialism </a:t>
            </a:r>
          </a:p>
          <a:p>
            <a:pPr marL="285750" indent="-285750">
              <a:buFont typeface="Arial" panose="020B0604020202020204" pitchFamily="34" charset="0"/>
              <a:buChar char="•"/>
            </a:pPr>
            <a:r>
              <a:rPr lang="en-US" dirty="0"/>
              <a:t>Liberals support equality of outcome and utilize the government to provide equity while conservatives look to provide equality of opportunity and believe if individuals want equity they must achieve it themselves.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70560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A8ADF5-0560-5E4F-82E0-5BA01234FAD1}"/>
              </a:ext>
            </a:extLst>
          </p:cNvPr>
          <p:cNvSpPr txBox="1">
            <a:spLocks/>
          </p:cNvSpPr>
          <p:nvPr/>
        </p:nvSpPr>
        <p:spPr>
          <a:xfrm>
            <a:off x="645130" y="0"/>
            <a:ext cx="9404723" cy="79913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u="sng"/>
              <a:t>BIBLIOGRAPHY</a:t>
            </a:r>
            <a:endParaRPr lang="en-US" u="sng" dirty="0"/>
          </a:p>
        </p:txBody>
      </p:sp>
      <p:sp>
        <p:nvSpPr>
          <p:cNvPr id="5" name="TextBox 4">
            <a:extLst>
              <a:ext uri="{FF2B5EF4-FFF2-40B4-BE49-F238E27FC236}">
                <a16:creationId xmlns:a16="http://schemas.microsoft.com/office/drawing/2014/main" id="{D212D34E-74E3-ED47-974D-529279A4E0B4}"/>
              </a:ext>
            </a:extLst>
          </p:cNvPr>
          <p:cNvSpPr txBox="1"/>
          <p:nvPr/>
        </p:nvSpPr>
        <p:spPr>
          <a:xfrm>
            <a:off x="308919" y="1102578"/>
            <a:ext cx="11553567" cy="6032421"/>
          </a:xfrm>
          <a:prstGeom prst="rect">
            <a:avLst/>
          </a:prstGeom>
          <a:noFill/>
        </p:spPr>
        <p:txBody>
          <a:bodyPr wrap="square" rtlCol="0">
            <a:spAutoFit/>
          </a:bodyPr>
          <a:lstStyle/>
          <a:p>
            <a:r>
              <a:rPr lang="en-CA" sz="800" b="1" u="sng" dirty="0"/>
              <a:t>IMAGE CITATIONS (APA FORMAT)</a:t>
            </a:r>
            <a:endParaRPr lang="en-CA" sz="800" dirty="0"/>
          </a:p>
          <a:p>
            <a:r>
              <a:rPr lang="en-CA" sz="800" dirty="0"/>
              <a:t>1.File:1855 Colton Map of the World on Mercator Projection - </a:t>
            </a:r>
            <a:r>
              <a:rPr lang="en-CA" sz="800" dirty="0" err="1"/>
              <a:t>Geographicus</a:t>
            </a:r>
            <a:r>
              <a:rPr lang="en-CA" sz="800" dirty="0"/>
              <a:t> - WorldMercator-colton-1855.jpg. (2018, September 5). </a:t>
            </a:r>
            <a:r>
              <a:rPr lang="en-CA" sz="800" i="1" dirty="0"/>
              <a:t>Wikimedia Commons, the free media repository</a:t>
            </a:r>
            <a:r>
              <a:rPr lang="en-CA" sz="800" dirty="0"/>
              <a:t>. Retrieved 04:26, October 26, 2018 from </a:t>
            </a:r>
            <a:r>
              <a:rPr lang="en-CA" sz="800" u="sng" dirty="0">
                <a:hlinkClick r:id="rId2"/>
              </a:rPr>
              <a:t>https://commons.wikimedia.org/w/index.php?title=File:1855_Colton_Map_of_the_World_on_Mercator_Projection_-_Geographicus_-_WorldMercator-colton-1855.jpg&amp;oldid=318663033</a:t>
            </a:r>
            <a:r>
              <a:rPr lang="en-CA" sz="800" dirty="0"/>
              <a:t>2.File:NewCanadianPassport.jpg. (2016, November 29). </a:t>
            </a:r>
            <a:r>
              <a:rPr lang="en-CA" sz="800" i="1" dirty="0"/>
              <a:t>Wikimedia Commons, the free media repository</a:t>
            </a:r>
            <a:r>
              <a:rPr lang="en-CA" sz="800" dirty="0"/>
              <a:t>. Retrieved 04:31, October 26, 2018 from </a:t>
            </a:r>
            <a:r>
              <a:rPr lang="en-CA" sz="800" u="sng" dirty="0">
                <a:hlinkClick r:id="rId3"/>
              </a:rPr>
              <a:t>https://commons.wikimedia.org/w/index.php?title=File:NewCanadianPassport.jpg&amp;oldid=224343719</a:t>
            </a:r>
            <a:r>
              <a:rPr lang="en-CA" sz="800" dirty="0"/>
              <a:t>.</a:t>
            </a:r>
          </a:p>
          <a:p>
            <a:r>
              <a:rPr lang="en-CA" sz="800" dirty="0"/>
              <a:t>3.File:Australian Passport "P" </a:t>
            </a:r>
            <a:r>
              <a:rPr lang="en-CA" sz="800" dirty="0" err="1"/>
              <a:t>Series.jpg</a:t>
            </a:r>
            <a:r>
              <a:rPr lang="en-CA" sz="800" dirty="0"/>
              <a:t>. (2017, May 25). </a:t>
            </a:r>
            <a:r>
              <a:rPr lang="en-CA" sz="800" i="1" dirty="0"/>
              <a:t>Wikimedia Commons, the free media repository</a:t>
            </a:r>
            <a:r>
              <a:rPr lang="en-CA" sz="800" dirty="0"/>
              <a:t>. Retrieved 04:32, October 26, 2018 from </a:t>
            </a:r>
            <a:r>
              <a:rPr lang="en-CA" sz="800" u="sng" dirty="0">
                <a:hlinkClick r:id="rId4"/>
              </a:rPr>
              <a:t>https://commons.wikimedia.org/w/index.php?title=File:Australian_Passport_%22P%22_Series.jpg&amp;oldid=245390116</a:t>
            </a:r>
            <a:r>
              <a:rPr lang="en-CA" sz="800" dirty="0"/>
              <a:t>.</a:t>
            </a:r>
          </a:p>
          <a:p>
            <a:r>
              <a:rPr lang="en-CA" sz="800" dirty="0"/>
              <a:t>4.File:Wealth of Nations </a:t>
            </a:r>
            <a:r>
              <a:rPr lang="en-CA" sz="800" dirty="0" err="1"/>
              <a:t>title.jpg</a:t>
            </a:r>
            <a:r>
              <a:rPr lang="en-CA" sz="800" dirty="0"/>
              <a:t>. (2016, April 23). </a:t>
            </a:r>
            <a:r>
              <a:rPr lang="en-CA" sz="800" i="1" dirty="0"/>
              <a:t>Wikimedia Commons, the free media repository</a:t>
            </a:r>
            <a:r>
              <a:rPr lang="en-CA" sz="800" dirty="0"/>
              <a:t>. Retrieved 04:35, October 26, 2018 from </a:t>
            </a:r>
            <a:r>
              <a:rPr lang="en-CA" sz="800" u="sng" dirty="0">
                <a:hlinkClick r:id="rId5"/>
              </a:rPr>
              <a:t>https://commons.wikimedia.org/w/index.php?title=File:Wealth_of_Nations_title.jpg&amp;oldid=194189102</a:t>
            </a:r>
            <a:endParaRPr lang="en-CA" sz="800" dirty="0"/>
          </a:p>
          <a:p>
            <a:r>
              <a:rPr lang="en-CA" sz="800" dirty="0"/>
              <a:t>5.File:Kiloware.JPG. (2018, August 2). </a:t>
            </a:r>
            <a:r>
              <a:rPr lang="en-CA" sz="800" i="1" dirty="0"/>
              <a:t>Wikimedia Commons, the free media repository</a:t>
            </a:r>
            <a:r>
              <a:rPr lang="en-CA" sz="800" dirty="0"/>
              <a:t>. Retrieved 04:37, October 26, 2018 from </a:t>
            </a:r>
            <a:r>
              <a:rPr lang="en-CA" sz="800" u="sng" dirty="0">
                <a:hlinkClick r:id="rId6"/>
              </a:rPr>
              <a:t>https://commons.wikimedia.org/w/index.php?title=File:Kiloware.JPG&amp;oldid=313403404</a:t>
            </a:r>
            <a:r>
              <a:rPr lang="en-CA" sz="800" dirty="0"/>
              <a:t>.</a:t>
            </a:r>
          </a:p>
          <a:p>
            <a:r>
              <a:rPr lang="en-CA" sz="800" dirty="0"/>
              <a:t>6.File:AdamSmith.jpg. (2017, September 28). </a:t>
            </a:r>
            <a:r>
              <a:rPr lang="en-CA" sz="800" i="1" dirty="0"/>
              <a:t>Wikimedia Commons, the free media repository</a:t>
            </a:r>
            <a:r>
              <a:rPr lang="en-CA" sz="800" dirty="0"/>
              <a:t>. Retrieved 04:39, October 26, 2018 from </a:t>
            </a:r>
            <a:r>
              <a:rPr lang="en-CA" sz="800" u="sng" dirty="0">
                <a:hlinkClick r:id="rId7"/>
              </a:rPr>
              <a:t>https://commons.wikimedia.org/w/index.php?title=File:AdamSmith.jpg&amp;oldid=260201281</a:t>
            </a:r>
            <a:r>
              <a:rPr lang="en-CA" sz="800" dirty="0"/>
              <a:t>.</a:t>
            </a:r>
          </a:p>
          <a:p>
            <a:r>
              <a:rPr lang="en-CA" sz="800" dirty="0"/>
              <a:t>7.File:Flag of German Reich 1935–1945 (reverse).</a:t>
            </a:r>
            <a:r>
              <a:rPr lang="en-CA" sz="800" dirty="0" err="1"/>
              <a:t>svg</a:t>
            </a:r>
            <a:r>
              <a:rPr lang="en-CA" sz="800" dirty="0"/>
              <a:t>. (2018, June 19). </a:t>
            </a:r>
            <a:r>
              <a:rPr lang="en-CA" sz="800" i="1" dirty="0"/>
              <a:t>Wikimedia Commons, the free media repository</a:t>
            </a:r>
            <a:r>
              <a:rPr lang="en-CA" sz="800" dirty="0"/>
              <a:t>. Retrieved 04:43, October 26, 2018 from </a:t>
            </a:r>
            <a:r>
              <a:rPr lang="en-CA" sz="800" u="sng" dirty="0">
                <a:hlinkClick r:id="rId8"/>
              </a:rPr>
              <a:t>https://commons.wikimedia.org/w/index.php?title=File:Flag_of_German_Reich_1935%E2%80%931945_(reverse).svg&amp;oldid=307125966</a:t>
            </a:r>
            <a:r>
              <a:rPr lang="en-CA" sz="800" dirty="0"/>
              <a:t>.</a:t>
            </a:r>
          </a:p>
          <a:p>
            <a:r>
              <a:rPr lang="en-CA" sz="800" dirty="0"/>
              <a:t>8.File:Flag of Fascist Italy (fictional).</a:t>
            </a:r>
            <a:r>
              <a:rPr lang="en-CA" sz="800" dirty="0" err="1"/>
              <a:t>svg</a:t>
            </a:r>
            <a:r>
              <a:rPr lang="en-CA" sz="800" dirty="0"/>
              <a:t>. (2016, October 6). </a:t>
            </a:r>
            <a:r>
              <a:rPr lang="en-CA" sz="800" i="1" dirty="0"/>
              <a:t>Wikimedia Commons, the free media repository</a:t>
            </a:r>
            <a:r>
              <a:rPr lang="en-CA" sz="800" dirty="0"/>
              <a:t>. Retrieved 04:44, October 26, 2018 from </a:t>
            </a:r>
            <a:r>
              <a:rPr lang="en-CA" sz="800" u="sng" dirty="0">
                <a:hlinkClick r:id="rId9"/>
              </a:rPr>
              <a:t>https://commons.wikimedia.org/w/index.php?title=File:Flag_of_Fascist_Italy_(fictional).svg&amp;oldid=209000555</a:t>
            </a:r>
            <a:r>
              <a:rPr lang="en-CA" sz="800" dirty="0"/>
              <a:t>.</a:t>
            </a:r>
          </a:p>
          <a:p>
            <a:r>
              <a:rPr lang="en-CA" sz="800" dirty="0"/>
              <a:t>9.File:Flag of </a:t>
            </a:r>
            <a:r>
              <a:rPr lang="en-CA" sz="800" dirty="0" err="1"/>
              <a:t>Canada.svg</a:t>
            </a:r>
            <a:r>
              <a:rPr lang="en-CA" sz="800" dirty="0"/>
              <a:t>. (2018, August 26). </a:t>
            </a:r>
            <a:r>
              <a:rPr lang="en-CA" sz="800" i="1" dirty="0"/>
              <a:t>Wikimedia Commons, the free media repository</a:t>
            </a:r>
            <a:r>
              <a:rPr lang="en-CA" sz="800" dirty="0"/>
              <a:t>. Retrieved 04:48, October 26, 2018 from </a:t>
            </a:r>
            <a:r>
              <a:rPr lang="en-CA" sz="800" u="sng" dirty="0">
                <a:hlinkClick r:id="rId10"/>
              </a:rPr>
              <a:t>https://commons.wikimedia.org/w/index.php?title=File:Flag_of_Canada.svg&amp;oldid=316655247</a:t>
            </a:r>
            <a:r>
              <a:rPr lang="en-CA" sz="800" dirty="0"/>
              <a:t>.</a:t>
            </a:r>
          </a:p>
          <a:p>
            <a:r>
              <a:rPr lang="en-CA" sz="800" dirty="0"/>
              <a:t>10.File:Republicanlogo.svg. (2016, August 4). </a:t>
            </a:r>
            <a:r>
              <a:rPr lang="en-CA" sz="800" i="1" dirty="0"/>
              <a:t>Wikimedia Commons, the free media repository</a:t>
            </a:r>
            <a:r>
              <a:rPr lang="en-CA" sz="800" dirty="0"/>
              <a:t>. Retrieved 04:53, October 26, 2018 from </a:t>
            </a:r>
            <a:r>
              <a:rPr lang="en-CA" sz="800" u="sng" dirty="0">
                <a:hlinkClick r:id="rId11"/>
              </a:rPr>
              <a:t>https://commons.wikimedia.org/w/index.php?title=File:Republicanlogo.svg&amp;oldid=203124660</a:t>
            </a:r>
            <a:r>
              <a:rPr lang="en-CA" sz="800" dirty="0"/>
              <a:t>.</a:t>
            </a:r>
          </a:p>
          <a:p>
            <a:r>
              <a:rPr lang="en-CA" sz="800" dirty="0"/>
              <a:t>11.File:DemocraticLogo.svg. (2017, August 12). </a:t>
            </a:r>
            <a:r>
              <a:rPr lang="en-CA" sz="800" i="1" dirty="0"/>
              <a:t>Wikimedia Commons, the free media repository</a:t>
            </a:r>
            <a:r>
              <a:rPr lang="en-CA" sz="800" dirty="0"/>
              <a:t>. Retrieved 04:55, October 26, 2018 from </a:t>
            </a:r>
            <a:r>
              <a:rPr lang="en-CA" sz="800" u="sng" dirty="0">
                <a:hlinkClick r:id="rId12"/>
              </a:rPr>
              <a:t>https://commons.wikimedia.org/w/index.php?title=File:DemocraticLogo.svg&amp;oldid=255195627</a:t>
            </a:r>
            <a:r>
              <a:rPr lang="en-CA" sz="800" dirty="0"/>
              <a:t>.</a:t>
            </a:r>
          </a:p>
          <a:p>
            <a:r>
              <a:rPr lang="en-CA" sz="800" dirty="0"/>
              <a:t>12.File:Flag of the United </a:t>
            </a:r>
            <a:r>
              <a:rPr lang="en-CA" sz="800" dirty="0" err="1"/>
              <a:t>States.svg</a:t>
            </a:r>
            <a:r>
              <a:rPr lang="en-CA" sz="800" dirty="0"/>
              <a:t>. (2018, October 21). </a:t>
            </a:r>
            <a:r>
              <a:rPr lang="en-CA" sz="800" i="1" dirty="0"/>
              <a:t>Wikimedia Commons, the free media repository</a:t>
            </a:r>
            <a:r>
              <a:rPr lang="en-CA" sz="800" dirty="0"/>
              <a:t>. Retrieved 04:57, October 26, 2018 from </a:t>
            </a:r>
            <a:r>
              <a:rPr lang="en-CA" sz="800" u="sng" dirty="0">
                <a:hlinkClick r:id="rId13"/>
              </a:rPr>
              <a:t>https://commons.wikimedia.org/w/index.php?title=File:Flag_of_the_United_States.svg&amp;oldid=324841822</a:t>
            </a:r>
            <a:r>
              <a:rPr lang="en-CA" sz="800" dirty="0"/>
              <a:t>.</a:t>
            </a:r>
          </a:p>
          <a:p>
            <a:r>
              <a:rPr lang="en-CA" sz="800" dirty="0"/>
              <a:t>13.File:Stalin Museum </a:t>
            </a:r>
            <a:r>
              <a:rPr lang="en-CA" sz="800" dirty="0" err="1"/>
              <a:t>Batumi.jpg</a:t>
            </a:r>
            <a:r>
              <a:rPr lang="en-CA" sz="800" dirty="0"/>
              <a:t>. (2018, September 28). </a:t>
            </a:r>
            <a:r>
              <a:rPr lang="en-CA" sz="800" i="1" dirty="0"/>
              <a:t>Wikimedia Commons, the free media repository</a:t>
            </a:r>
            <a:r>
              <a:rPr lang="en-CA" sz="800" dirty="0"/>
              <a:t>. Retrieved 05:01, October 26, 2018 from </a:t>
            </a:r>
            <a:r>
              <a:rPr lang="en-CA" sz="800" u="sng" dirty="0">
                <a:hlinkClick r:id="rId14"/>
              </a:rPr>
              <a:t>https://commons.wikimedia.org/w/index.php?title=File:Stalin_Museum_Batumi.jpg&amp;oldid=322198870</a:t>
            </a:r>
            <a:endParaRPr lang="en-CA" sz="800" dirty="0"/>
          </a:p>
          <a:p>
            <a:r>
              <a:rPr lang="en-CA" sz="800" dirty="0"/>
              <a:t>14.File:Official portrait of Barack </a:t>
            </a:r>
            <a:r>
              <a:rPr lang="en-CA" sz="800" dirty="0" err="1"/>
              <a:t>Obama.jpg</a:t>
            </a:r>
            <a:r>
              <a:rPr lang="en-CA" sz="800" dirty="0"/>
              <a:t>. (2016, November 26). </a:t>
            </a:r>
            <a:r>
              <a:rPr lang="en-CA" sz="800" i="1" dirty="0"/>
              <a:t>Wikimedia Commons, the free media repository</a:t>
            </a:r>
            <a:r>
              <a:rPr lang="en-CA" sz="800" dirty="0"/>
              <a:t>. Retrieved 05:02, October 26, 2018 from </a:t>
            </a:r>
            <a:r>
              <a:rPr lang="en-CA" sz="800" u="sng" dirty="0">
                <a:hlinkClick r:id="rId15"/>
              </a:rPr>
              <a:t>https://commons.wikimedia.org/w/index.php?title=File:Official_portrait_of_Barack_Obama.jpg&amp;oldid=220760306</a:t>
            </a:r>
            <a:r>
              <a:rPr lang="en-CA" sz="800" dirty="0"/>
              <a:t>.</a:t>
            </a:r>
          </a:p>
          <a:p>
            <a:r>
              <a:rPr lang="en-CA" sz="800" dirty="0"/>
              <a:t>15.File:TommyDouglas-c1971-crop.jpg. (2015, April 13). </a:t>
            </a:r>
            <a:r>
              <a:rPr lang="en-CA" sz="800" i="1" dirty="0"/>
              <a:t>Wikimedia Commons, the free media repository</a:t>
            </a:r>
            <a:r>
              <a:rPr lang="en-CA" sz="800" dirty="0"/>
              <a:t>. Retrieved 05:05, October 26, 2018 from </a:t>
            </a:r>
            <a:r>
              <a:rPr lang="en-CA" sz="800" u="sng" dirty="0">
                <a:hlinkClick r:id="rId16"/>
              </a:rPr>
              <a:t>https://commons.wikimedia.org/w/index.php?title=File:TommyDouglas-c1971-crop.jpg&amp;oldid=156964773</a:t>
            </a:r>
            <a:r>
              <a:rPr lang="en-CA" sz="800" dirty="0"/>
              <a:t>.</a:t>
            </a:r>
          </a:p>
          <a:p>
            <a:r>
              <a:rPr lang="en-CA" sz="800" dirty="0"/>
              <a:t>16.File:Logo Green Party of </a:t>
            </a:r>
            <a:r>
              <a:rPr lang="en-CA" sz="800" dirty="0" err="1"/>
              <a:t>Canada.svg</a:t>
            </a:r>
            <a:r>
              <a:rPr lang="en-CA" sz="800" dirty="0"/>
              <a:t>. (2018, April 6). </a:t>
            </a:r>
            <a:r>
              <a:rPr lang="en-CA" sz="800" i="1" dirty="0"/>
              <a:t>Wikimedia Commons, the free media repository</a:t>
            </a:r>
            <a:r>
              <a:rPr lang="en-CA" sz="800" dirty="0"/>
              <a:t>. Retrieved 05:08, October 26, 2018 from </a:t>
            </a:r>
            <a:r>
              <a:rPr lang="en-CA" sz="800" u="sng" dirty="0">
                <a:hlinkClick r:id="rId17"/>
              </a:rPr>
              <a:t>https://commons.wikimedia.org/w/index.php?title=File:Logo_Green_Party_of_Canada.svg&amp;oldid=295888084</a:t>
            </a:r>
            <a:r>
              <a:rPr lang="en-CA" sz="800" dirty="0"/>
              <a:t>.</a:t>
            </a:r>
          </a:p>
          <a:p>
            <a:r>
              <a:rPr lang="en-CA" sz="800" dirty="0"/>
              <a:t>17.File:NDP </a:t>
            </a:r>
            <a:r>
              <a:rPr lang="en-CA" sz="800" dirty="0" err="1"/>
              <a:t>logo.jpg</a:t>
            </a:r>
            <a:r>
              <a:rPr lang="en-CA" sz="800" dirty="0"/>
              <a:t>. (2017, May 15). </a:t>
            </a:r>
            <a:r>
              <a:rPr lang="en-CA" sz="800" i="1" dirty="0"/>
              <a:t>Wikimedia Commons, the free media repository</a:t>
            </a:r>
            <a:r>
              <a:rPr lang="en-CA" sz="800" dirty="0"/>
              <a:t>. Retrieved 05:10, October 26, 2018 from </a:t>
            </a:r>
            <a:r>
              <a:rPr lang="en-CA" sz="800" u="sng" dirty="0">
                <a:hlinkClick r:id="rId18"/>
              </a:rPr>
              <a:t>https://commons.wikimedia.org/w/index.php?title=File:NDP_logo.jpg&amp;oldid=244156217</a:t>
            </a:r>
            <a:r>
              <a:rPr lang="en-CA" sz="800" dirty="0"/>
              <a:t>.</a:t>
            </a:r>
          </a:p>
          <a:p>
            <a:r>
              <a:rPr lang="en-CA" sz="800" dirty="0"/>
              <a:t>18.File:Bloc Québécois-</a:t>
            </a:r>
            <a:r>
              <a:rPr lang="en-CA" sz="800" dirty="0" err="1"/>
              <a:t>logo.svg</a:t>
            </a:r>
            <a:r>
              <a:rPr lang="en-CA" sz="800" dirty="0"/>
              <a:t>. (2018, October 10). </a:t>
            </a:r>
            <a:r>
              <a:rPr lang="en-CA" sz="800" i="1" dirty="0"/>
              <a:t>Wikimedia Commons, the free media repository</a:t>
            </a:r>
            <a:r>
              <a:rPr lang="en-CA" sz="800" dirty="0"/>
              <a:t>. Retrieved 05:12, October 26, 2018 from </a:t>
            </a:r>
            <a:r>
              <a:rPr lang="en-CA" sz="800" u="sng" dirty="0">
                <a:hlinkClick r:id="rId19"/>
              </a:rPr>
              <a:t>https://commons.wikimedia.org/w/index.php?title=File:Bloc_Qu%C3%A9b%C3%A9cois-logo.svg&amp;oldid=323530394</a:t>
            </a:r>
            <a:r>
              <a:rPr lang="en-CA" sz="800" dirty="0"/>
              <a:t>.</a:t>
            </a:r>
          </a:p>
          <a:p>
            <a:r>
              <a:rPr lang="en-CA" sz="800" dirty="0"/>
              <a:t>19.File:Flag of </a:t>
            </a:r>
            <a:r>
              <a:rPr lang="en-CA" sz="800" dirty="0" err="1"/>
              <a:t>Norway.svg</a:t>
            </a:r>
            <a:r>
              <a:rPr lang="en-CA" sz="800" dirty="0"/>
              <a:t>. (2018, July 20). </a:t>
            </a:r>
            <a:r>
              <a:rPr lang="en-CA" sz="800" i="1" dirty="0"/>
              <a:t>Wikimedia Commons, the free media repository</a:t>
            </a:r>
            <a:r>
              <a:rPr lang="en-CA" sz="800" dirty="0"/>
              <a:t>. Retrieved 05:15, October 26, 2018 from </a:t>
            </a:r>
            <a:r>
              <a:rPr lang="en-CA" sz="800" u="sng" dirty="0">
                <a:hlinkClick r:id="rId20"/>
              </a:rPr>
              <a:t>https://commons.wikimedia.org/w/index.php?title=File:Flag_of_Norway.svg&amp;oldid=311910017</a:t>
            </a:r>
            <a:r>
              <a:rPr lang="en-CA" sz="800" dirty="0"/>
              <a:t>.</a:t>
            </a:r>
          </a:p>
          <a:p>
            <a:r>
              <a:rPr lang="en-CA" sz="800" dirty="0"/>
              <a:t>20.File:Liberale </a:t>
            </a:r>
            <a:r>
              <a:rPr lang="en-CA" sz="800" dirty="0" err="1"/>
              <a:t>Partei</a:t>
            </a:r>
            <a:r>
              <a:rPr lang="en-CA" sz="800" dirty="0"/>
              <a:t> </a:t>
            </a:r>
            <a:r>
              <a:rPr lang="en-CA" sz="800" dirty="0" err="1"/>
              <a:t>Kanadas</a:t>
            </a:r>
            <a:r>
              <a:rPr lang="en-CA" sz="800" dirty="0"/>
              <a:t> </a:t>
            </a:r>
            <a:r>
              <a:rPr lang="en-CA" sz="800" dirty="0" err="1"/>
              <a:t>Logo.svg</a:t>
            </a:r>
            <a:r>
              <a:rPr lang="en-CA" sz="800" dirty="0"/>
              <a:t>. (2018, October 11). </a:t>
            </a:r>
            <a:r>
              <a:rPr lang="en-CA" sz="800" i="1" dirty="0"/>
              <a:t>Wikimedia Commons, the free media repository</a:t>
            </a:r>
            <a:r>
              <a:rPr lang="en-CA" sz="800" dirty="0"/>
              <a:t>. Retrieved 05:21, October 26, 2018 from </a:t>
            </a:r>
            <a:r>
              <a:rPr lang="en-CA" sz="800" u="sng" dirty="0">
                <a:hlinkClick r:id="rId21"/>
              </a:rPr>
              <a:t>https://commons.wikimedia.org/w/index.php?title=File:Liberale_Partei_Kanadas_Logo.svg&amp;oldid=323635997</a:t>
            </a:r>
            <a:r>
              <a:rPr lang="en-CA" sz="800" dirty="0"/>
              <a:t>.</a:t>
            </a:r>
          </a:p>
          <a:p>
            <a:r>
              <a:rPr lang="en-CA" sz="800" dirty="0"/>
              <a:t>21.File:Flag of the People's Republic of </a:t>
            </a:r>
            <a:r>
              <a:rPr lang="en-CA" sz="800" dirty="0" err="1"/>
              <a:t>China.svg</a:t>
            </a:r>
            <a:r>
              <a:rPr lang="en-CA" sz="800" dirty="0"/>
              <a:t>. (2018, August 24). </a:t>
            </a:r>
            <a:r>
              <a:rPr lang="en-CA" sz="800" i="1" dirty="0"/>
              <a:t>Wikimedia Commons, the free media repository</a:t>
            </a:r>
            <a:r>
              <a:rPr lang="en-CA" sz="800" dirty="0"/>
              <a:t>. Retrieved 05:24, October 26, 2018 from </a:t>
            </a:r>
            <a:r>
              <a:rPr lang="en-CA" sz="800" u="sng" dirty="0">
                <a:hlinkClick r:id="rId22"/>
              </a:rPr>
              <a:t>https://commons.wikimedia.org/w/index.php?title=File:Flag_of_the_People%27s_Republic_of_China.svg&amp;oldid=316324141</a:t>
            </a:r>
            <a:r>
              <a:rPr lang="en-CA" sz="800" dirty="0"/>
              <a:t>.</a:t>
            </a:r>
          </a:p>
          <a:p>
            <a:r>
              <a:rPr lang="en-CA" sz="800" dirty="0"/>
              <a:t>22.File:Flag of the Soviet Union (1936–1955).</a:t>
            </a:r>
            <a:r>
              <a:rPr lang="en-CA" sz="800" dirty="0" err="1"/>
              <a:t>svg</a:t>
            </a:r>
            <a:r>
              <a:rPr lang="en-CA" sz="800" dirty="0"/>
              <a:t>. (2018, August 19). </a:t>
            </a:r>
            <a:r>
              <a:rPr lang="en-CA" sz="800" i="1" dirty="0"/>
              <a:t>Wikimedia Commons, the free media repository</a:t>
            </a:r>
            <a:r>
              <a:rPr lang="en-CA" sz="800" dirty="0"/>
              <a:t>. Retrieved 05:26, October 26, 2018 from </a:t>
            </a:r>
            <a:r>
              <a:rPr lang="en-CA" sz="800" u="sng" dirty="0">
                <a:hlinkClick r:id="rId23"/>
              </a:rPr>
              <a:t>https://commons.wikimedia.org/w/index.php?title=File:Flag_of_the_Soviet_Union_(1936%E2%80%931955).svg&amp;oldid=315311384</a:t>
            </a:r>
            <a:r>
              <a:rPr lang="en-CA" sz="800" dirty="0"/>
              <a:t>.</a:t>
            </a:r>
          </a:p>
          <a:p>
            <a:r>
              <a:rPr lang="en-CA" sz="800" dirty="0"/>
              <a:t>23File:Imperial State </a:t>
            </a:r>
            <a:r>
              <a:rPr lang="en-CA" sz="800" dirty="0" err="1"/>
              <a:t>Crown.png</a:t>
            </a:r>
            <a:r>
              <a:rPr lang="en-CA" sz="800" dirty="0"/>
              <a:t>. (2017, December 11). </a:t>
            </a:r>
            <a:r>
              <a:rPr lang="en-CA" sz="800" i="1" dirty="0"/>
              <a:t>Wikimedia Commons, the free media repository</a:t>
            </a:r>
            <a:r>
              <a:rPr lang="en-CA" sz="800" dirty="0"/>
              <a:t>. Retrieved 13:19, October 26, 2018 from </a:t>
            </a:r>
            <a:r>
              <a:rPr lang="en-CA" sz="800" u="sng" dirty="0">
                <a:hlinkClick r:id="rId24"/>
              </a:rPr>
              <a:t>https://commons.wikimedia.org/w/index.php?title=File:Imperial_State_Crown.png&amp;oldid=271334113</a:t>
            </a:r>
            <a:r>
              <a:rPr lang="en-CA" sz="800" dirty="0"/>
              <a:t>.</a:t>
            </a:r>
            <a:r>
              <a:rPr lang="en-CA" sz="800" u="sng" dirty="0">
                <a:hlinkClick r:id="rId25"/>
              </a:rPr>
              <a:t>7</a:t>
            </a:r>
            <a:r>
              <a:rPr lang="en-CA" sz="800" dirty="0"/>
              <a:t>.</a:t>
            </a:r>
          </a:p>
          <a:p>
            <a:r>
              <a:rPr lang="en-CA" sz="800" dirty="0"/>
              <a:t>24.File:Adolf Hitler Berghof-1936.jpg. (2018, October 3). </a:t>
            </a:r>
            <a:r>
              <a:rPr lang="en-CA" sz="800" i="1" dirty="0"/>
              <a:t>Wikimedia Commons, the free media repository</a:t>
            </a:r>
            <a:r>
              <a:rPr lang="en-CA" sz="800" dirty="0"/>
              <a:t>. Retrieved 05:50, October 26, 2018 from </a:t>
            </a:r>
            <a:r>
              <a:rPr lang="en-CA" sz="800" u="sng" dirty="0">
                <a:hlinkClick r:id="rId26"/>
              </a:rPr>
              <a:t>https://commons.wikimedia.org/w/index.php?title=File:Adolf_Hitler_Berghof-1936.jpg&amp;oldid=322784484</a:t>
            </a:r>
            <a:endParaRPr lang="en-CA" sz="800" dirty="0"/>
          </a:p>
          <a:p>
            <a:r>
              <a:rPr lang="en-CA" sz="800" dirty="0"/>
              <a:t>25.</a:t>
            </a:r>
            <a:r>
              <a:rPr lang="en-CA" sz="800" u="sng" dirty="0">
                <a:hlinkClick r:id="rId27"/>
              </a:rPr>
              <a:t>https://commons.wikimedia.org/w/index.php?title=Special:CiteThisPage&amp;page=File%3AAbundance_of_Fruit_by_Severin_Roesen%2C_1860%2C_oil_on_canvas_-_New_Britain_Museum_of_American_Art_-_DSC09427.JPG&amp;id=286052389</a:t>
            </a:r>
            <a:endParaRPr lang="en-CA" sz="800" dirty="0"/>
          </a:p>
          <a:p>
            <a:r>
              <a:rPr lang="en-CA" sz="800" dirty="0"/>
              <a:t>26.Conservative Party of Canada Logo </a:t>
            </a:r>
            <a:r>
              <a:rPr lang="en-CA" sz="800" u="sng" dirty="0">
                <a:hlinkClick r:id="rId28"/>
              </a:rPr>
              <a:t>https://www.ctvnews.ca/politics/conservative-riding-association-in-winnipeg-says-95k-is-missing-1.2706062</a:t>
            </a:r>
            <a:endParaRPr lang="en-CA" sz="800" u="sng" dirty="0"/>
          </a:p>
          <a:p>
            <a:r>
              <a:rPr lang="en-CA" sz="800" dirty="0"/>
              <a:t>27. Umbrella PNG image </a:t>
            </a:r>
            <a:r>
              <a:rPr lang="en-CA" sz="800" dirty="0">
                <a:hlinkClick r:id="rId29"/>
              </a:rPr>
              <a:t>https://pngimg.com/download/500</a:t>
            </a:r>
            <a:r>
              <a:rPr lang="en-CA" sz="800" dirty="0"/>
              <a:t>, Retrieved 22:26, July 13</a:t>
            </a:r>
            <a:r>
              <a:rPr lang="en-CA" sz="800" baseline="30000" dirty="0"/>
              <a:t>th</a:t>
            </a:r>
            <a:r>
              <a:rPr lang="en-CA" sz="800" dirty="0"/>
              <a:t>, 2020. Creative Commons 4.0 BY-NC</a:t>
            </a:r>
          </a:p>
          <a:p>
            <a:r>
              <a:rPr lang="en-CA" sz="800" dirty="0"/>
              <a:t/>
            </a:r>
            <a:br>
              <a:rPr lang="en-CA" sz="800" dirty="0"/>
            </a:br>
            <a:endParaRPr lang="en-US" sz="800" dirty="0"/>
          </a:p>
        </p:txBody>
      </p:sp>
    </p:spTree>
    <p:extLst>
      <p:ext uri="{BB962C8B-B14F-4D97-AF65-F5344CB8AC3E}">
        <p14:creationId xmlns:p14="http://schemas.microsoft.com/office/powerpoint/2010/main" val="3694569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CB9-D83A-CB4E-9B54-3F60ECB5E73E}"/>
              </a:ext>
            </a:extLst>
          </p:cNvPr>
          <p:cNvSpPr>
            <a:spLocks noGrp="1"/>
          </p:cNvSpPr>
          <p:nvPr>
            <p:ph type="title"/>
          </p:nvPr>
        </p:nvSpPr>
        <p:spPr>
          <a:xfrm>
            <a:off x="0" y="0"/>
            <a:ext cx="12192000" cy="1400530"/>
          </a:xfrm>
        </p:spPr>
        <p:txBody>
          <a:bodyPr/>
          <a:lstStyle/>
          <a:p>
            <a:pPr algn="ctr"/>
            <a:r>
              <a:rPr lang="en-US" b="1" u="sng" dirty="0"/>
              <a:t>The Political/Economic Spectrum</a:t>
            </a:r>
          </a:p>
        </p:txBody>
      </p:sp>
      <p:pic>
        <p:nvPicPr>
          <p:cNvPr id="5" name="Picture 4">
            <a:extLst>
              <a:ext uri="{FF2B5EF4-FFF2-40B4-BE49-F238E27FC236}">
                <a16:creationId xmlns:a16="http://schemas.microsoft.com/office/drawing/2014/main" id="{F3C124D2-93F7-C04A-B0DF-8963CE634959}"/>
              </a:ext>
            </a:extLst>
          </p:cNvPr>
          <p:cNvPicPr>
            <a:picLocks noChangeAspect="1"/>
          </p:cNvPicPr>
          <p:nvPr/>
        </p:nvPicPr>
        <p:blipFill>
          <a:blip r:embed="rId2"/>
          <a:stretch>
            <a:fillRect/>
          </a:stretch>
        </p:blipFill>
        <p:spPr>
          <a:xfrm>
            <a:off x="2703443" y="934276"/>
            <a:ext cx="7734097" cy="5812212"/>
          </a:xfrm>
          <a:prstGeom prst="rect">
            <a:avLst/>
          </a:prstGeom>
        </p:spPr>
      </p:pic>
    </p:spTree>
    <p:extLst>
      <p:ext uri="{BB962C8B-B14F-4D97-AF65-F5344CB8AC3E}">
        <p14:creationId xmlns:p14="http://schemas.microsoft.com/office/powerpoint/2010/main" val="112058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CB9-D83A-CB4E-9B54-3F60ECB5E73E}"/>
              </a:ext>
            </a:extLst>
          </p:cNvPr>
          <p:cNvSpPr>
            <a:spLocks noGrp="1"/>
          </p:cNvSpPr>
          <p:nvPr>
            <p:ph type="title"/>
          </p:nvPr>
        </p:nvSpPr>
        <p:spPr>
          <a:xfrm>
            <a:off x="0" y="0"/>
            <a:ext cx="12192000" cy="1400530"/>
          </a:xfrm>
        </p:spPr>
        <p:txBody>
          <a:bodyPr/>
          <a:lstStyle/>
          <a:p>
            <a:pPr algn="ctr"/>
            <a:r>
              <a:rPr lang="en-US" b="1" u="sng" dirty="0"/>
              <a:t>The Political/Economic Spectrum</a:t>
            </a:r>
          </a:p>
        </p:txBody>
      </p:sp>
      <p:pic>
        <p:nvPicPr>
          <p:cNvPr id="5" name="Picture 4">
            <a:extLst>
              <a:ext uri="{FF2B5EF4-FFF2-40B4-BE49-F238E27FC236}">
                <a16:creationId xmlns:a16="http://schemas.microsoft.com/office/drawing/2014/main" id="{F3C124D2-93F7-C04A-B0DF-8963CE634959}"/>
              </a:ext>
            </a:extLst>
          </p:cNvPr>
          <p:cNvPicPr>
            <a:picLocks noChangeAspect="1"/>
          </p:cNvPicPr>
          <p:nvPr/>
        </p:nvPicPr>
        <p:blipFill>
          <a:blip r:embed="rId2"/>
          <a:stretch>
            <a:fillRect/>
          </a:stretch>
        </p:blipFill>
        <p:spPr>
          <a:xfrm>
            <a:off x="2703443" y="934276"/>
            <a:ext cx="7734097" cy="5812212"/>
          </a:xfrm>
          <a:prstGeom prst="rect">
            <a:avLst/>
          </a:prstGeom>
        </p:spPr>
      </p:pic>
      <p:sp>
        <p:nvSpPr>
          <p:cNvPr id="6" name="Rectangle 5">
            <a:extLst>
              <a:ext uri="{FF2B5EF4-FFF2-40B4-BE49-F238E27FC236}">
                <a16:creationId xmlns:a16="http://schemas.microsoft.com/office/drawing/2014/main" id="{5AEF07D2-63BD-2340-BAB6-D8774B091C60}"/>
              </a:ext>
            </a:extLst>
          </p:cNvPr>
          <p:cNvSpPr/>
          <p:nvPr/>
        </p:nvSpPr>
        <p:spPr>
          <a:xfrm>
            <a:off x="3858322" y="3211553"/>
            <a:ext cx="5787483" cy="39029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623B95-BE8D-2145-AA00-58B9E930C7BC}"/>
              </a:ext>
            </a:extLst>
          </p:cNvPr>
          <p:cNvPicPr>
            <a:picLocks noChangeAspect="1"/>
          </p:cNvPicPr>
          <p:nvPr/>
        </p:nvPicPr>
        <p:blipFill>
          <a:blip r:embed="rId3"/>
          <a:stretch>
            <a:fillRect/>
          </a:stretch>
        </p:blipFill>
        <p:spPr>
          <a:xfrm>
            <a:off x="2955073" y="156118"/>
            <a:ext cx="7052177" cy="4596564"/>
          </a:xfrm>
          <a:prstGeom prst="rect">
            <a:avLst/>
          </a:prstGeom>
          <a:scene3d>
            <a:camera prst="orthographicFront">
              <a:rot lat="0" lon="0" rev="2700000"/>
            </a:camera>
            <a:lightRig rig="threePt" dir="t"/>
          </a:scene3d>
        </p:spPr>
      </p:pic>
      <p:sp>
        <p:nvSpPr>
          <p:cNvPr id="10" name="Rectangle 9">
            <a:extLst>
              <a:ext uri="{FF2B5EF4-FFF2-40B4-BE49-F238E27FC236}">
                <a16:creationId xmlns:a16="http://schemas.microsoft.com/office/drawing/2014/main" id="{38508958-7C03-3943-AE1C-FC1C30442D6B}"/>
              </a:ext>
            </a:extLst>
          </p:cNvPr>
          <p:cNvSpPr/>
          <p:nvPr/>
        </p:nvSpPr>
        <p:spPr>
          <a:xfrm>
            <a:off x="4827483" y="882017"/>
            <a:ext cx="352372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Liberalism</a:t>
            </a:r>
          </a:p>
        </p:txBody>
      </p:sp>
    </p:spTree>
    <p:extLst>
      <p:ext uri="{BB962C8B-B14F-4D97-AF65-F5344CB8AC3E}">
        <p14:creationId xmlns:p14="http://schemas.microsoft.com/office/powerpoint/2010/main" val="211489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CB9-D83A-CB4E-9B54-3F60ECB5E73E}"/>
              </a:ext>
            </a:extLst>
          </p:cNvPr>
          <p:cNvSpPr>
            <a:spLocks noGrp="1"/>
          </p:cNvSpPr>
          <p:nvPr>
            <p:ph type="title"/>
          </p:nvPr>
        </p:nvSpPr>
        <p:spPr>
          <a:xfrm>
            <a:off x="0" y="0"/>
            <a:ext cx="12192000" cy="1400530"/>
          </a:xfrm>
        </p:spPr>
        <p:txBody>
          <a:bodyPr/>
          <a:lstStyle/>
          <a:p>
            <a:pPr algn="ctr"/>
            <a:r>
              <a:rPr lang="en-US" b="1" u="sng" dirty="0"/>
              <a:t>The Political/Economic Spectrum</a:t>
            </a:r>
          </a:p>
        </p:txBody>
      </p:sp>
      <p:pic>
        <p:nvPicPr>
          <p:cNvPr id="5" name="Picture 4">
            <a:extLst>
              <a:ext uri="{FF2B5EF4-FFF2-40B4-BE49-F238E27FC236}">
                <a16:creationId xmlns:a16="http://schemas.microsoft.com/office/drawing/2014/main" id="{F3C124D2-93F7-C04A-B0DF-8963CE634959}"/>
              </a:ext>
            </a:extLst>
          </p:cNvPr>
          <p:cNvPicPr>
            <a:picLocks noChangeAspect="1"/>
          </p:cNvPicPr>
          <p:nvPr/>
        </p:nvPicPr>
        <p:blipFill>
          <a:blip r:embed="rId2"/>
          <a:stretch>
            <a:fillRect/>
          </a:stretch>
        </p:blipFill>
        <p:spPr>
          <a:xfrm>
            <a:off x="2703443" y="934276"/>
            <a:ext cx="7734097" cy="5812212"/>
          </a:xfrm>
          <a:prstGeom prst="rect">
            <a:avLst/>
          </a:prstGeom>
        </p:spPr>
      </p:pic>
      <p:sp>
        <p:nvSpPr>
          <p:cNvPr id="6" name="Rectangle 5">
            <a:extLst>
              <a:ext uri="{FF2B5EF4-FFF2-40B4-BE49-F238E27FC236}">
                <a16:creationId xmlns:a16="http://schemas.microsoft.com/office/drawing/2014/main" id="{5AEF07D2-63BD-2340-BAB6-D8774B091C60}"/>
              </a:ext>
            </a:extLst>
          </p:cNvPr>
          <p:cNvSpPr/>
          <p:nvPr/>
        </p:nvSpPr>
        <p:spPr>
          <a:xfrm>
            <a:off x="3858322" y="3211553"/>
            <a:ext cx="5787483" cy="39029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623B95-BE8D-2145-AA00-58B9E930C7BC}"/>
              </a:ext>
            </a:extLst>
          </p:cNvPr>
          <p:cNvPicPr>
            <a:picLocks noChangeAspect="1"/>
          </p:cNvPicPr>
          <p:nvPr/>
        </p:nvPicPr>
        <p:blipFill>
          <a:blip r:embed="rId3"/>
          <a:stretch>
            <a:fillRect/>
          </a:stretch>
        </p:blipFill>
        <p:spPr>
          <a:xfrm>
            <a:off x="2955073" y="156118"/>
            <a:ext cx="7052177" cy="4596564"/>
          </a:xfrm>
          <a:prstGeom prst="rect">
            <a:avLst/>
          </a:prstGeom>
          <a:scene3d>
            <a:camera prst="orthographicFront">
              <a:rot lat="0" lon="0" rev="2700000"/>
            </a:camera>
            <a:lightRig rig="threePt" dir="t"/>
          </a:scene3d>
        </p:spPr>
      </p:pic>
      <p:sp>
        <p:nvSpPr>
          <p:cNvPr id="10" name="Rectangle 9">
            <a:extLst>
              <a:ext uri="{FF2B5EF4-FFF2-40B4-BE49-F238E27FC236}">
                <a16:creationId xmlns:a16="http://schemas.microsoft.com/office/drawing/2014/main" id="{38508958-7C03-3943-AE1C-FC1C30442D6B}"/>
              </a:ext>
            </a:extLst>
          </p:cNvPr>
          <p:cNvSpPr/>
          <p:nvPr/>
        </p:nvSpPr>
        <p:spPr>
          <a:xfrm>
            <a:off x="4827483" y="882017"/>
            <a:ext cx="352372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Liberalism</a:t>
            </a:r>
          </a:p>
        </p:txBody>
      </p:sp>
      <p:sp>
        <p:nvSpPr>
          <p:cNvPr id="3" name="Rectangle 2">
            <a:extLst>
              <a:ext uri="{FF2B5EF4-FFF2-40B4-BE49-F238E27FC236}">
                <a16:creationId xmlns:a16="http://schemas.microsoft.com/office/drawing/2014/main" id="{7399FC67-B55F-F948-B2C8-94A7D32795E9}"/>
              </a:ext>
            </a:extLst>
          </p:cNvPr>
          <p:cNvSpPr/>
          <p:nvPr/>
        </p:nvSpPr>
        <p:spPr>
          <a:xfrm>
            <a:off x="6601522" y="2386360"/>
            <a:ext cx="3044283" cy="2366321"/>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A209C6-9801-8640-B10E-6BA7507A7E4C}"/>
              </a:ext>
            </a:extLst>
          </p:cNvPr>
          <p:cNvSpPr txBox="1"/>
          <p:nvPr/>
        </p:nvSpPr>
        <p:spPr>
          <a:xfrm>
            <a:off x="6601522" y="3145089"/>
            <a:ext cx="3044283" cy="523220"/>
          </a:xfrm>
          <a:prstGeom prst="rect">
            <a:avLst/>
          </a:prstGeom>
          <a:noFill/>
        </p:spPr>
        <p:txBody>
          <a:bodyPr wrap="square" rtlCol="0">
            <a:spAutoFit/>
          </a:bodyPr>
          <a:lstStyle/>
          <a:p>
            <a:pPr algn="ctr"/>
            <a:r>
              <a:rPr lang="en-US" sz="1400" dirty="0"/>
              <a:t>The Modern Right “Conservative”</a:t>
            </a:r>
          </a:p>
        </p:txBody>
      </p:sp>
    </p:spTree>
    <p:extLst>
      <p:ext uri="{BB962C8B-B14F-4D97-AF65-F5344CB8AC3E}">
        <p14:creationId xmlns:p14="http://schemas.microsoft.com/office/powerpoint/2010/main" val="132763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CB9-D83A-CB4E-9B54-3F60ECB5E73E}"/>
              </a:ext>
            </a:extLst>
          </p:cNvPr>
          <p:cNvSpPr>
            <a:spLocks noGrp="1"/>
          </p:cNvSpPr>
          <p:nvPr>
            <p:ph type="title"/>
          </p:nvPr>
        </p:nvSpPr>
        <p:spPr>
          <a:xfrm>
            <a:off x="0" y="0"/>
            <a:ext cx="12192000" cy="1400530"/>
          </a:xfrm>
        </p:spPr>
        <p:txBody>
          <a:bodyPr/>
          <a:lstStyle/>
          <a:p>
            <a:pPr algn="ctr"/>
            <a:r>
              <a:rPr lang="en-US" b="1" u="sng" dirty="0"/>
              <a:t>The Political/Economic Spectrum</a:t>
            </a:r>
          </a:p>
        </p:txBody>
      </p:sp>
      <p:pic>
        <p:nvPicPr>
          <p:cNvPr id="5" name="Picture 4">
            <a:extLst>
              <a:ext uri="{FF2B5EF4-FFF2-40B4-BE49-F238E27FC236}">
                <a16:creationId xmlns:a16="http://schemas.microsoft.com/office/drawing/2014/main" id="{F3C124D2-93F7-C04A-B0DF-8963CE634959}"/>
              </a:ext>
            </a:extLst>
          </p:cNvPr>
          <p:cNvPicPr>
            <a:picLocks noChangeAspect="1"/>
          </p:cNvPicPr>
          <p:nvPr/>
        </p:nvPicPr>
        <p:blipFill>
          <a:blip r:embed="rId2"/>
          <a:stretch>
            <a:fillRect/>
          </a:stretch>
        </p:blipFill>
        <p:spPr>
          <a:xfrm>
            <a:off x="2703443" y="934276"/>
            <a:ext cx="7734097" cy="5812212"/>
          </a:xfrm>
          <a:prstGeom prst="rect">
            <a:avLst/>
          </a:prstGeom>
        </p:spPr>
      </p:pic>
      <p:sp>
        <p:nvSpPr>
          <p:cNvPr id="6" name="Rectangle 5">
            <a:extLst>
              <a:ext uri="{FF2B5EF4-FFF2-40B4-BE49-F238E27FC236}">
                <a16:creationId xmlns:a16="http://schemas.microsoft.com/office/drawing/2014/main" id="{5AEF07D2-63BD-2340-BAB6-D8774B091C60}"/>
              </a:ext>
            </a:extLst>
          </p:cNvPr>
          <p:cNvSpPr/>
          <p:nvPr/>
        </p:nvSpPr>
        <p:spPr>
          <a:xfrm>
            <a:off x="3858322" y="3211553"/>
            <a:ext cx="5787483" cy="39029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623B95-BE8D-2145-AA00-58B9E930C7BC}"/>
              </a:ext>
            </a:extLst>
          </p:cNvPr>
          <p:cNvPicPr>
            <a:picLocks noChangeAspect="1"/>
          </p:cNvPicPr>
          <p:nvPr/>
        </p:nvPicPr>
        <p:blipFill>
          <a:blip r:embed="rId3"/>
          <a:stretch>
            <a:fillRect/>
          </a:stretch>
        </p:blipFill>
        <p:spPr>
          <a:xfrm>
            <a:off x="2955073" y="156118"/>
            <a:ext cx="7052177" cy="4596564"/>
          </a:xfrm>
          <a:prstGeom prst="rect">
            <a:avLst/>
          </a:prstGeom>
          <a:scene3d>
            <a:camera prst="orthographicFront">
              <a:rot lat="0" lon="0" rev="2700000"/>
            </a:camera>
            <a:lightRig rig="threePt" dir="t"/>
          </a:scene3d>
        </p:spPr>
      </p:pic>
      <p:sp>
        <p:nvSpPr>
          <p:cNvPr id="10" name="Rectangle 9">
            <a:extLst>
              <a:ext uri="{FF2B5EF4-FFF2-40B4-BE49-F238E27FC236}">
                <a16:creationId xmlns:a16="http://schemas.microsoft.com/office/drawing/2014/main" id="{38508958-7C03-3943-AE1C-FC1C30442D6B}"/>
              </a:ext>
            </a:extLst>
          </p:cNvPr>
          <p:cNvSpPr/>
          <p:nvPr/>
        </p:nvSpPr>
        <p:spPr>
          <a:xfrm>
            <a:off x="4827483" y="882017"/>
            <a:ext cx="352372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Liberalism</a:t>
            </a:r>
          </a:p>
        </p:txBody>
      </p:sp>
      <p:sp>
        <p:nvSpPr>
          <p:cNvPr id="11" name="Rectangle 10">
            <a:extLst>
              <a:ext uri="{FF2B5EF4-FFF2-40B4-BE49-F238E27FC236}">
                <a16:creationId xmlns:a16="http://schemas.microsoft.com/office/drawing/2014/main" id="{8612F26A-AD24-9741-BF92-9BD06F07CC1E}"/>
              </a:ext>
            </a:extLst>
          </p:cNvPr>
          <p:cNvSpPr/>
          <p:nvPr/>
        </p:nvSpPr>
        <p:spPr>
          <a:xfrm>
            <a:off x="3858321" y="2386361"/>
            <a:ext cx="2553629" cy="2286000"/>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24F2C528-1BE5-2444-A990-92EA4601E423}"/>
              </a:ext>
            </a:extLst>
          </p:cNvPr>
          <p:cNvSpPr txBox="1"/>
          <p:nvPr/>
        </p:nvSpPr>
        <p:spPr>
          <a:xfrm>
            <a:off x="4125951" y="3145089"/>
            <a:ext cx="2040673" cy="523220"/>
          </a:xfrm>
          <a:prstGeom prst="rect">
            <a:avLst/>
          </a:prstGeom>
          <a:noFill/>
        </p:spPr>
        <p:txBody>
          <a:bodyPr wrap="square" rtlCol="0">
            <a:spAutoFit/>
          </a:bodyPr>
          <a:lstStyle/>
          <a:p>
            <a:pPr algn="ctr"/>
            <a:r>
              <a:rPr lang="en-US" sz="1400" dirty="0"/>
              <a:t>The Modern Left</a:t>
            </a:r>
          </a:p>
          <a:p>
            <a:pPr algn="ctr"/>
            <a:r>
              <a:rPr lang="en-US" sz="1400" dirty="0"/>
              <a:t>”Liberal”</a:t>
            </a:r>
          </a:p>
        </p:txBody>
      </p:sp>
    </p:spTree>
    <p:extLst>
      <p:ext uri="{BB962C8B-B14F-4D97-AF65-F5344CB8AC3E}">
        <p14:creationId xmlns:p14="http://schemas.microsoft.com/office/powerpoint/2010/main" val="38068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CB9-D83A-CB4E-9B54-3F60ECB5E73E}"/>
              </a:ext>
            </a:extLst>
          </p:cNvPr>
          <p:cNvSpPr>
            <a:spLocks noGrp="1"/>
          </p:cNvSpPr>
          <p:nvPr>
            <p:ph type="title"/>
          </p:nvPr>
        </p:nvSpPr>
        <p:spPr>
          <a:xfrm>
            <a:off x="0" y="0"/>
            <a:ext cx="12192000" cy="1400530"/>
          </a:xfrm>
        </p:spPr>
        <p:txBody>
          <a:bodyPr/>
          <a:lstStyle/>
          <a:p>
            <a:pPr algn="ctr"/>
            <a:r>
              <a:rPr lang="en-US" b="1" u="sng" dirty="0"/>
              <a:t>The Political/Economic Spectrum</a:t>
            </a:r>
          </a:p>
        </p:txBody>
      </p:sp>
      <p:pic>
        <p:nvPicPr>
          <p:cNvPr id="5" name="Picture 4">
            <a:extLst>
              <a:ext uri="{FF2B5EF4-FFF2-40B4-BE49-F238E27FC236}">
                <a16:creationId xmlns:a16="http://schemas.microsoft.com/office/drawing/2014/main" id="{F3C124D2-93F7-C04A-B0DF-8963CE634959}"/>
              </a:ext>
            </a:extLst>
          </p:cNvPr>
          <p:cNvPicPr>
            <a:picLocks noChangeAspect="1"/>
          </p:cNvPicPr>
          <p:nvPr/>
        </p:nvPicPr>
        <p:blipFill>
          <a:blip r:embed="rId2"/>
          <a:stretch>
            <a:fillRect/>
          </a:stretch>
        </p:blipFill>
        <p:spPr>
          <a:xfrm>
            <a:off x="2703443" y="934276"/>
            <a:ext cx="7734097" cy="5812212"/>
          </a:xfrm>
          <a:prstGeom prst="rect">
            <a:avLst/>
          </a:prstGeom>
        </p:spPr>
      </p:pic>
      <p:sp>
        <p:nvSpPr>
          <p:cNvPr id="6" name="Rectangle 5">
            <a:extLst>
              <a:ext uri="{FF2B5EF4-FFF2-40B4-BE49-F238E27FC236}">
                <a16:creationId xmlns:a16="http://schemas.microsoft.com/office/drawing/2014/main" id="{5AEF07D2-63BD-2340-BAB6-D8774B091C60}"/>
              </a:ext>
            </a:extLst>
          </p:cNvPr>
          <p:cNvSpPr/>
          <p:nvPr/>
        </p:nvSpPr>
        <p:spPr>
          <a:xfrm>
            <a:off x="3858322" y="3211553"/>
            <a:ext cx="5787483" cy="39029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623B95-BE8D-2145-AA00-58B9E930C7BC}"/>
              </a:ext>
            </a:extLst>
          </p:cNvPr>
          <p:cNvPicPr>
            <a:picLocks noChangeAspect="1"/>
          </p:cNvPicPr>
          <p:nvPr/>
        </p:nvPicPr>
        <p:blipFill>
          <a:blip r:embed="rId3"/>
          <a:stretch>
            <a:fillRect/>
          </a:stretch>
        </p:blipFill>
        <p:spPr>
          <a:xfrm>
            <a:off x="2955073" y="156118"/>
            <a:ext cx="7052177" cy="4596564"/>
          </a:xfrm>
          <a:prstGeom prst="rect">
            <a:avLst/>
          </a:prstGeom>
          <a:scene3d>
            <a:camera prst="orthographicFront">
              <a:rot lat="0" lon="0" rev="2700000"/>
            </a:camera>
            <a:lightRig rig="threePt" dir="t"/>
          </a:scene3d>
        </p:spPr>
      </p:pic>
      <p:sp>
        <p:nvSpPr>
          <p:cNvPr id="10" name="Rectangle 9">
            <a:extLst>
              <a:ext uri="{FF2B5EF4-FFF2-40B4-BE49-F238E27FC236}">
                <a16:creationId xmlns:a16="http://schemas.microsoft.com/office/drawing/2014/main" id="{38508958-7C03-3943-AE1C-FC1C30442D6B}"/>
              </a:ext>
            </a:extLst>
          </p:cNvPr>
          <p:cNvSpPr/>
          <p:nvPr/>
        </p:nvSpPr>
        <p:spPr>
          <a:xfrm>
            <a:off x="4827483" y="882017"/>
            <a:ext cx="352372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Liberalism</a:t>
            </a:r>
          </a:p>
        </p:txBody>
      </p:sp>
      <p:sp>
        <p:nvSpPr>
          <p:cNvPr id="3" name="Rectangle 2">
            <a:extLst>
              <a:ext uri="{FF2B5EF4-FFF2-40B4-BE49-F238E27FC236}">
                <a16:creationId xmlns:a16="http://schemas.microsoft.com/office/drawing/2014/main" id="{7399FC67-B55F-F948-B2C8-94A7D32795E9}"/>
              </a:ext>
            </a:extLst>
          </p:cNvPr>
          <p:cNvSpPr/>
          <p:nvPr/>
        </p:nvSpPr>
        <p:spPr>
          <a:xfrm>
            <a:off x="6601522" y="2386361"/>
            <a:ext cx="3044283" cy="2286000"/>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A209C6-9801-8640-B10E-6BA7507A7E4C}"/>
              </a:ext>
            </a:extLst>
          </p:cNvPr>
          <p:cNvSpPr txBox="1"/>
          <p:nvPr/>
        </p:nvSpPr>
        <p:spPr>
          <a:xfrm>
            <a:off x="6601522" y="3145089"/>
            <a:ext cx="3044283" cy="523220"/>
          </a:xfrm>
          <a:prstGeom prst="rect">
            <a:avLst/>
          </a:prstGeom>
          <a:noFill/>
        </p:spPr>
        <p:txBody>
          <a:bodyPr wrap="square" rtlCol="0">
            <a:spAutoFit/>
          </a:bodyPr>
          <a:lstStyle/>
          <a:p>
            <a:pPr algn="ctr"/>
            <a:r>
              <a:rPr lang="en-US" sz="1400" dirty="0"/>
              <a:t>The Modern Right “Conservative”</a:t>
            </a:r>
          </a:p>
        </p:txBody>
      </p:sp>
      <p:sp>
        <p:nvSpPr>
          <p:cNvPr id="11" name="Rectangle 10">
            <a:extLst>
              <a:ext uri="{FF2B5EF4-FFF2-40B4-BE49-F238E27FC236}">
                <a16:creationId xmlns:a16="http://schemas.microsoft.com/office/drawing/2014/main" id="{8612F26A-AD24-9741-BF92-9BD06F07CC1E}"/>
              </a:ext>
            </a:extLst>
          </p:cNvPr>
          <p:cNvSpPr/>
          <p:nvPr/>
        </p:nvSpPr>
        <p:spPr>
          <a:xfrm>
            <a:off x="3858321" y="2386361"/>
            <a:ext cx="2553629" cy="2286000"/>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24F2C528-1BE5-2444-A990-92EA4601E423}"/>
              </a:ext>
            </a:extLst>
          </p:cNvPr>
          <p:cNvSpPr txBox="1"/>
          <p:nvPr/>
        </p:nvSpPr>
        <p:spPr>
          <a:xfrm>
            <a:off x="4125951" y="3145089"/>
            <a:ext cx="2040673" cy="523220"/>
          </a:xfrm>
          <a:prstGeom prst="rect">
            <a:avLst/>
          </a:prstGeom>
          <a:noFill/>
        </p:spPr>
        <p:txBody>
          <a:bodyPr wrap="square" rtlCol="0">
            <a:spAutoFit/>
          </a:bodyPr>
          <a:lstStyle/>
          <a:p>
            <a:pPr algn="ctr"/>
            <a:r>
              <a:rPr lang="en-US" sz="1400" dirty="0"/>
              <a:t>The Modern Left</a:t>
            </a:r>
          </a:p>
          <a:p>
            <a:pPr algn="ctr"/>
            <a:r>
              <a:rPr lang="en-US" sz="1400" dirty="0"/>
              <a:t>”Liberal”</a:t>
            </a:r>
          </a:p>
        </p:txBody>
      </p:sp>
    </p:spTree>
    <p:extLst>
      <p:ext uri="{BB962C8B-B14F-4D97-AF65-F5344CB8AC3E}">
        <p14:creationId xmlns:p14="http://schemas.microsoft.com/office/powerpoint/2010/main" val="68893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CB9-D83A-CB4E-9B54-3F60ECB5E73E}"/>
              </a:ext>
            </a:extLst>
          </p:cNvPr>
          <p:cNvSpPr>
            <a:spLocks noGrp="1"/>
          </p:cNvSpPr>
          <p:nvPr>
            <p:ph type="title"/>
          </p:nvPr>
        </p:nvSpPr>
        <p:spPr>
          <a:xfrm>
            <a:off x="0" y="0"/>
            <a:ext cx="12192000" cy="1400530"/>
          </a:xfrm>
        </p:spPr>
        <p:txBody>
          <a:bodyPr/>
          <a:lstStyle/>
          <a:p>
            <a:pPr algn="ctr"/>
            <a:r>
              <a:rPr lang="en-US" b="1" u="sng" dirty="0"/>
              <a:t>The Political/Economic Spectrum</a:t>
            </a:r>
          </a:p>
        </p:txBody>
      </p:sp>
      <p:pic>
        <p:nvPicPr>
          <p:cNvPr id="5" name="Picture 4">
            <a:extLst>
              <a:ext uri="{FF2B5EF4-FFF2-40B4-BE49-F238E27FC236}">
                <a16:creationId xmlns:a16="http://schemas.microsoft.com/office/drawing/2014/main" id="{F3C124D2-93F7-C04A-B0DF-8963CE634959}"/>
              </a:ext>
            </a:extLst>
          </p:cNvPr>
          <p:cNvPicPr>
            <a:picLocks noChangeAspect="1"/>
          </p:cNvPicPr>
          <p:nvPr/>
        </p:nvPicPr>
        <p:blipFill>
          <a:blip r:embed="rId2"/>
          <a:stretch>
            <a:fillRect/>
          </a:stretch>
        </p:blipFill>
        <p:spPr>
          <a:xfrm>
            <a:off x="2703443" y="934276"/>
            <a:ext cx="7734097" cy="5812212"/>
          </a:xfrm>
          <a:prstGeom prst="rect">
            <a:avLst/>
          </a:prstGeom>
          <a:solidFill>
            <a:schemeClr val="accent2"/>
          </a:solidFill>
        </p:spPr>
      </p:pic>
      <p:sp>
        <p:nvSpPr>
          <p:cNvPr id="6" name="Rectangle 5">
            <a:extLst>
              <a:ext uri="{FF2B5EF4-FFF2-40B4-BE49-F238E27FC236}">
                <a16:creationId xmlns:a16="http://schemas.microsoft.com/office/drawing/2014/main" id="{5AEF07D2-63BD-2340-BAB6-D8774B091C60}"/>
              </a:ext>
            </a:extLst>
          </p:cNvPr>
          <p:cNvSpPr/>
          <p:nvPr/>
        </p:nvSpPr>
        <p:spPr>
          <a:xfrm>
            <a:off x="3858322" y="3211553"/>
            <a:ext cx="5787483" cy="39029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623B95-BE8D-2145-AA00-58B9E930C7BC}"/>
              </a:ext>
            </a:extLst>
          </p:cNvPr>
          <p:cNvPicPr>
            <a:picLocks noChangeAspect="1"/>
          </p:cNvPicPr>
          <p:nvPr/>
        </p:nvPicPr>
        <p:blipFill>
          <a:blip r:embed="rId3"/>
          <a:stretch>
            <a:fillRect/>
          </a:stretch>
        </p:blipFill>
        <p:spPr>
          <a:xfrm>
            <a:off x="2955073" y="156118"/>
            <a:ext cx="7052177" cy="4596564"/>
          </a:xfrm>
          <a:prstGeom prst="rect">
            <a:avLst/>
          </a:prstGeom>
          <a:scene3d>
            <a:camera prst="orthographicFront">
              <a:rot lat="0" lon="0" rev="2700000"/>
            </a:camera>
            <a:lightRig rig="threePt" dir="t"/>
          </a:scene3d>
        </p:spPr>
      </p:pic>
      <p:sp>
        <p:nvSpPr>
          <p:cNvPr id="10" name="Rectangle 9">
            <a:extLst>
              <a:ext uri="{FF2B5EF4-FFF2-40B4-BE49-F238E27FC236}">
                <a16:creationId xmlns:a16="http://schemas.microsoft.com/office/drawing/2014/main" id="{38508958-7C03-3943-AE1C-FC1C30442D6B}"/>
              </a:ext>
            </a:extLst>
          </p:cNvPr>
          <p:cNvSpPr/>
          <p:nvPr/>
        </p:nvSpPr>
        <p:spPr>
          <a:xfrm>
            <a:off x="4827483" y="882017"/>
            <a:ext cx="352372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Liberalism</a:t>
            </a:r>
          </a:p>
        </p:txBody>
      </p:sp>
      <p:sp>
        <p:nvSpPr>
          <p:cNvPr id="3" name="Rectangle 2">
            <a:extLst>
              <a:ext uri="{FF2B5EF4-FFF2-40B4-BE49-F238E27FC236}">
                <a16:creationId xmlns:a16="http://schemas.microsoft.com/office/drawing/2014/main" id="{7399FC67-B55F-F948-B2C8-94A7D32795E9}"/>
              </a:ext>
            </a:extLst>
          </p:cNvPr>
          <p:cNvSpPr/>
          <p:nvPr/>
        </p:nvSpPr>
        <p:spPr>
          <a:xfrm>
            <a:off x="6601522" y="2386361"/>
            <a:ext cx="3044283" cy="2286000"/>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A209C6-9801-8640-B10E-6BA7507A7E4C}"/>
              </a:ext>
            </a:extLst>
          </p:cNvPr>
          <p:cNvSpPr txBox="1"/>
          <p:nvPr/>
        </p:nvSpPr>
        <p:spPr>
          <a:xfrm>
            <a:off x="6601522" y="3145089"/>
            <a:ext cx="3044283" cy="523220"/>
          </a:xfrm>
          <a:prstGeom prst="rect">
            <a:avLst/>
          </a:prstGeom>
          <a:noFill/>
        </p:spPr>
        <p:txBody>
          <a:bodyPr wrap="square" rtlCol="0">
            <a:spAutoFit/>
          </a:bodyPr>
          <a:lstStyle/>
          <a:p>
            <a:pPr algn="ctr"/>
            <a:r>
              <a:rPr lang="en-US" sz="1400" dirty="0"/>
              <a:t>The Modern Right “Conservative”</a:t>
            </a:r>
          </a:p>
        </p:txBody>
      </p:sp>
      <p:sp>
        <p:nvSpPr>
          <p:cNvPr id="11" name="Rectangle 10">
            <a:extLst>
              <a:ext uri="{FF2B5EF4-FFF2-40B4-BE49-F238E27FC236}">
                <a16:creationId xmlns:a16="http://schemas.microsoft.com/office/drawing/2014/main" id="{8612F26A-AD24-9741-BF92-9BD06F07CC1E}"/>
              </a:ext>
            </a:extLst>
          </p:cNvPr>
          <p:cNvSpPr/>
          <p:nvPr/>
        </p:nvSpPr>
        <p:spPr>
          <a:xfrm>
            <a:off x="3858321" y="2386361"/>
            <a:ext cx="2553629" cy="2286000"/>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24F2C528-1BE5-2444-A990-92EA4601E423}"/>
              </a:ext>
            </a:extLst>
          </p:cNvPr>
          <p:cNvSpPr txBox="1"/>
          <p:nvPr/>
        </p:nvSpPr>
        <p:spPr>
          <a:xfrm>
            <a:off x="4125951" y="3145089"/>
            <a:ext cx="2040673" cy="523220"/>
          </a:xfrm>
          <a:prstGeom prst="rect">
            <a:avLst/>
          </a:prstGeom>
          <a:noFill/>
        </p:spPr>
        <p:txBody>
          <a:bodyPr wrap="square" rtlCol="0">
            <a:spAutoFit/>
          </a:bodyPr>
          <a:lstStyle/>
          <a:p>
            <a:pPr algn="ctr"/>
            <a:r>
              <a:rPr lang="en-US" sz="1400" dirty="0"/>
              <a:t>The Modern Left</a:t>
            </a:r>
          </a:p>
          <a:p>
            <a:pPr algn="ctr"/>
            <a:r>
              <a:rPr lang="en-US" sz="1400" dirty="0"/>
              <a:t>”Liberal”</a:t>
            </a:r>
          </a:p>
        </p:txBody>
      </p:sp>
      <p:sp>
        <p:nvSpPr>
          <p:cNvPr id="8" name="Rectangle 7">
            <a:extLst>
              <a:ext uri="{FF2B5EF4-FFF2-40B4-BE49-F238E27FC236}">
                <a16:creationId xmlns:a16="http://schemas.microsoft.com/office/drawing/2014/main" id="{BBAE04A6-06FC-7348-B313-D34AD97FC579}"/>
              </a:ext>
            </a:extLst>
          </p:cNvPr>
          <p:cNvSpPr/>
          <p:nvPr/>
        </p:nvSpPr>
        <p:spPr>
          <a:xfrm>
            <a:off x="4984596" y="2386362"/>
            <a:ext cx="3456878" cy="2286000"/>
          </a:xfrm>
          <a:prstGeom prst="rect">
            <a:avLst/>
          </a:prstGeom>
          <a:solidFill>
            <a:schemeClr val="tx1">
              <a:alpha val="5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9FDB4DA-FC99-604D-9465-E1975CBB2E17}"/>
              </a:ext>
            </a:extLst>
          </p:cNvPr>
          <p:cNvSpPr txBox="1"/>
          <p:nvPr/>
        </p:nvSpPr>
        <p:spPr>
          <a:xfrm>
            <a:off x="4956662" y="3252810"/>
            <a:ext cx="3100149" cy="461665"/>
          </a:xfrm>
          <a:prstGeom prst="rect">
            <a:avLst/>
          </a:prstGeom>
          <a:noFill/>
        </p:spPr>
        <p:txBody>
          <a:bodyPr wrap="square" rtlCol="0">
            <a:spAutoFit/>
          </a:bodyPr>
          <a:lstStyle/>
          <a:p>
            <a:pPr algn="ctr"/>
            <a:r>
              <a:rPr lang="en-US" sz="2400" b="1" dirty="0">
                <a:solidFill>
                  <a:schemeClr val="accent1"/>
                </a:solidFill>
              </a:rPr>
              <a:t>Centrist</a:t>
            </a:r>
          </a:p>
        </p:txBody>
      </p:sp>
    </p:spTree>
    <p:extLst>
      <p:ext uri="{BB962C8B-B14F-4D97-AF65-F5344CB8AC3E}">
        <p14:creationId xmlns:p14="http://schemas.microsoft.com/office/powerpoint/2010/main" val="190923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CB9-D83A-CB4E-9B54-3F60ECB5E73E}"/>
              </a:ext>
            </a:extLst>
          </p:cNvPr>
          <p:cNvSpPr>
            <a:spLocks noGrp="1"/>
          </p:cNvSpPr>
          <p:nvPr>
            <p:ph type="title"/>
          </p:nvPr>
        </p:nvSpPr>
        <p:spPr>
          <a:xfrm>
            <a:off x="0" y="0"/>
            <a:ext cx="12192000" cy="1400530"/>
          </a:xfrm>
        </p:spPr>
        <p:txBody>
          <a:bodyPr/>
          <a:lstStyle/>
          <a:p>
            <a:pPr algn="ctr"/>
            <a:r>
              <a:rPr lang="en-US" b="1" u="sng" dirty="0"/>
              <a:t>The Political/Economic Spectrum</a:t>
            </a:r>
          </a:p>
        </p:txBody>
      </p:sp>
      <p:pic>
        <p:nvPicPr>
          <p:cNvPr id="5" name="Picture 4">
            <a:extLst>
              <a:ext uri="{FF2B5EF4-FFF2-40B4-BE49-F238E27FC236}">
                <a16:creationId xmlns:a16="http://schemas.microsoft.com/office/drawing/2014/main" id="{F3C124D2-93F7-C04A-B0DF-8963CE634959}"/>
              </a:ext>
            </a:extLst>
          </p:cNvPr>
          <p:cNvPicPr>
            <a:picLocks noChangeAspect="1"/>
          </p:cNvPicPr>
          <p:nvPr/>
        </p:nvPicPr>
        <p:blipFill>
          <a:blip r:embed="rId2"/>
          <a:stretch>
            <a:fillRect/>
          </a:stretch>
        </p:blipFill>
        <p:spPr>
          <a:xfrm>
            <a:off x="2703443" y="934276"/>
            <a:ext cx="7734097" cy="5812212"/>
          </a:xfrm>
          <a:prstGeom prst="rect">
            <a:avLst/>
          </a:prstGeom>
          <a:solidFill>
            <a:schemeClr val="accent2"/>
          </a:solidFill>
        </p:spPr>
      </p:pic>
      <p:sp>
        <p:nvSpPr>
          <p:cNvPr id="6" name="Rectangle 5">
            <a:extLst>
              <a:ext uri="{FF2B5EF4-FFF2-40B4-BE49-F238E27FC236}">
                <a16:creationId xmlns:a16="http://schemas.microsoft.com/office/drawing/2014/main" id="{5AEF07D2-63BD-2340-BAB6-D8774B091C60}"/>
              </a:ext>
            </a:extLst>
          </p:cNvPr>
          <p:cNvSpPr/>
          <p:nvPr/>
        </p:nvSpPr>
        <p:spPr>
          <a:xfrm>
            <a:off x="3858322" y="3211553"/>
            <a:ext cx="5787483" cy="39029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623B95-BE8D-2145-AA00-58B9E930C7BC}"/>
              </a:ext>
            </a:extLst>
          </p:cNvPr>
          <p:cNvPicPr>
            <a:picLocks noChangeAspect="1"/>
          </p:cNvPicPr>
          <p:nvPr/>
        </p:nvPicPr>
        <p:blipFill>
          <a:blip r:embed="rId3"/>
          <a:stretch>
            <a:fillRect/>
          </a:stretch>
        </p:blipFill>
        <p:spPr>
          <a:xfrm>
            <a:off x="2955073" y="156118"/>
            <a:ext cx="7052177" cy="4596564"/>
          </a:xfrm>
          <a:prstGeom prst="rect">
            <a:avLst/>
          </a:prstGeom>
          <a:scene3d>
            <a:camera prst="orthographicFront">
              <a:rot lat="0" lon="0" rev="2700000"/>
            </a:camera>
            <a:lightRig rig="threePt" dir="t"/>
          </a:scene3d>
        </p:spPr>
      </p:pic>
      <p:sp>
        <p:nvSpPr>
          <p:cNvPr id="10" name="Rectangle 9">
            <a:extLst>
              <a:ext uri="{FF2B5EF4-FFF2-40B4-BE49-F238E27FC236}">
                <a16:creationId xmlns:a16="http://schemas.microsoft.com/office/drawing/2014/main" id="{38508958-7C03-3943-AE1C-FC1C30442D6B}"/>
              </a:ext>
            </a:extLst>
          </p:cNvPr>
          <p:cNvSpPr/>
          <p:nvPr/>
        </p:nvSpPr>
        <p:spPr>
          <a:xfrm>
            <a:off x="4827483" y="882017"/>
            <a:ext cx="352372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Liberalism</a:t>
            </a:r>
          </a:p>
        </p:txBody>
      </p:sp>
      <p:sp>
        <p:nvSpPr>
          <p:cNvPr id="3" name="Rectangle 2">
            <a:extLst>
              <a:ext uri="{FF2B5EF4-FFF2-40B4-BE49-F238E27FC236}">
                <a16:creationId xmlns:a16="http://schemas.microsoft.com/office/drawing/2014/main" id="{7399FC67-B55F-F948-B2C8-94A7D32795E9}"/>
              </a:ext>
            </a:extLst>
          </p:cNvPr>
          <p:cNvSpPr/>
          <p:nvPr/>
        </p:nvSpPr>
        <p:spPr>
          <a:xfrm>
            <a:off x="6601522" y="2386361"/>
            <a:ext cx="3044283" cy="2286000"/>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A209C6-9801-8640-B10E-6BA7507A7E4C}"/>
              </a:ext>
            </a:extLst>
          </p:cNvPr>
          <p:cNvSpPr txBox="1"/>
          <p:nvPr/>
        </p:nvSpPr>
        <p:spPr>
          <a:xfrm>
            <a:off x="6601522" y="3145089"/>
            <a:ext cx="3044283" cy="523220"/>
          </a:xfrm>
          <a:prstGeom prst="rect">
            <a:avLst/>
          </a:prstGeom>
          <a:noFill/>
        </p:spPr>
        <p:txBody>
          <a:bodyPr wrap="square" rtlCol="0">
            <a:spAutoFit/>
          </a:bodyPr>
          <a:lstStyle/>
          <a:p>
            <a:pPr algn="ctr"/>
            <a:r>
              <a:rPr lang="en-US" sz="1400" dirty="0"/>
              <a:t>The Modern Right “Conservative”</a:t>
            </a:r>
          </a:p>
        </p:txBody>
      </p:sp>
      <p:sp>
        <p:nvSpPr>
          <p:cNvPr id="11" name="Rectangle 10">
            <a:extLst>
              <a:ext uri="{FF2B5EF4-FFF2-40B4-BE49-F238E27FC236}">
                <a16:creationId xmlns:a16="http://schemas.microsoft.com/office/drawing/2014/main" id="{8612F26A-AD24-9741-BF92-9BD06F07CC1E}"/>
              </a:ext>
            </a:extLst>
          </p:cNvPr>
          <p:cNvSpPr/>
          <p:nvPr/>
        </p:nvSpPr>
        <p:spPr>
          <a:xfrm>
            <a:off x="3858321" y="2386361"/>
            <a:ext cx="2553629" cy="2286000"/>
          </a:xfrm>
          <a:prstGeom prst="rect">
            <a:avLst/>
          </a:prstGeom>
          <a:solidFill>
            <a:schemeClr val="accent4">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24F2C528-1BE5-2444-A990-92EA4601E423}"/>
              </a:ext>
            </a:extLst>
          </p:cNvPr>
          <p:cNvSpPr txBox="1"/>
          <p:nvPr/>
        </p:nvSpPr>
        <p:spPr>
          <a:xfrm>
            <a:off x="4125951" y="3145089"/>
            <a:ext cx="2040673" cy="523220"/>
          </a:xfrm>
          <a:prstGeom prst="rect">
            <a:avLst/>
          </a:prstGeom>
          <a:noFill/>
        </p:spPr>
        <p:txBody>
          <a:bodyPr wrap="square" rtlCol="0">
            <a:spAutoFit/>
          </a:bodyPr>
          <a:lstStyle/>
          <a:p>
            <a:pPr algn="ctr"/>
            <a:r>
              <a:rPr lang="en-US" sz="1400" dirty="0"/>
              <a:t>The Modern Left</a:t>
            </a:r>
          </a:p>
          <a:p>
            <a:pPr algn="ctr"/>
            <a:r>
              <a:rPr lang="en-US" sz="1400" dirty="0"/>
              <a:t>”Liberal”</a:t>
            </a:r>
          </a:p>
        </p:txBody>
      </p:sp>
      <p:sp>
        <p:nvSpPr>
          <p:cNvPr id="8" name="Rectangle 7">
            <a:extLst>
              <a:ext uri="{FF2B5EF4-FFF2-40B4-BE49-F238E27FC236}">
                <a16:creationId xmlns:a16="http://schemas.microsoft.com/office/drawing/2014/main" id="{BBAE04A6-06FC-7348-B313-D34AD97FC579}"/>
              </a:ext>
            </a:extLst>
          </p:cNvPr>
          <p:cNvSpPr/>
          <p:nvPr/>
        </p:nvSpPr>
        <p:spPr>
          <a:xfrm>
            <a:off x="4984596" y="2386362"/>
            <a:ext cx="3456878" cy="2286000"/>
          </a:xfrm>
          <a:prstGeom prst="rect">
            <a:avLst/>
          </a:prstGeom>
          <a:solidFill>
            <a:schemeClr val="tx1">
              <a:alpha val="5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9FDB4DA-FC99-604D-9465-E1975CBB2E17}"/>
              </a:ext>
            </a:extLst>
          </p:cNvPr>
          <p:cNvSpPr txBox="1"/>
          <p:nvPr/>
        </p:nvSpPr>
        <p:spPr>
          <a:xfrm>
            <a:off x="4956662" y="3252810"/>
            <a:ext cx="3100149" cy="461665"/>
          </a:xfrm>
          <a:prstGeom prst="rect">
            <a:avLst/>
          </a:prstGeom>
          <a:noFill/>
        </p:spPr>
        <p:txBody>
          <a:bodyPr wrap="square" rtlCol="0">
            <a:spAutoFit/>
          </a:bodyPr>
          <a:lstStyle/>
          <a:p>
            <a:pPr algn="ctr"/>
            <a:r>
              <a:rPr lang="en-US" sz="2400" b="1" dirty="0">
                <a:solidFill>
                  <a:schemeClr val="accent1"/>
                </a:solidFill>
              </a:rPr>
              <a:t>Centrist</a:t>
            </a:r>
          </a:p>
        </p:txBody>
      </p:sp>
      <p:sp>
        <p:nvSpPr>
          <p:cNvPr id="13" name="Rectangle 12">
            <a:extLst>
              <a:ext uri="{FF2B5EF4-FFF2-40B4-BE49-F238E27FC236}">
                <a16:creationId xmlns:a16="http://schemas.microsoft.com/office/drawing/2014/main" id="{1696095B-03C2-7F41-918F-5D88FFC4FDBF}"/>
              </a:ext>
            </a:extLst>
          </p:cNvPr>
          <p:cNvSpPr/>
          <p:nvPr/>
        </p:nvSpPr>
        <p:spPr>
          <a:xfrm>
            <a:off x="9645805" y="2386361"/>
            <a:ext cx="791735" cy="2286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12D2C1-0072-744B-AB1A-CC4B022A1739}"/>
              </a:ext>
            </a:extLst>
          </p:cNvPr>
          <p:cNvSpPr txBox="1"/>
          <p:nvPr/>
        </p:nvSpPr>
        <p:spPr>
          <a:xfrm>
            <a:off x="9687291" y="2752253"/>
            <a:ext cx="615553" cy="1600438"/>
          </a:xfrm>
          <a:prstGeom prst="rect">
            <a:avLst/>
          </a:prstGeom>
          <a:noFill/>
        </p:spPr>
        <p:txBody>
          <a:bodyPr vert="vert" wrap="square" rtlCol="0">
            <a:spAutoFit/>
          </a:bodyPr>
          <a:lstStyle/>
          <a:p>
            <a:pPr algn="ctr"/>
            <a:r>
              <a:rPr lang="en-US" sz="1400" dirty="0"/>
              <a:t>REJECTION  OF LIBERALISM</a:t>
            </a:r>
          </a:p>
        </p:txBody>
      </p:sp>
      <p:sp>
        <p:nvSpPr>
          <p:cNvPr id="15" name="Rectangle 14">
            <a:extLst>
              <a:ext uri="{FF2B5EF4-FFF2-40B4-BE49-F238E27FC236}">
                <a16:creationId xmlns:a16="http://schemas.microsoft.com/office/drawing/2014/main" id="{3A5ED5E8-97E0-A24E-AB44-D724EA3495AF}"/>
              </a:ext>
            </a:extLst>
          </p:cNvPr>
          <p:cNvSpPr/>
          <p:nvPr/>
        </p:nvSpPr>
        <p:spPr>
          <a:xfrm>
            <a:off x="2703443" y="2386361"/>
            <a:ext cx="1134136" cy="2286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D338DBF-F372-9D40-B6BA-C525B1F4779E}"/>
              </a:ext>
            </a:extLst>
          </p:cNvPr>
          <p:cNvSpPr txBox="1"/>
          <p:nvPr/>
        </p:nvSpPr>
        <p:spPr>
          <a:xfrm rot="10800000">
            <a:off x="2970530" y="2683423"/>
            <a:ext cx="615553" cy="1600438"/>
          </a:xfrm>
          <a:prstGeom prst="rect">
            <a:avLst/>
          </a:prstGeom>
          <a:noFill/>
        </p:spPr>
        <p:txBody>
          <a:bodyPr vert="vert" wrap="square" rtlCol="0">
            <a:spAutoFit/>
          </a:bodyPr>
          <a:lstStyle/>
          <a:p>
            <a:pPr algn="ctr"/>
            <a:r>
              <a:rPr lang="en-US" sz="1400" dirty="0"/>
              <a:t>REJECTION  OF LIBERALISM</a:t>
            </a:r>
          </a:p>
        </p:txBody>
      </p:sp>
    </p:spTree>
    <p:extLst>
      <p:ext uri="{BB962C8B-B14F-4D97-AF65-F5344CB8AC3E}">
        <p14:creationId xmlns:p14="http://schemas.microsoft.com/office/powerpoint/2010/main" val="98626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38887</TotalTime>
  <Words>3943</Words>
  <Application>Microsoft Office PowerPoint</Application>
  <PresentationFormat>Widescreen</PresentationFormat>
  <Paragraphs>348</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Century Gothic</vt:lpstr>
      <vt:lpstr>Wingdings 3</vt:lpstr>
      <vt:lpstr>Ion</vt:lpstr>
      <vt:lpstr>How Do The Various Liberal Ideologies Affect Liberal Democracies?</vt:lpstr>
      <vt:lpstr>A Short Summary of Liberalism</vt:lpstr>
      <vt:lpstr>The Political/Economic Spectrum</vt:lpstr>
      <vt:lpstr>The Political/Economic Spectrum</vt:lpstr>
      <vt:lpstr>The Political/Economic Spectrum</vt:lpstr>
      <vt:lpstr>The Political/Economic Spectrum</vt:lpstr>
      <vt:lpstr>The Political/Economic Spectrum</vt:lpstr>
      <vt:lpstr>The Political/Economic Spectrum</vt:lpstr>
      <vt:lpstr>The Political/Economic Spectrum</vt:lpstr>
      <vt:lpstr>Better Understanding the usage of big “L” Liberal and little “l” liberal in addition to big “C” and small “c” conservative</vt:lpstr>
      <vt:lpstr>Defining Equality and Equity</vt:lpstr>
      <vt:lpstr>Defining Equality and Equity</vt:lpstr>
      <vt:lpstr>Liberalism</vt:lpstr>
      <vt:lpstr>COMPOSING AN IDEOLOGY THROUGH VALUES </vt:lpstr>
      <vt:lpstr>ECONOMIC VALUES</vt:lpstr>
      <vt:lpstr>ECONOMIC VALUES</vt:lpstr>
      <vt:lpstr>ECONOMIC VALUES</vt:lpstr>
      <vt:lpstr>SOCIAL VALUES</vt:lpstr>
      <vt:lpstr>SOCIAL VALUES</vt:lpstr>
      <vt:lpstr>SOCIAL VALUES</vt:lpstr>
      <vt:lpstr>POLITICAL VALUES</vt:lpstr>
      <vt:lpstr>POLITICAL VALUES</vt:lpstr>
      <vt:lpstr>POLITICAL VALUES</vt:lpstr>
      <vt:lpstr>Values in Practice</vt:lpstr>
      <vt:lpstr>In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the various liberal Ideologies Affect Liberal Democracies?</dc:title>
  <dc:creator>Andrew Ashley</dc:creator>
  <cp:lastModifiedBy>Andrew Ashley</cp:lastModifiedBy>
  <cp:revision>67</cp:revision>
  <dcterms:created xsi:type="dcterms:W3CDTF">2020-05-23T00:38:05Z</dcterms:created>
  <dcterms:modified xsi:type="dcterms:W3CDTF">2020-07-27T06:26:42Z</dcterms:modified>
</cp:coreProperties>
</file>