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58" r:id="rId3"/>
    <p:sldId id="259" r:id="rId4"/>
    <p:sldId id="279" r:id="rId5"/>
    <p:sldId id="284" r:id="rId6"/>
    <p:sldId id="278" r:id="rId7"/>
    <p:sldId id="286" r:id="rId8"/>
    <p:sldId id="268" r:id="rId9"/>
    <p:sldId id="269" r:id="rId10"/>
    <p:sldId id="271" r:id="rId11"/>
    <p:sldId id="270" r:id="rId12"/>
    <p:sldId id="280" r:id="rId13"/>
    <p:sldId id="288" r:id="rId14"/>
    <p:sldId id="287" r:id="rId15"/>
    <p:sldId id="272" r:id="rId16"/>
    <p:sldId id="276" r:id="rId17"/>
    <p:sldId id="273" r:id="rId18"/>
    <p:sldId id="274" r:id="rId19"/>
    <p:sldId id="275" r:id="rId20"/>
    <p:sldId id="281" r:id="rId21"/>
    <p:sldId id="257" r:id="rId22"/>
    <p:sldId id="28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A9D5"/>
    <a:srgbClr val="C58C91"/>
    <a:srgbClr val="D55B58"/>
    <a:srgbClr val="FF7D79"/>
    <a:srgbClr val="FF5C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15"/>
    <p:restoredTop sz="86474"/>
  </p:normalViewPr>
  <p:slideViewPr>
    <p:cSldViewPr snapToGrid="0" snapToObjects="1">
      <p:cViewPr varScale="1">
        <p:scale>
          <a:sx n="96" d="100"/>
          <a:sy n="96" d="100"/>
        </p:scale>
        <p:origin x="234"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059FD-DBEB-2941-AAC8-5EEE7D3EF93A}" type="datetimeFigureOut">
              <a:rPr lang="en-US" smtClean="0"/>
              <a:t>7/26/2020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734CB-AC29-4E4F-8EF8-B08EB9C298DD}" type="slidenum">
              <a:rPr lang="en-US" smtClean="0"/>
              <a:t>‹#›</a:t>
            </a:fld>
            <a:endParaRPr lang="en-US"/>
          </a:p>
        </p:txBody>
      </p:sp>
    </p:spTree>
    <p:extLst>
      <p:ext uri="{BB962C8B-B14F-4D97-AF65-F5344CB8AC3E}">
        <p14:creationId xmlns:p14="http://schemas.microsoft.com/office/powerpoint/2010/main" val="111073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a:t>
            </a:fld>
            <a:endParaRPr lang="en-US"/>
          </a:p>
        </p:txBody>
      </p:sp>
    </p:spTree>
    <p:extLst>
      <p:ext uri="{BB962C8B-B14F-4D97-AF65-F5344CB8AC3E}">
        <p14:creationId xmlns:p14="http://schemas.microsoft.com/office/powerpoint/2010/main" val="170088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10</a:t>
            </a:fld>
            <a:endParaRPr lang="en-US"/>
          </a:p>
        </p:txBody>
      </p:sp>
    </p:spTree>
    <p:extLst>
      <p:ext uri="{BB962C8B-B14F-4D97-AF65-F5344CB8AC3E}">
        <p14:creationId xmlns:p14="http://schemas.microsoft.com/office/powerpoint/2010/main" val="2482473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11</a:t>
            </a:fld>
            <a:endParaRPr lang="en-US"/>
          </a:p>
        </p:txBody>
      </p:sp>
    </p:spTree>
    <p:extLst>
      <p:ext uri="{BB962C8B-B14F-4D97-AF65-F5344CB8AC3E}">
        <p14:creationId xmlns:p14="http://schemas.microsoft.com/office/powerpoint/2010/main" val="3718699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12</a:t>
            </a:fld>
            <a:endParaRPr lang="en-US"/>
          </a:p>
        </p:txBody>
      </p:sp>
    </p:spTree>
    <p:extLst>
      <p:ext uri="{BB962C8B-B14F-4D97-AF65-F5344CB8AC3E}">
        <p14:creationId xmlns:p14="http://schemas.microsoft.com/office/powerpoint/2010/main" val="1800125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13</a:t>
            </a:fld>
            <a:endParaRPr lang="en-US"/>
          </a:p>
        </p:txBody>
      </p:sp>
    </p:spTree>
    <p:extLst>
      <p:ext uri="{BB962C8B-B14F-4D97-AF65-F5344CB8AC3E}">
        <p14:creationId xmlns:p14="http://schemas.microsoft.com/office/powerpoint/2010/main" val="3628764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14</a:t>
            </a:fld>
            <a:endParaRPr lang="en-US"/>
          </a:p>
        </p:txBody>
      </p:sp>
    </p:spTree>
    <p:extLst>
      <p:ext uri="{BB962C8B-B14F-4D97-AF65-F5344CB8AC3E}">
        <p14:creationId xmlns:p14="http://schemas.microsoft.com/office/powerpoint/2010/main" val="2446384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15</a:t>
            </a:fld>
            <a:endParaRPr lang="en-US"/>
          </a:p>
        </p:txBody>
      </p:sp>
    </p:spTree>
    <p:extLst>
      <p:ext uri="{BB962C8B-B14F-4D97-AF65-F5344CB8AC3E}">
        <p14:creationId xmlns:p14="http://schemas.microsoft.com/office/powerpoint/2010/main" val="3079660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16</a:t>
            </a:fld>
            <a:endParaRPr lang="en-US"/>
          </a:p>
        </p:txBody>
      </p:sp>
    </p:spTree>
    <p:extLst>
      <p:ext uri="{BB962C8B-B14F-4D97-AF65-F5344CB8AC3E}">
        <p14:creationId xmlns:p14="http://schemas.microsoft.com/office/powerpoint/2010/main" val="346248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17</a:t>
            </a:fld>
            <a:endParaRPr lang="en-US"/>
          </a:p>
        </p:txBody>
      </p:sp>
    </p:spTree>
    <p:extLst>
      <p:ext uri="{BB962C8B-B14F-4D97-AF65-F5344CB8AC3E}">
        <p14:creationId xmlns:p14="http://schemas.microsoft.com/office/powerpoint/2010/main" val="982069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18</a:t>
            </a:fld>
            <a:endParaRPr lang="en-US"/>
          </a:p>
        </p:txBody>
      </p:sp>
    </p:spTree>
    <p:extLst>
      <p:ext uri="{BB962C8B-B14F-4D97-AF65-F5344CB8AC3E}">
        <p14:creationId xmlns:p14="http://schemas.microsoft.com/office/powerpoint/2010/main" val="1058362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19</a:t>
            </a:fld>
            <a:endParaRPr lang="en-US"/>
          </a:p>
        </p:txBody>
      </p:sp>
    </p:spTree>
    <p:extLst>
      <p:ext uri="{BB962C8B-B14F-4D97-AF65-F5344CB8AC3E}">
        <p14:creationId xmlns:p14="http://schemas.microsoft.com/office/powerpoint/2010/main" val="275646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2</a:t>
            </a:fld>
            <a:endParaRPr lang="en-US"/>
          </a:p>
        </p:txBody>
      </p:sp>
    </p:spTree>
    <p:extLst>
      <p:ext uri="{BB962C8B-B14F-4D97-AF65-F5344CB8AC3E}">
        <p14:creationId xmlns:p14="http://schemas.microsoft.com/office/powerpoint/2010/main" val="1309050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20</a:t>
            </a:fld>
            <a:endParaRPr lang="en-US"/>
          </a:p>
        </p:txBody>
      </p:sp>
    </p:spTree>
    <p:extLst>
      <p:ext uri="{BB962C8B-B14F-4D97-AF65-F5344CB8AC3E}">
        <p14:creationId xmlns:p14="http://schemas.microsoft.com/office/powerpoint/2010/main" val="3652245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21</a:t>
            </a:fld>
            <a:endParaRPr lang="en-US"/>
          </a:p>
        </p:txBody>
      </p:sp>
    </p:spTree>
    <p:extLst>
      <p:ext uri="{BB962C8B-B14F-4D97-AF65-F5344CB8AC3E}">
        <p14:creationId xmlns:p14="http://schemas.microsoft.com/office/powerpoint/2010/main" val="1816977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22</a:t>
            </a:fld>
            <a:endParaRPr lang="en-US"/>
          </a:p>
        </p:txBody>
      </p:sp>
    </p:spTree>
    <p:extLst>
      <p:ext uri="{BB962C8B-B14F-4D97-AF65-F5344CB8AC3E}">
        <p14:creationId xmlns:p14="http://schemas.microsoft.com/office/powerpoint/2010/main" val="2205281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3</a:t>
            </a:fld>
            <a:endParaRPr lang="en-US"/>
          </a:p>
        </p:txBody>
      </p:sp>
    </p:spTree>
    <p:extLst>
      <p:ext uri="{BB962C8B-B14F-4D97-AF65-F5344CB8AC3E}">
        <p14:creationId xmlns:p14="http://schemas.microsoft.com/office/powerpoint/2010/main" val="378464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4</a:t>
            </a:fld>
            <a:endParaRPr lang="en-US"/>
          </a:p>
        </p:txBody>
      </p:sp>
    </p:spTree>
    <p:extLst>
      <p:ext uri="{BB962C8B-B14F-4D97-AF65-F5344CB8AC3E}">
        <p14:creationId xmlns:p14="http://schemas.microsoft.com/office/powerpoint/2010/main" val="384721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5</a:t>
            </a:fld>
            <a:endParaRPr lang="en-US"/>
          </a:p>
        </p:txBody>
      </p:sp>
    </p:spTree>
    <p:extLst>
      <p:ext uri="{BB962C8B-B14F-4D97-AF65-F5344CB8AC3E}">
        <p14:creationId xmlns:p14="http://schemas.microsoft.com/office/powerpoint/2010/main" val="1110233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6</a:t>
            </a:fld>
            <a:endParaRPr lang="en-US"/>
          </a:p>
        </p:txBody>
      </p:sp>
    </p:spTree>
    <p:extLst>
      <p:ext uri="{BB962C8B-B14F-4D97-AF65-F5344CB8AC3E}">
        <p14:creationId xmlns:p14="http://schemas.microsoft.com/office/powerpoint/2010/main" val="102489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7</a:t>
            </a:fld>
            <a:endParaRPr lang="en-US"/>
          </a:p>
        </p:txBody>
      </p:sp>
    </p:spTree>
    <p:extLst>
      <p:ext uri="{BB962C8B-B14F-4D97-AF65-F5344CB8AC3E}">
        <p14:creationId xmlns:p14="http://schemas.microsoft.com/office/powerpoint/2010/main" val="85824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8</a:t>
            </a:fld>
            <a:endParaRPr lang="en-US"/>
          </a:p>
        </p:txBody>
      </p:sp>
    </p:spTree>
    <p:extLst>
      <p:ext uri="{BB962C8B-B14F-4D97-AF65-F5344CB8AC3E}">
        <p14:creationId xmlns:p14="http://schemas.microsoft.com/office/powerpoint/2010/main" val="235155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734CB-AC29-4E4F-8EF8-B08EB9C298DD}" type="slidenum">
              <a:rPr lang="en-US" smtClean="0"/>
              <a:t>9</a:t>
            </a:fld>
            <a:endParaRPr lang="en-US"/>
          </a:p>
        </p:txBody>
      </p:sp>
    </p:spTree>
    <p:extLst>
      <p:ext uri="{BB962C8B-B14F-4D97-AF65-F5344CB8AC3E}">
        <p14:creationId xmlns:p14="http://schemas.microsoft.com/office/powerpoint/2010/main" val="264256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7/26/2020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7/26/2020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16.tiff"/><Relationship Id="rId7" Type="http://schemas.openxmlformats.org/officeDocument/2006/relationships/image" Target="../media/image29.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2.tiff"/><Relationship Id="rId9" Type="http://schemas.openxmlformats.org/officeDocument/2006/relationships/image" Target="../media/image31.tiff"/></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4.tiff"/><Relationship Id="rId7" Type="http://schemas.openxmlformats.org/officeDocument/2006/relationships/image" Target="../media/image37.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9.tiff"/></Relationships>
</file>

<file path=ppt/slides/_rels/slide21.xml.rels><?xml version="1.0" encoding="UTF-8" standalone="yes"?>
<Relationships xmlns="http://schemas.openxmlformats.org/package/2006/relationships"><Relationship Id="rId8" Type="http://schemas.openxmlformats.org/officeDocument/2006/relationships/hyperlink" Target="https://www.canada.ca/en/canadian-heritage/services/download-order-charter-bill.html" TargetMode="External"/><Relationship Id="rId13" Type="http://schemas.openxmlformats.org/officeDocument/2006/relationships/hyperlink" Target="https://en.wikipedia.org/wiki/File:Federal_Court_Canada.jpg" TargetMode="External"/><Relationship Id="rId18" Type="http://schemas.openxmlformats.org/officeDocument/2006/relationships/hyperlink" Target="https://commons.wikimedia.org/wiki/File:Residence_of_the_Prime_Minister_of_Canada.jpg" TargetMode="External"/><Relationship Id="rId26" Type="http://schemas.openxmlformats.org/officeDocument/2006/relationships/hyperlink" Target="https://en.wikipedia.org/wiki/New_Democratic_Party#/media/File:NDP-NPD-Canada.svg" TargetMode="External"/><Relationship Id="rId3" Type="http://schemas.openxmlformats.org/officeDocument/2006/relationships/hyperlink" Target="https://commons.wikimedia.org/wiki/File:Flag_of_Canada_(Pantone).svg" TargetMode="External"/><Relationship Id="rId21" Type="http://schemas.openxmlformats.org/officeDocument/2006/relationships/hyperlink" Target="https://www.scc-csc.ca/" TargetMode="External"/><Relationship Id="rId7" Type="http://schemas.openxmlformats.org/officeDocument/2006/relationships/hyperlink" Target="https://www.justice.gc.ca/eng/csj-sjc/rfc-dlc/ccrf-ccdl/learn-apprend.html" TargetMode="External"/><Relationship Id="rId12" Type="http://schemas.openxmlformats.org/officeDocument/2006/relationships/hyperlink" Target="https://en.wikipedia.org/wiki/Arms_of_Canada" TargetMode="External"/><Relationship Id="rId17" Type="http://schemas.openxmlformats.org/officeDocument/2006/relationships/hyperlink" Target="https://commons.wikimedia.org/wiki/File:Ottawa_-_ON_-_Parliament_Hill.jpg" TargetMode="External"/><Relationship Id="rId25" Type="http://schemas.openxmlformats.org/officeDocument/2006/relationships/hyperlink" Target="https://cpc-new-www-files.s3-us-west-2.amazonaws.com/branding/C_logo_wordmark_EN_blue.png" TargetMode="External"/><Relationship Id="rId2" Type="http://schemas.openxmlformats.org/officeDocument/2006/relationships/notesSlide" Target="../notesSlides/notesSlide21.xml"/><Relationship Id="rId16" Type="http://schemas.openxmlformats.org/officeDocument/2006/relationships/hyperlink" Target="https://commons.wikimedia.org/wiki/File:Supreme_court_of_Canada_in_summer.jpg" TargetMode="External"/><Relationship Id="rId20" Type="http://schemas.openxmlformats.org/officeDocument/2006/relationships/hyperlink" Target="https://janisjohnson.ca/departure-from-the-senate/" TargetMode="External"/><Relationship Id="rId1" Type="http://schemas.openxmlformats.org/officeDocument/2006/relationships/slideLayout" Target="../slideLayouts/slideLayout2.xml"/><Relationship Id="rId6" Type="http://schemas.openxmlformats.org/officeDocument/2006/relationships/hyperlink" Target="https://www.flickr.com/photos/laurelrusswurm/18086745370" TargetMode="External"/><Relationship Id="rId11" Type="http://schemas.openxmlformats.org/officeDocument/2006/relationships/hyperlink" Target="https://www.gg.ca/en" TargetMode="External"/><Relationship Id="rId24" Type="http://schemas.openxmlformats.org/officeDocument/2006/relationships/hyperlink" Target="https://en.wikipedia.org/wiki/Liberal_Party_of_Canada#/media/File:Liberal_Party_of_Canada_Logo_2014.svg" TargetMode="External"/><Relationship Id="rId5" Type="http://schemas.openxmlformats.org/officeDocument/2006/relationships/hyperlink" Target="https://commons.wikimedia.org/wiki/File:British_North_America_Act,_1867.jpg" TargetMode="External"/><Relationship Id="rId15" Type="http://schemas.openxmlformats.org/officeDocument/2006/relationships/hyperlink" Target="https://lop.parl.ca/About/Parliament/Education/billonthehill/index-e.asp" TargetMode="External"/><Relationship Id="rId23" Type="http://schemas.openxmlformats.org/officeDocument/2006/relationships/hyperlink" Target="https://en.wikipedia.org/wiki/Julie_Payette#/media/File:Julie_Payette_2017.jpg" TargetMode="External"/><Relationship Id="rId10" Type="http://schemas.openxmlformats.org/officeDocument/2006/relationships/hyperlink" Target="https://commons.wikimedia.org/wiki/File:Trudeau_visit_White_House_for_USMCA_(cropped)_(rotated)_3.jpg" TargetMode="External"/><Relationship Id="rId19" Type="http://schemas.openxmlformats.org/officeDocument/2006/relationships/hyperlink" Target="https://sencanada.ca/en/about/photo-gallery/scb#&amp;gid=1&amp;pid=2" TargetMode="External"/><Relationship Id="rId4" Type="http://schemas.openxmlformats.org/officeDocument/2006/relationships/hyperlink" Target="https://publicdomainvectors.org/en/free-clipart/Laurel-branch-vector-image/81241.html" TargetMode="External"/><Relationship Id="rId9" Type="http://schemas.openxmlformats.org/officeDocument/2006/relationships/hyperlink" Target="https://en.wikipedia.org/wiki/File:Royal_Coat_of_Arms_of_the_United_Kingdom_(HM_Government).svg" TargetMode="External"/><Relationship Id="rId14" Type="http://schemas.openxmlformats.org/officeDocument/2006/relationships/hyperlink" Target="https://en.wikipedia.org/wiki/File:Commons_Canada.png" TargetMode="External"/><Relationship Id="rId22" Type="http://schemas.openxmlformats.org/officeDocument/2006/relationships/hyperlink" Target="https://en.wikipedia.org/wiki/File:Supreme_Court_of_Canada_-_Logo.pn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en.wikipedia.org/wiki/Results_of_the_2019_Canadian_federal_election_by_riding#/media/File:Canada_Election_2019_Results_Map_(Simple).svg" TargetMode="External"/><Relationship Id="rId13" Type="http://schemas.openxmlformats.org/officeDocument/2006/relationships/hyperlink" Target="https://albertacourts.ca/" TargetMode="External"/><Relationship Id="rId3" Type="http://schemas.openxmlformats.org/officeDocument/2006/relationships/hyperlink" Target="https://en.wikipedia.org/wiki/Liberal_Party_of_Canada#/media/File:Liberal_Party_of_Canada_Logo_2014.svg" TargetMode="External"/><Relationship Id="rId7" Type="http://schemas.openxmlformats.org/officeDocument/2006/relationships/hyperlink" Target="https://en.wikipedia.org/wiki/People%27s_Party_of_Canada#/media/File:People's_Party_of_Canada_logo.png" TargetMode="External"/><Relationship Id="rId12" Type="http://schemas.openxmlformats.org/officeDocument/2006/relationships/hyperlink" Target="https://www.canada.ca/en/services/defence/caf/military-identity-system/canadian-forces-badges.html" TargetMode="External"/><Relationship Id="rId17" Type="http://schemas.openxmlformats.org/officeDocument/2006/relationships/hyperlink" Target="http://www.justice.gc.ca/eng/dep-min/pub/ccs-ajc/" TargetMode="External"/><Relationship Id="rId2" Type="http://schemas.openxmlformats.org/officeDocument/2006/relationships/notesSlide" Target="../notesSlides/notesSlide22.xml"/><Relationship Id="rId16" Type="http://schemas.openxmlformats.org/officeDocument/2006/relationships/hyperlink" Target="https://commons.wikimedia.org/wiki/File:Cansenate.jpg" TargetMode="External"/><Relationship Id="rId1" Type="http://schemas.openxmlformats.org/officeDocument/2006/relationships/slideLayout" Target="../slideLayouts/slideLayout2.xml"/><Relationship Id="rId6" Type="http://schemas.openxmlformats.org/officeDocument/2006/relationships/hyperlink" Target="https://www.conservative.ca/official-logos/" TargetMode="External"/><Relationship Id="rId11" Type="http://schemas.openxmlformats.org/officeDocument/2006/relationships/hyperlink" Target="https://en.wikipedia.org/wiki/File:United_Conservative_Party_Logo_(Alberta).svg" TargetMode="External"/><Relationship Id="rId5" Type="http://schemas.openxmlformats.org/officeDocument/2006/relationships/hyperlink" Target="https://en.wikipedia.org/wiki/Bloc_Qu&#233;b&#233;cois#/media/File:BlocQuebecois_Logo2015.png" TargetMode="External"/><Relationship Id="rId15" Type="http://schemas.openxmlformats.org/officeDocument/2006/relationships/hyperlink" Target="https://en.wikipedia.org/wiki/Executive_Council_of_Alberta#/media/File:Alberta_wordmark_2009.svg" TargetMode="External"/><Relationship Id="rId10" Type="http://schemas.openxmlformats.org/officeDocument/2006/relationships/hyperlink" Target="https://en.wikipedia.org/wiki/Flag_of_Alberta#/media/File:Flag_of_Alberta.svg" TargetMode="External"/><Relationship Id="rId4" Type="http://schemas.openxmlformats.org/officeDocument/2006/relationships/hyperlink" Target="https://en.wikipedia.org/wiki/Green_Party_of_Canada#/media/File:Green_Party_of_Canada_logo.svg" TargetMode="External"/><Relationship Id="rId9" Type="http://schemas.openxmlformats.org/officeDocument/2006/relationships/hyperlink" Target="https://pm.gc.ca/en/news/news-releases/2019/11/20/prime-minister-welcomes-new-cabinet" TargetMode="External"/><Relationship Id="rId14" Type="http://schemas.openxmlformats.org/officeDocument/2006/relationships/hyperlink" Target="https://en.wikipedia.org/wiki/Provincial_Court_of_Alberta#/media/File:Edmonton_Law_Courts_10.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1.tiff"/><Relationship Id="rId3" Type="http://schemas.openxmlformats.org/officeDocument/2006/relationships/image" Target="../media/image3.tiff"/><Relationship Id="rId7" Type="http://schemas.openxmlformats.org/officeDocument/2006/relationships/image" Target="../media/image15.tiff"/><Relationship Id="rId12"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tiff"/><Relationship Id="rId11" Type="http://schemas.openxmlformats.org/officeDocument/2006/relationships/image" Target="../media/image19.tiff"/><Relationship Id="rId5" Type="http://schemas.openxmlformats.org/officeDocument/2006/relationships/image" Target="../media/image13.tiff"/><Relationship Id="rId15" Type="http://schemas.openxmlformats.org/officeDocument/2006/relationships/image" Target="../media/image2.tiff"/><Relationship Id="rId10" Type="http://schemas.openxmlformats.org/officeDocument/2006/relationships/image" Target="../media/image18.tiff"/><Relationship Id="rId4" Type="http://schemas.openxmlformats.org/officeDocument/2006/relationships/image" Target="../media/image12.tiff"/><Relationship Id="rId9" Type="http://schemas.openxmlformats.org/officeDocument/2006/relationships/image" Target="../media/image17.tiff"/><Relationship Id="rId14" Type="http://schemas.openxmlformats.org/officeDocument/2006/relationships/image" Target="../media/image22.tiff"/></Relationships>
</file>

<file path=ppt/slides/_rels/slide9.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1.tiff"/><Relationship Id="rId4" Type="http://schemas.openxmlformats.org/officeDocument/2006/relationships/image" Target="../media/image22.tiff"/><Relationship Id="rId9"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EE30-592B-7944-8C46-2B6DD28EB354}"/>
              </a:ext>
            </a:extLst>
          </p:cNvPr>
          <p:cNvSpPr>
            <a:spLocks noGrp="1"/>
          </p:cNvSpPr>
          <p:nvPr>
            <p:ph type="ctrTitle"/>
          </p:nvPr>
        </p:nvSpPr>
        <p:spPr>
          <a:xfrm>
            <a:off x="0" y="609601"/>
            <a:ext cx="12192000" cy="3200400"/>
          </a:xfrm>
        </p:spPr>
        <p:txBody>
          <a:bodyPr/>
          <a:lstStyle/>
          <a:p>
            <a:r>
              <a:rPr lang="en-US" b="1" u="sng" dirty="0"/>
              <a:t>The Political System of Canada</a:t>
            </a:r>
          </a:p>
        </p:txBody>
      </p:sp>
      <p:sp>
        <p:nvSpPr>
          <p:cNvPr id="3" name="Subtitle 2">
            <a:extLst>
              <a:ext uri="{FF2B5EF4-FFF2-40B4-BE49-F238E27FC236}">
                <a16:creationId xmlns:a16="http://schemas.microsoft.com/office/drawing/2014/main" id="{35707109-9791-EF4A-943C-CC171819BF49}"/>
              </a:ext>
            </a:extLst>
          </p:cNvPr>
          <p:cNvSpPr>
            <a:spLocks noGrp="1"/>
          </p:cNvSpPr>
          <p:nvPr>
            <p:ph type="subTitle" idx="1"/>
          </p:nvPr>
        </p:nvSpPr>
        <p:spPr/>
        <p:txBody>
          <a:bodyPr/>
          <a:lstStyle/>
          <a:p>
            <a:r>
              <a:rPr lang="en-US" dirty="0"/>
              <a:t>Understanding the Parliamentary Democracy of our Nation</a:t>
            </a:r>
          </a:p>
        </p:txBody>
      </p:sp>
      <p:pic>
        <p:nvPicPr>
          <p:cNvPr id="4" name="Picture 3">
            <a:extLst>
              <a:ext uri="{FF2B5EF4-FFF2-40B4-BE49-F238E27FC236}">
                <a16:creationId xmlns:a16="http://schemas.microsoft.com/office/drawing/2014/main" id="{AF7875A1-7670-3A44-A1D7-A08BC880CF70}"/>
              </a:ext>
            </a:extLst>
          </p:cNvPr>
          <p:cNvPicPr>
            <a:picLocks noChangeAspect="1"/>
          </p:cNvPicPr>
          <p:nvPr/>
        </p:nvPicPr>
        <p:blipFill>
          <a:blip r:embed="rId3"/>
          <a:stretch>
            <a:fillRect/>
          </a:stretch>
        </p:blipFill>
        <p:spPr>
          <a:xfrm>
            <a:off x="4649557" y="4576046"/>
            <a:ext cx="3156497" cy="1578249"/>
          </a:xfrm>
          <a:prstGeom prst="rect">
            <a:avLst/>
          </a:prstGeom>
        </p:spPr>
      </p:pic>
      <p:pic>
        <p:nvPicPr>
          <p:cNvPr id="5" name="Picture 4">
            <a:extLst>
              <a:ext uri="{FF2B5EF4-FFF2-40B4-BE49-F238E27FC236}">
                <a16:creationId xmlns:a16="http://schemas.microsoft.com/office/drawing/2014/main" id="{13F1A3ED-4AED-CA49-8E03-FBBDEB189A96}"/>
              </a:ext>
            </a:extLst>
          </p:cNvPr>
          <p:cNvPicPr>
            <a:picLocks noChangeAspect="1"/>
          </p:cNvPicPr>
          <p:nvPr/>
        </p:nvPicPr>
        <p:blipFill>
          <a:blip r:embed="rId4"/>
          <a:stretch>
            <a:fillRect/>
          </a:stretch>
        </p:blipFill>
        <p:spPr>
          <a:xfrm flipH="1">
            <a:off x="0" y="5450592"/>
            <a:ext cx="4609070" cy="1407407"/>
          </a:xfrm>
          <a:prstGeom prst="rect">
            <a:avLst/>
          </a:prstGeom>
        </p:spPr>
      </p:pic>
      <p:pic>
        <p:nvPicPr>
          <p:cNvPr id="6" name="Picture 5">
            <a:extLst>
              <a:ext uri="{FF2B5EF4-FFF2-40B4-BE49-F238E27FC236}">
                <a16:creationId xmlns:a16="http://schemas.microsoft.com/office/drawing/2014/main" id="{63766875-D773-FF40-94CD-B58AF4E94521}"/>
              </a:ext>
            </a:extLst>
          </p:cNvPr>
          <p:cNvPicPr>
            <a:picLocks noChangeAspect="1"/>
          </p:cNvPicPr>
          <p:nvPr/>
        </p:nvPicPr>
        <p:blipFill>
          <a:blip r:embed="rId4"/>
          <a:stretch>
            <a:fillRect/>
          </a:stretch>
        </p:blipFill>
        <p:spPr>
          <a:xfrm>
            <a:off x="7846541" y="5450592"/>
            <a:ext cx="4345459" cy="1407407"/>
          </a:xfrm>
          <a:prstGeom prst="rect">
            <a:avLst/>
          </a:prstGeom>
        </p:spPr>
      </p:pic>
    </p:spTree>
    <p:extLst>
      <p:ext uri="{BB962C8B-B14F-4D97-AF65-F5344CB8AC3E}">
        <p14:creationId xmlns:p14="http://schemas.microsoft.com/office/powerpoint/2010/main" val="2077698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1E05B5-6962-6A45-9E60-C764291EFC4B}"/>
              </a:ext>
            </a:extLst>
          </p:cNvPr>
          <p:cNvSpPr txBox="1"/>
          <p:nvPr/>
        </p:nvSpPr>
        <p:spPr>
          <a:xfrm>
            <a:off x="0" y="0"/>
            <a:ext cx="12192000" cy="369332"/>
          </a:xfrm>
          <a:prstGeom prst="rect">
            <a:avLst/>
          </a:prstGeom>
          <a:noFill/>
        </p:spPr>
        <p:txBody>
          <a:bodyPr wrap="square" rtlCol="0">
            <a:spAutoFit/>
          </a:bodyPr>
          <a:lstStyle/>
          <a:p>
            <a:pPr algn="ctr"/>
            <a:r>
              <a:rPr lang="en-US" b="1" u="sng" dirty="0"/>
              <a:t>THE EXECUTIVE BRANCH OF </a:t>
            </a:r>
            <a:r>
              <a:rPr lang="en-US" b="1" u="sng" dirty="0" smtClean="0"/>
              <a:t>CANADA</a:t>
            </a:r>
            <a:r>
              <a:rPr lang="en-US" b="1" u="sng" dirty="0"/>
              <a:t>: THE CROWN AND THE  GOVERNOR GENERAL</a:t>
            </a:r>
          </a:p>
        </p:txBody>
      </p:sp>
      <p:pic>
        <p:nvPicPr>
          <p:cNvPr id="11" name="Picture 10">
            <a:extLst>
              <a:ext uri="{FF2B5EF4-FFF2-40B4-BE49-F238E27FC236}">
                <a16:creationId xmlns:a16="http://schemas.microsoft.com/office/drawing/2014/main" id="{A5CA5669-778F-B040-BA45-174B3493AC0F}"/>
              </a:ext>
            </a:extLst>
          </p:cNvPr>
          <p:cNvPicPr>
            <a:picLocks noChangeAspect="1"/>
          </p:cNvPicPr>
          <p:nvPr/>
        </p:nvPicPr>
        <p:blipFill>
          <a:blip r:embed="rId3"/>
          <a:stretch>
            <a:fillRect/>
          </a:stretch>
        </p:blipFill>
        <p:spPr>
          <a:xfrm>
            <a:off x="310539" y="3447129"/>
            <a:ext cx="2386400" cy="2491461"/>
          </a:xfrm>
          <a:prstGeom prst="rect">
            <a:avLst/>
          </a:prstGeom>
        </p:spPr>
      </p:pic>
      <p:pic>
        <p:nvPicPr>
          <p:cNvPr id="31" name="Picture 30">
            <a:extLst>
              <a:ext uri="{FF2B5EF4-FFF2-40B4-BE49-F238E27FC236}">
                <a16:creationId xmlns:a16="http://schemas.microsoft.com/office/drawing/2014/main" id="{9C17F008-75AC-2944-8B03-9264E16CC359}"/>
              </a:ext>
            </a:extLst>
          </p:cNvPr>
          <p:cNvPicPr>
            <a:picLocks noChangeAspect="1"/>
          </p:cNvPicPr>
          <p:nvPr/>
        </p:nvPicPr>
        <p:blipFill>
          <a:blip r:embed="rId4"/>
          <a:stretch>
            <a:fillRect/>
          </a:stretch>
        </p:blipFill>
        <p:spPr>
          <a:xfrm>
            <a:off x="64933" y="330933"/>
            <a:ext cx="2988036" cy="2452924"/>
          </a:xfrm>
          <a:prstGeom prst="rect">
            <a:avLst/>
          </a:prstGeom>
        </p:spPr>
      </p:pic>
      <p:sp>
        <p:nvSpPr>
          <p:cNvPr id="20" name="Oval 19">
            <a:extLst>
              <a:ext uri="{FF2B5EF4-FFF2-40B4-BE49-F238E27FC236}">
                <a16:creationId xmlns:a16="http://schemas.microsoft.com/office/drawing/2014/main" id="{7FC8A12F-B9D5-DF4F-B687-DA14B07A3C3A}"/>
              </a:ext>
            </a:extLst>
          </p:cNvPr>
          <p:cNvSpPr/>
          <p:nvPr/>
        </p:nvSpPr>
        <p:spPr>
          <a:xfrm>
            <a:off x="9841179" y="439280"/>
            <a:ext cx="2107580" cy="19514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EXECUTIVE</a:t>
            </a:r>
          </a:p>
        </p:txBody>
      </p:sp>
      <p:sp>
        <p:nvSpPr>
          <p:cNvPr id="21" name="Rectangle 20">
            <a:extLst>
              <a:ext uri="{FF2B5EF4-FFF2-40B4-BE49-F238E27FC236}">
                <a16:creationId xmlns:a16="http://schemas.microsoft.com/office/drawing/2014/main" id="{DFF786D0-A4A5-8E4E-99C2-D2E99D67D2F8}"/>
              </a:ext>
            </a:extLst>
          </p:cNvPr>
          <p:cNvSpPr/>
          <p:nvPr/>
        </p:nvSpPr>
        <p:spPr>
          <a:xfrm>
            <a:off x="9643232" y="1499727"/>
            <a:ext cx="2428945" cy="338554"/>
          </a:xfrm>
          <a:prstGeom prst="rect">
            <a:avLst/>
          </a:prstGeom>
        </p:spPr>
        <p:txBody>
          <a:bodyPr wrap="square">
            <a:spAutoFit/>
          </a:bodyPr>
          <a:lstStyle/>
          <a:p>
            <a:pPr algn="ctr"/>
            <a:r>
              <a:rPr lang="en-US" sz="1600" b="1" dirty="0">
                <a:solidFill>
                  <a:schemeClr val="tx1">
                    <a:lumMod val="85000"/>
                  </a:schemeClr>
                </a:solidFill>
              </a:rPr>
              <a:t>“Enforces the law”</a:t>
            </a:r>
          </a:p>
        </p:txBody>
      </p:sp>
      <p:sp>
        <p:nvSpPr>
          <p:cNvPr id="22" name="Rectangle 21">
            <a:extLst>
              <a:ext uri="{FF2B5EF4-FFF2-40B4-BE49-F238E27FC236}">
                <a16:creationId xmlns:a16="http://schemas.microsoft.com/office/drawing/2014/main" id="{091E2563-1E57-CF45-9E4C-25F5BF8B4285}"/>
              </a:ext>
            </a:extLst>
          </p:cNvPr>
          <p:cNvSpPr/>
          <p:nvPr/>
        </p:nvSpPr>
        <p:spPr>
          <a:xfrm>
            <a:off x="759909" y="5779588"/>
            <a:ext cx="1598083" cy="953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u="sng" dirty="0">
                <a:solidFill>
                  <a:schemeClr val="bg1"/>
                </a:solidFill>
              </a:rPr>
              <a:t>The Governor General</a:t>
            </a:r>
          </a:p>
          <a:p>
            <a:pPr algn="ctr"/>
            <a:r>
              <a:rPr lang="en-US" sz="1000" b="1" u="sng" dirty="0">
                <a:solidFill>
                  <a:schemeClr val="bg1"/>
                </a:solidFill>
              </a:rPr>
              <a:t>of Canada</a:t>
            </a:r>
          </a:p>
          <a:p>
            <a:pPr algn="ctr"/>
            <a:r>
              <a:rPr lang="en-US" sz="1000" dirty="0"/>
              <a:t>Currently </a:t>
            </a:r>
          </a:p>
          <a:p>
            <a:pPr algn="ctr"/>
            <a:r>
              <a:rPr lang="en-US" sz="1000" dirty="0"/>
              <a:t>the Right </a:t>
            </a:r>
            <a:r>
              <a:rPr lang="en-US" sz="1000" dirty="0" err="1"/>
              <a:t>Honourable</a:t>
            </a:r>
            <a:r>
              <a:rPr lang="en-US" sz="1000" dirty="0"/>
              <a:t> Julie Payette</a:t>
            </a:r>
          </a:p>
        </p:txBody>
      </p:sp>
      <p:sp>
        <p:nvSpPr>
          <p:cNvPr id="3" name="Rectangle 2">
            <a:extLst>
              <a:ext uri="{FF2B5EF4-FFF2-40B4-BE49-F238E27FC236}">
                <a16:creationId xmlns:a16="http://schemas.microsoft.com/office/drawing/2014/main" id="{912C51C2-6830-7A40-9B89-879DE27C5ACF}"/>
              </a:ext>
            </a:extLst>
          </p:cNvPr>
          <p:cNvSpPr/>
          <p:nvPr/>
        </p:nvSpPr>
        <p:spPr>
          <a:xfrm>
            <a:off x="704698" y="2840924"/>
            <a:ext cx="1598083" cy="723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u="sng" dirty="0">
                <a:solidFill>
                  <a:schemeClr val="bg1"/>
                </a:solidFill>
              </a:rPr>
              <a:t>The Crown</a:t>
            </a:r>
          </a:p>
          <a:p>
            <a:pPr algn="ctr"/>
            <a:r>
              <a:rPr lang="en-US" sz="1000" dirty="0"/>
              <a:t>(Monarch)</a:t>
            </a:r>
          </a:p>
          <a:p>
            <a:pPr algn="ctr"/>
            <a:r>
              <a:rPr lang="en-US" sz="1000" dirty="0"/>
              <a:t>Currently </a:t>
            </a:r>
          </a:p>
          <a:p>
            <a:pPr algn="ctr"/>
            <a:r>
              <a:rPr lang="en-US" sz="1000" dirty="0"/>
              <a:t>Queen Elizabeth II</a:t>
            </a:r>
          </a:p>
        </p:txBody>
      </p:sp>
      <p:sp>
        <p:nvSpPr>
          <p:cNvPr id="5" name="TextBox 4">
            <a:extLst>
              <a:ext uri="{FF2B5EF4-FFF2-40B4-BE49-F238E27FC236}">
                <a16:creationId xmlns:a16="http://schemas.microsoft.com/office/drawing/2014/main" id="{95AEF9BD-15DD-AB49-A086-7BC8D4C4106C}"/>
              </a:ext>
            </a:extLst>
          </p:cNvPr>
          <p:cNvSpPr txBox="1"/>
          <p:nvPr/>
        </p:nvSpPr>
        <p:spPr>
          <a:xfrm>
            <a:off x="3071793" y="330933"/>
            <a:ext cx="7268667" cy="7448193"/>
          </a:xfrm>
          <a:prstGeom prst="rect">
            <a:avLst/>
          </a:prstGeom>
          <a:noFill/>
        </p:spPr>
        <p:txBody>
          <a:bodyPr wrap="square" rtlCol="0">
            <a:spAutoFit/>
          </a:bodyPr>
          <a:lstStyle/>
          <a:p>
            <a:r>
              <a:rPr lang="en-US" sz="1700" dirty="0"/>
              <a:t>At the time of Confederation in 1867 it was understood that while the Monarchy did hold the responsibility of governing Canada, it would be impossible for a sitting monarch to be </a:t>
            </a:r>
            <a:r>
              <a:rPr lang="en-US" sz="1700" dirty="0" smtClean="0"/>
              <a:t>always present </a:t>
            </a:r>
          </a:p>
          <a:p>
            <a:r>
              <a:rPr lang="en-US" sz="1700" dirty="0" smtClean="0"/>
              <a:t>to address all </a:t>
            </a:r>
            <a:r>
              <a:rPr lang="en-US" sz="1700" dirty="0"/>
              <a:t>the needs and concerns of its Canadian subjects. </a:t>
            </a:r>
            <a:endParaRPr lang="en-US" sz="1700" dirty="0" smtClean="0"/>
          </a:p>
          <a:p>
            <a:r>
              <a:rPr lang="en-US" sz="1700" dirty="0" smtClean="0"/>
              <a:t>As such</a:t>
            </a:r>
            <a:r>
              <a:rPr lang="en-US" sz="1700" dirty="0"/>
              <a:t>, the role of Governor General was established to </a:t>
            </a:r>
            <a:endParaRPr lang="en-US" sz="1700" dirty="0" smtClean="0"/>
          </a:p>
          <a:p>
            <a:r>
              <a:rPr lang="en-US" sz="1700" dirty="0" smtClean="0"/>
              <a:t>Oversee the </a:t>
            </a:r>
            <a:r>
              <a:rPr lang="en-US" sz="1700" dirty="0"/>
              <a:t>Crown’s interests in the Canadian Commonwealth and to </a:t>
            </a:r>
            <a:r>
              <a:rPr lang="en-US" sz="1700" dirty="0" smtClean="0"/>
              <a:t>act </a:t>
            </a:r>
            <a:r>
              <a:rPr lang="en-US" sz="1700" dirty="0"/>
              <a:t>on its behalf. </a:t>
            </a:r>
          </a:p>
          <a:p>
            <a:endParaRPr lang="en-US" sz="1700" dirty="0"/>
          </a:p>
          <a:p>
            <a:r>
              <a:rPr lang="en-US" sz="1700" dirty="0"/>
              <a:t>While similar positions were held prior to Confederation, the British North America Act (BNA Act) outlined the following responsibilities;</a:t>
            </a:r>
          </a:p>
          <a:p>
            <a:endParaRPr lang="en-US" sz="1700" dirty="0"/>
          </a:p>
          <a:p>
            <a:r>
              <a:rPr lang="en-US" sz="1700" dirty="0"/>
              <a:t>-Acts as the Crown’s representative in Canada and works to ensure Canada always has a Prime Minister.</a:t>
            </a:r>
          </a:p>
          <a:p>
            <a:r>
              <a:rPr lang="en-US" sz="1700" dirty="0"/>
              <a:t>-Signs documents such as bills and budgets into law.</a:t>
            </a:r>
          </a:p>
          <a:p>
            <a:r>
              <a:rPr lang="en-US" sz="1700" dirty="0"/>
              <a:t>-Acts on the recommendation of the Prime Minister (and the Prime Minister’s cabinet) to appoint judges and senators. </a:t>
            </a:r>
          </a:p>
          <a:p>
            <a:r>
              <a:rPr lang="en-US" sz="1700" dirty="0"/>
              <a:t>-Reads the Crown speech and opens and closes parliamentary sessions.</a:t>
            </a:r>
          </a:p>
          <a:p>
            <a:r>
              <a:rPr lang="en-US" sz="1700" dirty="0"/>
              <a:t>-swears in the Prime Minister, Chief Justice and Cabinet Ministers into office</a:t>
            </a:r>
          </a:p>
          <a:p>
            <a:r>
              <a:rPr lang="en-US" sz="1700" dirty="0"/>
              <a:t>-Acts as Canada’s Commander-in-Chief</a:t>
            </a:r>
          </a:p>
          <a:p>
            <a:r>
              <a:rPr lang="en-US" sz="1700" dirty="0"/>
              <a:t>-Acts as a host to foreign dignitaries and travels to around the world to increase Canadian diplomacy</a:t>
            </a:r>
          </a:p>
          <a:p>
            <a:r>
              <a:rPr lang="en-US" sz="1700" dirty="0"/>
              <a:t>-Celebrates Canadian culture by hosting national events and by celebrating the excellent achievements of Canadian Citizens.</a:t>
            </a:r>
          </a:p>
          <a:p>
            <a:endParaRPr lang="en-US" dirty="0"/>
          </a:p>
          <a:p>
            <a:r>
              <a:rPr lang="en-US" dirty="0"/>
              <a:t> </a:t>
            </a:r>
          </a:p>
        </p:txBody>
      </p:sp>
      <p:pic>
        <p:nvPicPr>
          <p:cNvPr id="10" name="Picture 9">
            <a:extLst>
              <a:ext uri="{FF2B5EF4-FFF2-40B4-BE49-F238E27FC236}">
                <a16:creationId xmlns:a16="http://schemas.microsoft.com/office/drawing/2014/main" id="{23822C18-FE13-F04F-A096-5931181263DB}"/>
              </a:ext>
            </a:extLst>
          </p:cNvPr>
          <p:cNvPicPr>
            <a:picLocks noChangeAspect="1"/>
          </p:cNvPicPr>
          <p:nvPr/>
        </p:nvPicPr>
        <p:blipFill>
          <a:blip r:embed="rId5"/>
          <a:stretch>
            <a:fillRect/>
          </a:stretch>
        </p:blipFill>
        <p:spPr>
          <a:xfrm>
            <a:off x="10458584" y="3592654"/>
            <a:ext cx="1622729" cy="1602801"/>
          </a:xfrm>
          <a:prstGeom prst="rect">
            <a:avLst/>
          </a:prstGeom>
        </p:spPr>
      </p:pic>
      <p:sp>
        <p:nvSpPr>
          <p:cNvPr id="12" name="Rectangle 11">
            <a:extLst>
              <a:ext uri="{FF2B5EF4-FFF2-40B4-BE49-F238E27FC236}">
                <a16:creationId xmlns:a16="http://schemas.microsoft.com/office/drawing/2014/main" id="{5D4B7FB4-10F1-8046-9572-D53EB799371C}"/>
              </a:ext>
            </a:extLst>
          </p:cNvPr>
          <p:cNvSpPr/>
          <p:nvPr/>
        </p:nvSpPr>
        <p:spPr>
          <a:xfrm>
            <a:off x="10458584" y="5303030"/>
            <a:ext cx="1598083" cy="953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u="sng" dirty="0">
                <a:solidFill>
                  <a:schemeClr val="bg1"/>
                </a:solidFill>
              </a:rPr>
              <a:t>The Governor General</a:t>
            </a:r>
          </a:p>
          <a:p>
            <a:pPr algn="ctr"/>
            <a:r>
              <a:rPr lang="en-US" sz="1000" b="1" u="sng" dirty="0">
                <a:solidFill>
                  <a:schemeClr val="bg1"/>
                </a:solidFill>
              </a:rPr>
              <a:t>of Canada</a:t>
            </a:r>
          </a:p>
          <a:p>
            <a:pPr algn="ctr"/>
            <a:r>
              <a:rPr lang="en-US" sz="1000" dirty="0"/>
              <a:t>Currently </a:t>
            </a:r>
          </a:p>
          <a:p>
            <a:pPr algn="ctr"/>
            <a:r>
              <a:rPr lang="en-US" sz="1000" dirty="0"/>
              <a:t>the Right </a:t>
            </a:r>
            <a:r>
              <a:rPr lang="en-US" sz="1000" dirty="0" err="1"/>
              <a:t>Honourable</a:t>
            </a:r>
            <a:r>
              <a:rPr lang="en-US" sz="1000" dirty="0"/>
              <a:t> Julie Payette</a:t>
            </a:r>
          </a:p>
        </p:txBody>
      </p:sp>
    </p:spTree>
    <p:extLst>
      <p:ext uri="{BB962C8B-B14F-4D97-AF65-F5344CB8AC3E}">
        <p14:creationId xmlns:p14="http://schemas.microsoft.com/office/powerpoint/2010/main" val="3828740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EC14-1E68-CF4D-971A-9219EF97D6BC}"/>
              </a:ext>
            </a:extLst>
          </p:cNvPr>
          <p:cNvSpPr>
            <a:spLocks noGrp="1"/>
          </p:cNvSpPr>
          <p:nvPr>
            <p:ph type="title"/>
          </p:nvPr>
        </p:nvSpPr>
        <p:spPr>
          <a:xfrm>
            <a:off x="0" y="0"/>
            <a:ext cx="12192000" cy="359229"/>
          </a:xfrm>
        </p:spPr>
        <p:txBody>
          <a:bodyPr>
            <a:normAutofit fontScale="90000"/>
          </a:bodyPr>
          <a:lstStyle/>
          <a:p>
            <a:pPr algn="ctr"/>
            <a:r>
              <a:rPr lang="en-US" b="1" u="sng" dirty="0"/>
              <a:t>The Executive Branch: The Prime Minister And Cabinet</a:t>
            </a:r>
          </a:p>
        </p:txBody>
      </p:sp>
      <p:cxnSp>
        <p:nvCxnSpPr>
          <p:cNvPr id="5" name="Straight Connector 4">
            <a:extLst>
              <a:ext uri="{FF2B5EF4-FFF2-40B4-BE49-F238E27FC236}">
                <a16:creationId xmlns:a16="http://schemas.microsoft.com/office/drawing/2014/main" id="{552944DE-488B-C142-99B4-37B48A062E96}"/>
              </a:ext>
            </a:extLst>
          </p:cNvPr>
          <p:cNvCxnSpPr/>
          <p:nvPr/>
        </p:nvCxnSpPr>
        <p:spPr>
          <a:xfrm>
            <a:off x="6096000" y="409575"/>
            <a:ext cx="0" cy="64166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246212-7605-C443-9B27-FA25727EF1A3}"/>
              </a:ext>
            </a:extLst>
          </p:cNvPr>
          <p:cNvSpPr txBox="1"/>
          <p:nvPr/>
        </p:nvSpPr>
        <p:spPr>
          <a:xfrm>
            <a:off x="6096000" y="2366597"/>
            <a:ext cx="6096000" cy="4539704"/>
          </a:xfrm>
          <a:prstGeom prst="rect">
            <a:avLst/>
          </a:prstGeom>
          <a:noFill/>
        </p:spPr>
        <p:txBody>
          <a:bodyPr wrap="square" rtlCol="0">
            <a:spAutoFit/>
          </a:bodyPr>
          <a:lstStyle/>
          <a:p>
            <a:r>
              <a:rPr lang="en-US" sz="1700" dirty="0"/>
              <a:t>Cabinet members are typically fellow elected members of the governing party. The Prime Minister selects the member to hold a “portfolio” such as </a:t>
            </a:r>
            <a:r>
              <a:rPr lang="en-US" sz="1700" dirty="0" err="1"/>
              <a:t>Defence</a:t>
            </a:r>
            <a:r>
              <a:rPr lang="en-US" sz="1700" dirty="0"/>
              <a:t>, making them the “Minister” of that portfolio. Usually the person selected for that has personal or regional qualifications related to portfolio in question. Ministers can both resign or be replaced during a parliamentary sitting.</a:t>
            </a:r>
          </a:p>
          <a:p>
            <a:endParaRPr lang="en-US" sz="1700" dirty="0"/>
          </a:p>
          <a:p>
            <a:r>
              <a:rPr lang="en-US" sz="1700" dirty="0"/>
              <a:t>Cabinet ministers will be responsible for guiding policy (in conjunction with the Prime Minister and the rest of cabinet) for their portfolio and will help to govern the social service/department during their tenure.</a:t>
            </a:r>
          </a:p>
          <a:p>
            <a:endParaRPr lang="en-US" sz="1700" dirty="0"/>
          </a:p>
          <a:p>
            <a:r>
              <a:rPr lang="en-US" sz="1700" dirty="0"/>
              <a:t>In order to make the governing party more accountable, the Official opposition often forms a “shadow cabinet” to verify Canadians and their taxes are being well served and to prevent corruption.</a:t>
            </a:r>
          </a:p>
        </p:txBody>
      </p:sp>
      <p:pic>
        <p:nvPicPr>
          <p:cNvPr id="10" name="Picture 9">
            <a:extLst>
              <a:ext uri="{FF2B5EF4-FFF2-40B4-BE49-F238E27FC236}">
                <a16:creationId xmlns:a16="http://schemas.microsoft.com/office/drawing/2014/main" id="{1795ACC2-C865-884A-90D7-E318F6A82841}"/>
              </a:ext>
            </a:extLst>
          </p:cNvPr>
          <p:cNvPicPr>
            <a:picLocks noChangeAspect="1"/>
          </p:cNvPicPr>
          <p:nvPr/>
        </p:nvPicPr>
        <p:blipFill>
          <a:blip r:embed="rId3"/>
          <a:stretch>
            <a:fillRect/>
          </a:stretch>
        </p:blipFill>
        <p:spPr>
          <a:xfrm>
            <a:off x="7332826" y="601884"/>
            <a:ext cx="2369897" cy="1503103"/>
          </a:xfrm>
          <a:prstGeom prst="rect">
            <a:avLst/>
          </a:prstGeom>
        </p:spPr>
      </p:pic>
      <p:pic>
        <p:nvPicPr>
          <p:cNvPr id="13" name="Picture 12">
            <a:extLst>
              <a:ext uri="{FF2B5EF4-FFF2-40B4-BE49-F238E27FC236}">
                <a16:creationId xmlns:a16="http://schemas.microsoft.com/office/drawing/2014/main" id="{9714A26C-EE25-7447-A2F5-D2559B930B97}"/>
              </a:ext>
            </a:extLst>
          </p:cNvPr>
          <p:cNvPicPr>
            <a:picLocks noChangeAspect="1"/>
          </p:cNvPicPr>
          <p:nvPr/>
        </p:nvPicPr>
        <p:blipFill>
          <a:blip r:embed="rId4"/>
          <a:stretch>
            <a:fillRect/>
          </a:stretch>
        </p:blipFill>
        <p:spPr>
          <a:xfrm>
            <a:off x="2386115" y="523478"/>
            <a:ext cx="1380574" cy="1581509"/>
          </a:xfrm>
          <a:prstGeom prst="rect">
            <a:avLst/>
          </a:prstGeom>
        </p:spPr>
      </p:pic>
      <p:sp>
        <p:nvSpPr>
          <p:cNvPr id="15" name="TextBox 14">
            <a:extLst>
              <a:ext uri="{FF2B5EF4-FFF2-40B4-BE49-F238E27FC236}">
                <a16:creationId xmlns:a16="http://schemas.microsoft.com/office/drawing/2014/main" id="{D74B62AD-675B-9740-B204-C8F9D295F3A2}"/>
              </a:ext>
            </a:extLst>
          </p:cNvPr>
          <p:cNvSpPr txBox="1"/>
          <p:nvPr/>
        </p:nvSpPr>
        <p:spPr>
          <a:xfrm>
            <a:off x="0" y="2104987"/>
            <a:ext cx="6129489" cy="4801314"/>
          </a:xfrm>
          <a:prstGeom prst="rect">
            <a:avLst/>
          </a:prstGeom>
          <a:noFill/>
        </p:spPr>
        <p:txBody>
          <a:bodyPr wrap="square" rtlCol="0">
            <a:spAutoFit/>
          </a:bodyPr>
          <a:lstStyle/>
          <a:p>
            <a:r>
              <a:rPr lang="en-US" sz="1700" dirty="0"/>
              <a:t>In order to become Prime Minister, an individual must be elected by his or her own party and then, as leader win the most seats </a:t>
            </a:r>
            <a:r>
              <a:rPr lang="en-US" sz="1700" dirty="0" smtClean="0"/>
              <a:t>in </a:t>
            </a:r>
            <a:r>
              <a:rPr lang="en-US" sz="1700" dirty="0"/>
              <a:t>the House of Commons. Legally, the Prime Minister does not need to win their own seat to be Prime Minister, but </a:t>
            </a:r>
            <a:r>
              <a:rPr lang="en-US" sz="1700" dirty="0" smtClean="0"/>
              <a:t>traditiona</a:t>
            </a:r>
            <a:r>
              <a:rPr lang="en-US" sz="1700" dirty="0"/>
              <a:t>l</a:t>
            </a:r>
            <a:r>
              <a:rPr lang="en-US" sz="1700" dirty="0" smtClean="0"/>
              <a:t> </a:t>
            </a:r>
            <a:r>
              <a:rPr lang="en-US" sz="1700" dirty="0"/>
              <a:t>conventions typically demand it. Additionally the Prime Minister is expected to be bilingual as a way to better address the needs of Canadian citizens. Unlike in the United States, Canadian Prime Ministers are not limited to 2, four year terms and may serve for as long, or short as the citizens wish via elections and effective governance.</a:t>
            </a:r>
          </a:p>
          <a:p>
            <a:endParaRPr lang="en-US" sz="1700" dirty="0"/>
          </a:p>
          <a:p>
            <a:r>
              <a:rPr lang="en-US" sz="1700" dirty="0"/>
              <a:t>While not the Head of State of Canada or the Commander in Chief, The Prime Minister is for all practical purpose, the leader of the nation. The Prime Minster selects cabinet, appoints the </a:t>
            </a:r>
            <a:r>
              <a:rPr lang="en-US" sz="1700" dirty="0" smtClean="0"/>
              <a:t>Governor General</a:t>
            </a:r>
            <a:r>
              <a:rPr lang="en-US" sz="1700" dirty="0"/>
              <a:t>, senators, judges and bureaucrats to run the nation. </a:t>
            </a:r>
          </a:p>
          <a:p>
            <a:endParaRPr lang="en-US" sz="1700" dirty="0"/>
          </a:p>
        </p:txBody>
      </p:sp>
      <p:sp>
        <p:nvSpPr>
          <p:cNvPr id="16" name="Oval 15">
            <a:extLst>
              <a:ext uri="{FF2B5EF4-FFF2-40B4-BE49-F238E27FC236}">
                <a16:creationId xmlns:a16="http://schemas.microsoft.com/office/drawing/2014/main" id="{BB74AA89-1E68-A145-A05E-C958425BE541}"/>
              </a:ext>
            </a:extLst>
          </p:cNvPr>
          <p:cNvSpPr/>
          <p:nvPr/>
        </p:nvSpPr>
        <p:spPr>
          <a:xfrm>
            <a:off x="10084420" y="440466"/>
            <a:ext cx="2107580" cy="19514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EXECUTIVE</a:t>
            </a:r>
          </a:p>
        </p:txBody>
      </p:sp>
      <p:sp>
        <p:nvSpPr>
          <p:cNvPr id="17" name="Rectangle 16">
            <a:extLst>
              <a:ext uri="{FF2B5EF4-FFF2-40B4-BE49-F238E27FC236}">
                <a16:creationId xmlns:a16="http://schemas.microsoft.com/office/drawing/2014/main" id="{F806363D-E546-0A47-86AE-D68709B74FED}"/>
              </a:ext>
            </a:extLst>
          </p:cNvPr>
          <p:cNvSpPr/>
          <p:nvPr/>
        </p:nvSpPr>
        <p:spPr>
          <a:xfrm>
            <a:off x="10084420" y="1542856"/>
            <a:ext cx="2220480" cy="369332"/>
          </a:xfrm>
          <a:prstGeom prst="rect">
            <a:avLst/>
          </a:prstGeom>
        </p:spPr>
        <p:txBody>
          <a:bodyPr wrap="none">
            <a:spAutoFit/>
          </a:bodyPr>
          <a:lstStyle/>
          <a:p>
            <a:pPr algn="ctr"/>
            <a:r>
              <a:rPr lang="en-US" b="1" dirty="0">
                <a:solidFill>
                  <a:schemeClr val="tx1">
                    <a:lumMod val="85000"/>
                  </a:schemeClr>
                </a:solidFill>
              </a:rPr>
              <a:t>“Enforces the law”</a:t>
            </a:r>
          </a:p>
        </p:txBody>
      </p:sp>
    </p:spTree>
    <p:extLst>
      <p:ext uri="{BB962C8B-B14F-4D97-AF65-F5344CB8AC3E}">
        <p14:creationId xmlns:p14="http://schemas.microsoft.com/office/powerpoint/2010/main" val="1881931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CF28-BAC4-774B-BEB9-8D3FF81C8D18}"/>
              </a:ext>
            </a:extLst>
          </p:cNvPr>
          <p:cNvSpPr>
            <a:spLocks noGrp="1"/>
          </p:cNvSpPr>
          <p:nvPr>
            <p:ph type="title"/>
          </p:nvPr>
        </p:nvSpPr>
        <p:spPr>
          <a:xfrm>
            <a:off x="0" y="155790"/>
            <a:ext cx="12192000" cy="446314"/>
          </a:xfrm>
        </p:spPr>
        <p:txBody>
          <a:bodyPr>
            <a:normAutofit fontScale="90000"/>
          </a:bodyPr>
          <a:lstStyle/>
          <a:p>
            <a:pPr algn="ctr"/>
            <a:r>
              <a:rPr lang="en-US" b="1" u="sng" dirty="0"/>
              <a:t>The Legislative Branch</a:t>
            </a:r>
          </a:p>
        </p:txBody>
      </p:sp>
      <p:sp>
        <p:nvSpPr>
          <p:cNvPr id="4" name="Oval 3">
            <a:extLst>
              <a:ext uri="{FF2B5EF4-FFF2-40B4-BE49-F238E27FC236}">
                <a16:creationId xmlns:a16="http://schemas.microsoft.com/office/drawing/2014/main" id="{84C36C4E-75BF-7447-8C51-C9487E3BA12A}"/>
              </a:ext>
            </a:extLst>
          </p:cNvPr>
          <p:cNvSpPr/>
          <p:nvPr/>
        </p:nvSpPr>
        <p:spPr>
          <a:xfrm>
            <a:off x="10010081" y="4767045"/>
            <a:ext cx="2107580" cy="19514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t>LEGISLATIVE</a:t>
            </a:r>
          </a:p>
          <a:p>
            <a:pPr algn="ctr"/>
            <a:r>
              <a:rPr lang="en-US" sz="1400" u="sng" dirty="0"/>
              <a:t>(PARLIAMENT OF CANADA)</a:t>
            </a:r>
          </a:p>
        </p:txBody>
      </p:sp>
      <p:pic>
        <p:nvPicPr>
          <p:cNvPr id="5" name="Picture 4">
            <a:extLst>
              <a:ext uri="{FF2B5EF4-FFF2-40B4-BE49-F238E27FC236}">
                <a16:creationId xmlns:a16="http://schemas.microsoft.com/office/drawing/2014/main" id="{FF87DFCA-50EA-7C48-950F-C4EE6BF42D4A}"/>
              </a:ext>
            </a:extLst>
          </p:cNvPr>
          <p:cNvPicPr>
            <a:picLocks noChangeAspect="1"/>
          </p:cNvPicPr>
          <p:nvPr/>
        </p:nvPicPr>
        <p:blipFill>
          <a:blip r:embed="rId3"/>
          <a:stretch>
            <a:fillRect/>
          </a:stretch>
        </p:blipFill>
        <p:spPr>
          <a:xfrm>
            <a:off x="4713532" y="2047687"/>
            <a:ext cx="2544407" cy="2842985"/>
          </a:xfrm>
          <a:prstGeom prst="rect">
            <a:avLst/>
          </a:prstGeom>
        </p:spPr>
      </p:pic>
      <p:sp>
        <p:nvSpPr>
          <p:cNvPr id="8" name="Rectangle 7">
            <a:extLst>
              <a:ext uri="{FF2B5EF4-FFF2-40B4-BE49-F238E27FC236}">
                <a16:creationId xmlns:a16="http://schemas.microsoft.com/office/drawing/2014/main" id="{0AF2BEBF-64DA-C243-9FCA-5993B2AB9B34}"/>
              </a:ext>
            </a:extLst>
          </p:cNvPr>
          <p:cNvSpPr/>
          <p:nvPr/>
        </p:nvSpPr>
        <p:spPr>
          <a:xfrm>
            <a:off x="4692178" y="4913203"/>
            <a:ext cx="2544407" cy="38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9545569-C742-6F44-ACF2-044176F21DFF}"/>
              </a:ext>
            </a:extLst>
          </p:cNvPr>
          <p:cNvSpPr txBox="1"/>
          <p:nvPr/>
        </p:nvSpPr>
        <p:spPr>
          <a:xfrm>
            <a:off x="4692178" y="5020668"/>
            <a:ext cx="2544408" cy="276999"/>
          </a:xfrm>
          <a:prstGeom prst="rect">
            <a:avLst/>
          </a:prstGeom>
          <a:noFill/>
        </p:spPr>
        <p:txBody>
          <a:bodyPr wrap="square" rtlCol="0">
            <a:spAutoFit/>
          </a:bodyPr>
          <a:lstStyle/>
          <a:p>
            <a:pPr algn="ctr"/>
            <a:r>
              <a:rPr lang="en-US" sz="1200" u="sng" dirty="0"/>
              <a:t>Bicameral Legislative Branch</a:t>
            </a:r>
          </a:p>
        </p:txBody>
      </p:sp>
      <p:cxnSp>
        <p:nvCxnSpPr>
          <p:cNvPr id="11" name="Straight Connector 10">
            <a:extLst>
              <a:ext uri="{FF2B5EF4-FFF2-40B4-BE49-F238E27FC236}">
                <a16:creationId xmlns:a16="http://schemas.microsoft.com/office/drawing/2014/main" id="{47C7E7A4-F871-2244-97D5-E60BBD3A29E5}"/>
              </a:ext>
            </a:extLst>
          </p:cNvPr>
          <p:cNvCxnSpPr>
            <a:cxnSpLocks/>
          </p:cNvCxnSpPr>
          <p:nvPr/>
        </p:nvCxnSpPr>
        <p:spPr>
          <a:xfrm flipH="1">
            <a:off x="5964381" y="5342728"/>
            <a:ext cx="10679" cy="80009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7D6128-AD34-324E-82EC-4C4BB3AD8948}"/>
              </a:ext>
            </a:extLst>
          </p:cNvPr>
          <p:cNvCxnSpPr/>
          <p:nvPr/>
        </p:nvCxnSpPr>
        <p:spPr>
          <a:xfrm>
            <a:off x="3346015" y="6142827"/>
            <a:ext cx="506037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355293B-2B00-4242-B9B2-A4081EA4F9B6}"/>
              </a:ext>
            </a:extLst>
          </p:cNvPr>
          <p:cNvSpPr/>
          <p:nvPr/>
        </p:nvSpPr>
        <p:spPr>
          <a:xfrm>
            <a:off x="7236585" y="5950595"/>
            <a:ext cx="2544407" cy="434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A855BD8-B4C8-B94F-BAE7-8D42884D8D3E}"/>
              </a:ext>
            </a:extLst>
          </p:cNvPr>
          <p:cNvPicPr>
            <a:picLocks noChangeAspect="1"/>
          </p:cNvPicPr>
          <p:nvPr/>
        </p:nvPicPr>
        <p:blipFill>
          <a:blip r:embed="rId4"/>
          <a:stretch>
            <a:fillRect/>
          </a:stretch>
        </p:blipFill>
        <p:spPr>
          <a:xfrm>
            <a:off x="7843366" y="3548517"/>
            <a:ext cx="1352199" cy="2944301"/>
          </a:xfrm>
          <a:prstGeom prst="rect">
            <a:avLst/>
          </a:prstGeom>
        </p:spPr>
      </p:pic>
      <p:sp>
        <p:nvSpPr>
          <p:cNvPr id="17" name="Rectangle 16">
            <a:extLst>
              <a:ext uri="{FF2B5EF4-FFF2-40B4-BE49-F238E27FC236}">
                <a16:creationId xmlns:a16="http://schemas.microsoft.com/office/drawing/2014/main" id="{3CAFE67F-CBD6-8941-A67F-65E1B0E9660B}"/>
              </a:ext>
            </a:extLst>
          </p:cNvPr>
          <p:cNvSpPr/>
          <p:nvPr/>
        </p:nvSpPr>
        <p:spPr>
          <a:xfrm>
            <a:off x="7236585" y="5950595"/>
            <a:ext cx="2544407" cy="434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9C9640-56D2-244E-BD68-88FB438B52AD}"/>
              </a:ext>
            </a:extLst>
          </p:cNvPr>
          <p:cNvSpPr/>
          <p:nvPr/>
        </p:nvSpPr>
        <p:spPr>
          <a:xfrm>
            <a:off x="2147771" y="5955930"/>
            <a:ext cx="2544407" cy="434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C7A1C0C-E171-AB4D-8D49-18D599971679}"/>
              </a:ext>
            </a:extLst>
          </p:cNvPr>
          <p:cNvSpPr txBox="1"/>
          <p:nvPr/>
        </p:nvSpPr>
        <p:spPr>
          <a:xfrm>
            <a:off x="7426559" y="6108354"/>
            <a:ext cx="2164456" cy="276999"/>
          </a:xfrm>
          <a:prstGeom prst="rect">
            <a:avLst/>
          </a:prstGeom>
          <a:noFill/>
        </p:spPr>
        <p:txBody>
          <a:bodyPr wrap="square" rtlCol="0">
            <a:spAutoFit/>
          </a:bodyPr>
          <a:lstStyle/>
          <a:p>
            <a:pPr algn="ctr"/>
            <a:r>
              <a:rPr lang="en-US" sz="1200" u="sng" dirty="0"/>
              <a:t>The Senate</a:t>
            </a:r>
          </a:p>
        </p:txBody>
      </p:sp>
      <p:sp>
        <p:nvSpPr>
          <p:cNvPr id="20" name="TextBox 19">
            <a:extLst>
              <a:ext uri="{FF2B5EF4-FFF2-40B4-BE49-F238E27FC236}">
                <a16:creationId xmlns:a16="http://schemas.microsoft.com/office/drawing/2014/main" id="{E71DB0D4-2EA4-DD45-A2E3-25FDE8291A89}"/>
              </a:ext>
            </a:extLst>
          </p:cNvPr>
          <p:cNvSpPr txBox="1"/>
          <p:nvPr/>
        </p:nvSpPr>
        <p:spPr>
          <a:xfrm>
            <a:off x="2147771" y="6108353"/>
            <a:ext cx="2254828" cy="276999"/>
          </a:xfrm>
          <a:prstGeom prst="rect">
            <a:avLst/>
          </a:prstGeom>
          <a:noFill/>
        </p:spPr>
        <p:txBody>
          <a:bodyPr wrap="square" rtlCol="0">
            <a:spAutoFit/>
          </a:bodyPr>
          <a:lstStyle/>
          <a:p>
            <a:pPr algn="ctr"/>
            <a:r>
              <a:rPr lang="en-US" sz="1200" u="sng" dirty="0"/>
              <a:t>The House of Commons</a:t>
            </a:r>
          </a:p>
        </p:txBody>
      </p:sp>
      <p:pic>
        <p:nvPicPr>
          <p:cNvPr id="21" name="Picture 20">
            <a:extLst>
              <a:ext uri="{FF2B5EF4-FFF2-40B4-BE49-F238E27FC236}">
                <a16:creationId xmlns:a16="http://schemas.microsoft.com/office/drawing/2014/main" id="{FA994FF1-6AEA-6E4E-810E-4EBFFEB3D122}"/>
              </a:ext>
            </a:extLst>
          </p:cNvPr>
          <p:cNvPicPr>
            <a:picLocks noChangeAspect="1"/>
          </p:cNvPicPr>
          <p:nvPr/>
        </p:nvPicPr>
        <p:blipFill>
          <a:blip r:embed="rId5"/>
          <a:stretch>
            <a:fillRect/>
          </a:stretch>
        </p:blipFill>
        <p:spPr>
          <a:xfrm>
            <a:off x="2821056" y="3593743"/>
            <a:ext cx="821826" cy="2344950"/>
          </a:xfrm>
          <a:prstGeom prst="rect">
            <a:avLst/>
          </a:prstGeom>
        </p:spPr>
      </p:pic>
      <p:sp>
        <p:nvSpPr>
          <p:cNvPr id="22" name="Rectangle 21">
            <a:extLst>
              <a:ext uri="{FF2B5EF4-FFF2-40B4-BE49-F238E27FC236}">
                <a16:creationId xmlns:a16="http://schemas.microsoft.com/office/drawing/2014/main" id="{C45760F0-3213-9145-B3EE-AB788BA2C8AB}"/>
              </a:ext>
            </a:extLst>
          </p:cNvPr>
          <p:cNvSpPr/>
          <p:nvPr/>
        </p:nvSpPr>
        <p:spPr>
          <a:xfrm>
            <a:off x="9946874" y="6016020"/>
            <a:ext cx="2170787" cy="369332"/>
          </a:xfrm>
          <a:prstGeom prst="rect">
            <a:avLst/>
          </a:prstGeom>
        </p:spPr>
        <p:txBody>
          <a:bodyPr wrap="none">
            <a:spAutoFit/>
          </a:bodyPr>
          <a:lstStyle/>
          <a:p>
            <a:pPr algn="ctr"/>
            <a:r>
              <a:rPr lang="en-US" b="1" dirty="0">
                <a:solidFill>
                  <a:schemeClr val="tx1">
                    <a:lumMod val="85000"/>
                  </a:schemeClr>
                </a:solidFill>
              </a:rPr>
              <a:t>“Makes the Laws”</a:t>
            </a:r>
          </a:p>
        </p:txBody>
      </p:sp>
      <p:sp>
        <p:nvSpPr>
          <p:cNvPr id="23" name="TextBox 22">
            <a:extLst>
              <a:ext uri="{FF2B5EF4-FFF2-40B4-BE49-F238E27FC236}">
                <a16:creationId xmlns:a16="http://schemas.microsoft.com/office/drawing/2014/main" id="{28CFC9FB-4E6B-9A42-85B1-169A860BA30A}"/>
              </a:ext>
            </a:extLst>
          </p:cNvPr>
          <p:cNvSpPr txBox="1"/>
          <p:nvPr/>
        </p:nvSpPr>
        <p:spPr>
          <a:xfrm>
            <a:off x="-72751" y="690167"/>
            <a:ext cx="12190412" cy="1200329"/>
          </a:xfrm>
          <a:prstGeom prst="rect">
            <a:avLst/>
          </a:prstGeom>
          <a:noFill/>
        </p:spPr>
        <p:txBody>
          <a:bodyPr wrap="square" rtlCol="0">
            <a:spAutoFit/>
          </a:bodyPr>
          <a:lstStyle/>
          <a:p>
            <a:r>
              <a:rPr lang="en-US" dirty="0"/>
              <a:t>The role of the legislative branch is to propose, review and vote on new bills intended to either attain royal assent or to fail through a system of debates. Everything from new laws and government budgets must successfully pass both </a:t>
            </a:r>
            <a:r>
              <a:rPr lang="en-US" dirty="0" smtClean="0"/>
              <a:t>houses </a:t>
            </a:r>
            <a:r>
              <a:rPr lang="en-US" dirty="0"/>
              <a:t>of the bicameral legislative branch to qualify for the Governor General’s ”Royal Assent”, thus achieving the ability to become law in Canada.</a:t>
            </a:r>
          </a:p>
        </p:txBody>
      </p:sp>
    </p:spTree>
    <p:extLst>
      <p:ext uri="{BB962C8B-B14F-4D97-AF65-F5344CB8AC3E}">
        <p14:creationId xmlns:p14="http://schemas.microsoft.com/office/powerpoint/2010/main" val="2786795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CF28-BAC4-774B-BEB9-8D3FF81C8D18}"/>
              </a:ext>
            </a:extLst>
          </p:cNvPr>
          <p:cNvSpPr>
            <a:spLocks noGrp="1"/>
          </p:cNvSpPr>
          <p:nvPr>
            <p:ph type="title"/>
          </p:nvPr>
        </p:nvSpPr>
        <p:spPr>
          <a:xfrm>
            <a:off x="-1588" y="0"/>
            <a:ext cx="12192000" cy="446314"/>
          </a:xfrm>
        </p:spPr>
        <p:txBody>
          <a:bodyPr>
            <a:normAutofit fontScale="90000"/>
          </a:bodyPr>
          <a:lstStyle/>
          <a:p>
            <a:pPr algn="ctr"/>
            <a:r>
              <a:rPr lang="en-US" b="1" u="sng" dirty="0"/>
              <a:t>The Legislative Branch: The house of Commons</a:t>
            </a:r>
          </a:p>
        </p:txBody>
      </p:sp>
      <p:sp>
        <p:nvSpPr>
          <p:cNvPr id="4" name="Oval 3">
            <a:extLst>
              <a:ext uri="{FF2B5EF4-FFF2-40B4-BE49-F238E27FC236}">
                <a16:creationId xmlns:a16="http://schemas.microsoft.com/office/drawing/2014/main" id="{84C36C4E-75BF-7447-8C51-C9487E3BA12A}"/>
              </a:ext>
            </a:extLst>
          </p:cNvPr>
          <p:cNvSpPr/>
          <p:nvPr/>
        </p:nvSpPr>
        <p:spPr>
          <a:xfrm>
            <a:off x="9982385" y="4823409"/>
            <a:ext cx="2107580" cy="19514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t>LEGISLATIVE</a:t>
            </a:r>
          </a:p>
          <a:p>
            <a:pPr algn="ctr"/>
            <a:r>
              <a:rPr lang="en-US" sz="1400" u="sng" dirty="0"/>
              <a:t>(PARLIAMENT OF CANADA)</a:t>
            </a:r>
          </a:p>
        </p:txBody>
      </p:sp>
      <p:sp>
        <p:nvSpPr>
          <p:cNvPr id="5" name="Rectangle 4">
            <a:extLst>
              <a:ext uri="{FF2B5EF4-FFF2-40B4-BE49-F238E27FC236}">
                <a16:creationId xmlns:a16="http://schemas.microsoft.com/office/drawing/2014/main" id="{38A74F9A-CAFF-1045-946D-551AE48F1970}"/>
              </a:ext>
            </a:extLst>
          </p:cNvPr>
          <p:cNvSpPr/>
          <p:nvPr/>
        </p:nvSpPr>
        <p:spPr>
          <a:xfrm>
            <a:off x="10021213" y="6049879"/>
            <a:ext cx="2170787" cy="369332"/>
          </a:xfrm>
          <a:prstGeom prst="rect">
            <a:avLst/>
          </a:prstGeom>
        </p:spPr>
        <p:txBody>
          <a:bodyPr wrap="none">
            <a:spAutoFit/>
          </a:bodyPr>
          <a:lstStyle/>
          <a:p>
            <a:pPr algn="ctr"/>
            <a:r>
              <a:rPr lang="en-US" b="1" dirty="0">
                <a:solidFill>
                  <a:schemeClr val="tx1">
                    <a:lumMod val="85000"/>
                  </a:schemeClr>
                </a:solidFill>
              </a:rPr>
              <a:t>“Makes the Laws”</a:t>
            </a:r>
          </a:p>
        </p:txBody>
      </p:sp>
      <p:pic>
        <p:nvPicPr>
          <p:cNvPr id="6" name="Picture 5">
            <a:extLst>
              <a:ext uri="{FF2B5EF4-FFF2-40B4-BE49-F238E27FC236}">
                <a16:creationId xmlns:a16="http://schemas.microsoft.com/office/drawing/2014/main" id="{44F0AB20-090F-2443-A77D-4158BE623BBA}"/>
              </a:ext>
            </a:extLst>
          </p:cNvPr>
          <p:cNvPicPr>
            <a:picLocks noChangeAspect="1"/>
          </p:cNvPicPr>
          <p:nvPr/>
        </p:nvPicPr>
        <p:blipFill>
          <a:blip r:embed="rId3"/>
          <a:stretch>
            <a:fillRect/>
          </a:stretch>
        </p:blipFill>
        <p:spPr>
          <a:xfrm>
            <a:off x="10709564" y="1800544"/>
            <a:ext cx="1014636" cy="2895104"/>
          </a:xfrm>
          <a:prstGeom prst="rect">
            <a:avLst/>
          </a:prstGeom>
        </p:spPr>
      </p:pic>
      <p:sp>
        <p:nvSpPr>
          <p:cNvPr id="3" name="TextBox 2">
            <a:extLst>
              <a:ext uri="{FF2B5EF4-FFF2-40B4-BE49-F238E27FC236}">
                <a16:creationId xmlns:a16="http://schemas.microsoft.com/office/drawing/2014/main" id="{07333051-8B2D-B14E-9B4F-7BC3C8C0C1A3}"/>
              </a:ext>
            </a:extLst>
          </p:cNvPr>
          <p:cNvSpPr txBox="1"/>
          <p:nvPr/>
        </p:nvSpPr>
        <p:spPr>
          <a:xfrm>
            <a:off x="0" y="446314"/>
            <a:ext cx="10882648" cy="6740307"/>
          </a:xfrm>
          <a:prstGeom prst="rect">
            <a:avLst/>
          </a:prstGeom>
          <a:noFill/>
        </p:spPr>
        <p:txBody>
          <a:bodyPr wrap="square" rtlCol="0">
            <a:spAutoFit/>
          </a:bodyPr>
          <a:lstStyle/>
          <a:p>
            <a:r>
              <a:rPr lang="en-US" dirty="0"/>
              <a:t>The first of the two ”</a:t>
            </a:r>
            <a:r>
              <a:rPr lang="en-US" dirty="0" smtClean="0"/>
              <a:t>houses” </a:t>
            </a:r>
            <a:r>
              <a:rPr lang="en-US" dirty="0"/>
              <a:t>of the bicameral legislative body of Canada is the House of </a:t>
            </a:r>
            <a:r>
              <a:rPr lang="en-US" dirty="0" smtClean="0"/>
              <a:t>Commons. It consist </a:t>
            </a:r>
            <a:r>
              <a:rPr lang="en-US" dirty="0"/>
              <a:t>of 338 </a:t>
            </a:r>
            <a:r>
              <a:rPr lang="en-US" dirty="0" smtClean="0"/>
              <a:t>members, </a:t>
            </a:r>
            <a:r>
              <a:rPr lang="en-US" dirty="0"/>
              <a:t>each representing one federal riding. Members are elected in federal elections and represent both the riding they are elected to serve and the political party they represent. Elected members are called MPs or Members of Parliament, while at the provincial and territorial level, they are known as </a:t>
            </a:r>
            <a:r>
              <a:rPr lang="en-US" dirty="0" smtClean="0"/>
              <a:t>Members </a:t>
            </a:r>
            <a:r>
              <a:rPr lang="en-US" dirty="0"/>
              <a:t>of the </a:t>
            </a:r>
            <a:r>
              <a:rPr lang="en-US" dirty="0" smtClean="0"/>
              <a:t>Legislative Assembly. </a:t>
            </a:r>
            <a:endParaRPr lang="en-US" dirty="0"/>
          </a:p>
          <a:p>
            <a:endParaRPr lang="en-US" dirty="0"/>
          </a:p>
          <a:p>
            <a:r>
              <a:rPr lang="en-US" dirty="0"/>
              <a:t>These members must balance making decisions that satisfy the needs and desire of their own constituents with the needs and desires of their party. This is done by introducing and creating new bills as means to create new laws to serve the people of Canada. </a:t>
            </a:r>
          </a:p>
          <a:p>
            <a:endParaRPr lang="en-US" dirty="0"/>
          </a:p>
          <a:p>
            <a:r>
              <a:rPr lang="en-US" dirty="0"/>
              <a:t>As Canada uses a “party system”, members of political parties may be pressured to vote along party lines through the use of a “party whip”. The Party whip records votes, pressures </a:t>
            </a:r>
            <a:r>
              <a:rPr lang="en-US" dirty="0" smtClean="0"/>
              <a:t>and </a:t>
            </a:r>
            <a:r>
              <a:rPr lang="en-US" dirty="0"/>
              <a:t>can even threaten to remove a member </a:t>
            </a:r>
            <a:r>
              <a:rPr lang="en-US" dirty="0" smtClean="0"/>
              <a:t>for </a:t>
            </a:r>
            <a:r>
              <a:rPr lang="en-US" dirty="0"/>
              <a:t>not voting with </a:t>
            </a:r>
            <a:r>
              <a:rPr lang="en-US" dirty="0" smtClean="0"/>
              <a:t>th</a:t>
            </a:r>
            <a:r>
              <a:rPr lang="en-US" dirty="0" smtClean="0"/>
              <a:t>e rest of the party</a:t>
            </a:r>
            <a:r>
              <a:rPr lang="en-US" dirty="0" smtClean="0"/>
              <a:t>. </a:t>
            </a:r>
            <a:r>
              <a:rPr lang="en-US" dirty="0"/>
              <a:t>This helps governing </a:t>
            </a:r>
            <a:r>
              <a:rPr lang="en-US" dirty="0" smtClean="0"/>
              <a:t>bodies to </a:t>
            </a:r>
            <a:r>
              <a:rPr lang="en-US" dirty="0"/>
              <a:t>help pass bills and opposition parties to block potential legislation, thereby allowing the party to effectively function. While this is helpful to secure the ability to govern, it challenges the ability for representatives to address the specific needs of their constituents, thereby limiting their ability to adhere to the will of the people. </a:t>
            </a:r>
          </a:p>
          <a:p>
            <a:endParaRPr lang="en-US" dirty="0"/>
          </a:p>
          <a:p>
            <a:r>
              <a:rPr lang="en-US" dirty="0"/>
              <a:t>Members of the Executive Branch including the Prime Minister </a:t>
            </a:r>
            <a:r>
              <a:rPr lang="en-US" dirty="0" smtClean="0"/>
              <a:t>are elected </a:t>
            </a:r>
            <a:r>
              <a:rPr lang="en-US" dirty="0"/>
              <a:t>as MPS, </a:t>
            </a:r>
            <a:endParaRPr lang="en-US" dirty="0" smtClean="0"/>
          </a:p>
          <a:p>
            <a:r>
              <a:rPr lang="en-US" dirty="0" smtClean="0"/>
              <a:t>However, The </a:t>
            </a:r>
            <a:r>
              <a:rPr lang="en-US" dirty="0"/>
              <a:t>Prime Minister (and its provincial counterpart, the Premier) do have the </a:t>
            </a:r>
            <a:endParaRPr lang="en-US" dirty="0" smtClean="0"/>
          </a:p>
          <a:p>
            <a:r>
              <a:rPr lang="en-US" dirty="0" smtClean="0"/>
              <a:t>discretion to </a:t>
            </a:r>
            <a:r>
              <a:rPr lang="en-US" dirty="0"/>
              <a:t>appoint an unelected cabinet </a:t>
            </a:r>
            <a:r>
              <a:rPr lang="en-US" dirty="0" smtClean="0"/>
              <a:t>minister </a:t>
            </a:r>
            <a:r>
              <a:rPr lang="en-US" dirty="0"/>
              <a:t>(which is rare</a:t>
            </a:r>
            <a:r>
              <a:rPr lang="en-US" dirty="0" smtClean="0"/>
              <a:t>). Usually when this </a:t>
            </a:r>
          </a:p>
          <a:p>
            <a:r>
              <a:rPr lang="en-US" dirty="0" smtClean="0"/>
              <a:t>happens, an Elected Member </a:t>
            </a:r>
            <a:r>
              <a:rPr lang="en-US" dirty="0"/>
              <a:t>of the party resigns and the appointee will often run in their </a:t>
            </a:r>
            <a:endParaRPr lang="en-US" dirty="0" smtClean="0"/>
          </a:p>
          <a:p>
            <a:r>
              <a:rPr lang="en-US" dirty="0" smtClean="0"/>
              <a:t>place </a:t>
            </a:r>
            <a:r>
              <a:rPr lang="en-US" dirty="0"/>
              <a:t>in a </a:t>
            </a:r>
            <a:r>
              <a:rPr lang="en-US" dirty="0" smtClean="0"/>
              <a:t>by-election.</a:t>
            </a:r>
            <a:endParaRPr lang="en-US" dirty="0"/>
          </a:p>
          <a:p>
            <a:endParaRPr lang="en-US" dirty="0"/>
          </a:p>
        </p:txBody>
      </p:sp>
    </p:spTree>
    <p:extLst>
      <p:ext uri="{BB962C8B-B14F-4D97-AF65-F5344CB8AC3E}">
        <p14:creationId xmlns:p14="http://schemas.microsoft.com/office/powerpoint/2010/main" val="108239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CF28-BAC4-774B-BEB9-8D3FF81C8D18}"/>
              </a:ext>
            </a:extLst>
          </p:cNvPr>
          <p:cNvSpPr>
            <a:spLocks noGrp="1"/>
          </p:cNvSpPr>
          <p:nvPr>
            <p:ph type="title"/>
          </p:nvPr>
        </p:nvSpPr>
        <p:spPr>
          <a:xfrm>
            <a:off x="-26190" y="-55076"/>
            <a:ext cx="12190412" cy="414187"/>
          </a:xfrm>
        </p:spPr>
        <p:txBody>
          <a:bodyPr>
            <a:normAutofit fontScale="90000"/>
          </a:bodyPr>
          <a:lstStyle/>
          <a:p>
            <a:pPr algn="ctr"/>
            <a:r>
              <a:rPr lang="en-US" b="1" u="sng" dirty="0"/>
              <a:t>The Legislative Branch: The Senate</a:t>
            </a:r>
          </a:p>
        </p:txBody>
      </p:sp>
      <p:sp>
        <p:nvSpPr>
          <p:cNvPr id="4" name="Oval 3">
            <a:extLst>
              <a:ext uri="{FF2B5EF4-FFF2-40B4-BE49-F238E27FC236}">
                <a16:creationId xmlns:a16="http://schemas.microsoft.com/office/drawing/2014/main" id="{84C36C4E-75BF-7447-8C51-C9487E3BA12A}"/>
              </a:ext>
            </a:extLst>
          </p:cNvPr>
          <p:cNvSpPr/>
          <p:nvPr/>
        </p:nvSpPr>
        <p:spPr>
          <a:xfrm>
            <a:off x="10056642" y="4799144"/>
            <a:ext cx="2107580" cy="19514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t>LEGISLATIVE</a:t>
            </a:r>
          </a:p>
          <a:p>
            <a:pPr algn="ctr"/>
            <a:r>
              <a:rPr lang="en-US" sz="1400" u="sng" dirty="0"/>
              <a:t>(PARLIAMENT OF CANADA)</a:t>
            </a:r>
          </a:p>
        </p:txBody>
      </p:sp>
      <p:pic>
        <p:nvPicPr>
          <p:cNvPr id="5" name="Picture 4">
            <a:extLst>
              <a:ext uri="{FF2B5EF4-FFF2-40B4-BE49-F238E27FC236}">
                <a16:creationId xmlns:a16="http://schemas.microsoft.com/office/drawing/2014/main" id="{A487706C-E0FF-8D4D-A8CC-B0F4C85A610E}"/>
              </a:ext>
            </a:extLst>
          </p:cNvPr>
          <p:cNvPicPr>
            <a:picLocks noChangeAspect="1"/>
          </p:cNvPicPr>
          <p:nvPr/>
        </p:nvPicPr>
        <p:blipFill>
          <a:blip r:embed="rId3"/>
          <a:stretch>
            <a:fillRect/>
          </a:stretch>
        </p:blipFill>
        <p:spPr>
          <a:xfrm>
            <a:off x="10465695" y="2482820"/>
            <a:ext cx="1352199" cy="2944301"/>
          </a:xfrm>
          <a:prstGeom prst="rect">
            <a:avLst/>
          </a:prstGeom>
        </p:spPr>
      </p:pic>
      <p:sp>
        <p:nvSpPr>
          <p:cNvPr id="6" name="Rectangle 5">
            <a:extLst>
              <a:ext uri="{FF2B5EF4-FFF2-40B4-BE49-F238E27FC236}">
                <a16:creationId xmlns:a16="http://schemas.microsoft.com/office/drawing/2014/main" id="{26F76779-44E8-D84C-8EEB-D615520B6BF7}"/>
              </a:ext>
            </a:extLst>
          </p:cNvPr>
          <p:cNvSpPr/>
          <p:nvPr/>
        </p:nvSpPr>
        <p:spPr>
          <a:xfrm>
            <a:off x="10025038" y="6012747"/>
            <a:ext cx="2170787" cy="369332"/>
          </a:xfrm>
          <a:prstGeom prst="rect">
            <a:avLst/>
          </a:prstGeom>
        </p:spPr>
        <p:txBody>
          <a:bodyPr wrap="none">
            <a:spAutoFit/>
          </a:bodyPr>
          <a:lstStyle/>
          <a:p>
            <a:pPr algn="ctr"/>
            <a:r>
              <a:rPr lang="en-US" b="1" dirty="0">
                <a:solidFill>
                  <a:schemeClr val="tx1">
                    <a:lumMod val="85000"/>
                  </a:schemeClr>
                </a:solidFill>
              </a:rPr>
              <a:t>“Makes the Laws”</a:t>
            </a:r>
          </a:p>
        </p:txBody>
      </p:sp>
      <p:pic>
        <p:nvPicPr>
          <p:cNvPr id="8" name="Picture 7">
            <a:extLst>
              <a:ext uri="{FF2B5EF4-FFF2-40B4-BE49-F238E27FC236}">
                <a16:creationId xmlns:a16="http://schemas.microsoft.com/office/drawing/2014/main" id="{97F56E8D-88EA-E545-BBD2-E2E90ED1C7C8}"/>
              </a:ext>
            </a:extLst>
          </p:cNvPr>
          <p:cNvPicPr>
            <a:picLocks noChangeAspect="1"/>
          </p:cNvPicPr>
          <p:nvPr/>
        </p:nvPicPr>
        <p:blipFill>
          <a:blip r:embed="rId4"/>
          <a:stretch>
            <a:fillRect/>
          </a:stretch>
        </p:blipFill>
        <p:spPr>
          <a:xfrm>
            <a:off x="10392941" y="1119948"/>
            <a:ext cx="1523897" cy="994343"/>
          </a:xfrm>
          <a:prstGeom prst="rect">
            <a:avLst/>
          </a:prstGeom>
        </p:spPr>
      </p:pic>
      <p:sp>
        <p:nvSpPr>
          <p:cNvPr id="9" name="TextBox 8">
            <a:extLst>
              <a:ext uri="{FF2B5EF4-FFF2-40B4-BE49-F238E27FC236}">
                <a16:creationId xmlns:a16="http://schemas.microsoft.com/office/drawing/2014/main" id="{04676D4B-5BA3-F54E-938C-489CB0909F50}"/>
              </a:ext>
            </a:extLst>
          </p:cNvPr>
          <p:cNvSpPr txBox="1"/>
          <p:nvPr/>
        </p:nvSpPr>
        <p:spPr>
          <a:xfrm>
            <a:off x="0" y="297942"/>
            <a:ext cx="10119368" cy="6555641"/>
          </a:xfrm>
          <a:prstGeom prst="rect">
            <a:avLst/>
          </a:prstGeom>
          <a:noFill/>
        </p:spPr>
        <p:txBody>
          <a:bodyPr wrap="square" rtlCol="0">
            <a:spAutoFit/>
          </a:bodyPr>
          <a:lstStyle/>
          <a:p>
            <a:r>
              <a:rPr lang="en-US" sz="1400" dirty="0"/>
              <a:t>The Canadian Senate </a:t>
            </a:r>
            <a:r>
              <a:rPr lang="en-US" sz="1400" dirty="0" smtClean="0"/>
              <a:t>currently </a:t>
            </a:r>
            <a:r>
              <a:rPr lang="en-US" sz="1400" dirty="0"/>
              <a:t>consists of 105 senators, all appointed by the Governor General, on the advice of the Prime Minister. All potential laws, must pass three readings, just like in the House of Commons for bills to become law. Since senators are appointed rather than elected, they technically have less direct accountability to the public. As such, no bills introduced in the senate can be related to the budget, rather it would require the House of Commons to provide such approval.</a:t>
            </a:r>
          </a:p>
          <a:p>
            <a:endParaRPr lang="en-US" sz="1400" dirty="0"/>
          </a:p>
          <a:p>
            <a:r>
              <a:rPr lang="en-US" sz="1400" dirty="0"/>
              <a:t>The 105 Senate seats are divided into five distinct areas that </a:t>
            </a:r>
            <a:r>
              <a:rPr lang="en-US" sz="1400" dirty="0" smtClean="0"/>
              <a:t>represent various regions </a:t>
            </a:r>
            <a:r>
              <a:rPr lang="en-US" sz="1400" dirty="0"/>
              <a:t>of the nation. </a:t>
            </a:r>
          </a:p>
          <a:p>
            <a:endParaRPr lang="en-US" sz="1400" dirty="0"/>
          </a:p>
          <a:p>
            <a:endParaRPr lang="en-US" sz="1400" dirty="0"/>
          </a:p>
          <a:p>
            <a:endParaRPr lang="en-US" sz="1400" dirty="0"/>
          </a:p>
          <a:p>
            <a:endParaRPr lang="en-US" sz="1400" dirty="0"/>
          </a:p>
          <a:p>
            <a:endParaRPr lang="en-US" sz="1400" dirty="0"/>
          </a:p>
          <a:p>
            <a:endParaRPr lang="en-US" sz="1400" dirty="0"/>
          </a:p>
          <a:p>
            <a:r>
              <a:rPr lang="en-US" sz="1400" dirty="0"/>
              <a:t>Currently Senators must be at least 30 years of age, but can only remain in office until their 75</a:t>
            </a:r>
            <a:r>
              <a:rPr lang="en-US" sz="1400" baseline="30000" dirty="0"/>
              <a:t>th</a:t>
            </a:r>
            <a:r>
              <a:rPr lang="en-US" sz="1400" dirty="0"/>
              <a:t> birthday. Initially however, the position was served for life. 3 other qualifications must be met, senators must be Canadian citizen, Have a net worth and property of at least $4,000 in the province in which they are appointed in and live 2 years within the province they are representing (unless out of province for work or education.) In Quebec, 1 senator must represent each of the 24 electoral divisions.</a:t>
            </a:r>
          </a:p>
          <a:p>
            <a:endParaRPr lang="en-US" sz="1400" dirty="0"/>
          </a:p>
          <a:p>
            <a:r>
              <a:rPr lang="en-US" sz="1400" dirty="0"/>
              <a:t>Senators </a:t>
            </a:r>
            <a:r>
              <a:rPr lang="en-US" sz="1400" dirty="0" smtClean="0"/>
              <a:t>are appointed </a:t>
            </a:r>
            <a:r>
              <a:rPr lang="en-US" sz="1400" dirty="0"/>
              <a:t>by the Prime Minister with similar political leanings (for example Conservative or Liberal). </a:t>
            </a:r>
            <a:r>
              <a:rPr lang="en-US" sz="1400" dirty="0" smtClean="0"/>
              <a:t>Additionally </a:t>
            </a:r>
            <a:r>
              <a:rPr lang="en-US" sz="1400" dirty="0"/>
              <a:t>senators are appointed due to their experience and knowledge in particular fields (such as the media or  medicine), have a recognized record serving ones community (such as ethnic, </a:t>
            </a:r>
            <a:r>
              <a:rPr lang="en-US" sz="1400" dirty="0" smtClean="0"/>
              <a:t>linguistic communities </a:t>
            </a:r>
            <a:r>
              <a:rPr lang="en-US" sz="1400" dirty="0"/>
              <a:t>or those comprised of indigenous groups) or </a:t>
            </a:r>
            <a:r>
              <a:rPr lang="en-US" sz="1400" dirty="0" smtClean="0"/>
              <a:t>have experience or  </a:t>
            </a:r>
            <a:r>
              <a:rPr lang="en-US" sz="1400" dirty="0"/>
              <a:t>knowledge of the legislative process, whether at the federal, provincial or territorial level. Bilingualism, and the ability to represent indigenous, gender or various minority groups in Canada is also considered as the Senate is meant to serve underrepresented populations in the nation. Senators form committees on a variety of topics as a means to provide informed judgements in relation to the bills they vote on. Senators are unable to push for a vote in </a:t>
            </a:r>
            <a:r>
              <a:rPr lang="en-US" sz="1400" dirty="0" smtClean="0"/>
              <a:t>no-confidence </a:t>
            </a:r>
            <a:r>
              <a:rPr lang="en-US" sz="1400" dirty="0"/>
              <a:t>in respects to the Prime Minister. Senators can be removed if he or she goes bankrupt, </a:t>
            </a:r>
            <a:r>
              <a:rPr lang="en-US" sz="1400" dirty="0" smtClean="0"/>
              <a:t>is convicted </a:t>
            </a:r>
            <a:r>
              <a:rPr lang="en-US" sz="1400" dirty="0"/>
              <a:t>of a felony or accused of treason, no longer resides in the </a:t>
            </a:r>
            <a:r>
              <a:rPr lang="en-US" sz="1400" dirty="0" smtClean="0"/>
              <a:t>provinc</a:t>
            </a:r>
            <a:r>
              <a:rPr lang="en-US" sz="1400" dirty="0" smtClean="0"/>
              <a:t>e,</a:t>
            </a:r>
            <a:r>
              <a:rPr lang="en-US" sz="1400" dirty="0" smtClean="0"/>
              <a:t> does not have </a:t>
            </a:r>
            <a:r>
              <a:rPr lang="en-US" sz="1400" dirty="0"/>
              <a:t>$4,000 in property, serves or takes allegiance to another foreign nation or fails to attend </a:t>
            </a:r>
            <a:r>
              <a:rPr lang="en-US" sz="1400" dirty="0" smtClean="0"/>
              <a:t>more than </a:t>
            </a:r>
            <a:r>
              <a:rPr lang="en-US" sz="1400" dirty="0" smtClean="0"/>
              <a:t>two </a:t>
            </a:r>
            <a:r>
              <a:rPr lang="en-US" sz="1400" dirty="0"/>
              <a:t>consecutive sessions.</a:t>
            </a:r>
          </a:p>
        </p:txBody>
      </p:sp>
      <p:graphicFrame>
        <p:nvGraphicFramePr>
          <p:cNvPr id="10" name="Table 9">
            <a:extLst>
              <a:ext uri="{FF2B5EF4-FFF2-40B4-BE49-F238E27FC236}">
                <a16:creationId xmlns:a16="http://schemas.microsoft.com/office/drawing/2014/main" id="{E5332634-3C15-6E41-B434-A772D50A78B4}"/>
              </a:ext>
            </a:extLst>
          </p:cNvPr>
          <p:cNvGraphicFramePr>
            <a:graphicFrameLocks noGrp="1"/>
          </p:cNvGraphicFramePr>
          <p:nvPr>
            <p:extLst>
              <p:ext uri="{D42A27DB-BD31-4B8C-83A1-F6EECF244321}">
                <p14:modId xmlns:p14="http://schemas.microsoft.com/office/powerpoint/2010/main" val="264147491"/>
              </p:ext>
            </p:extLst>
          </p:nvPr>
        </p:nvGraphicFramePr>
        <p:xfrm>
          <a:off x="53506" y="1922077"/>
          <a:ext cx="10097465" cy="1188720"/>
        </p:xfrm>
        <a:graphic>
          <a:graphicData uri="http://schemas.openxmlformats.org/drawingml/2006/table">
            <a:tbl>
              <a:tblPr firstRow="1" bandRow="1">
                <a:tableStyleId>{5C22544A-7EE6-4342-B048-85BDC9FD1C3A}</a:tableStyleId>
              </a:tblPr>
              <a:tblGrid>
                <a:gridCol w="1027577">
                  <a:extLst>
                    <a:ext uri="{9D8B030D-6E8A-4147-A177-3AD203B41FA5}">
                      <a16:colId xmlns:a16="http://schemas.microsoft.com/office/drawing/2014/main" val="4089360457"/>
                    </a:ext>
                  </a:extLst>
                </a:gridCol>
                <a:gridCol w="1105503">
                  <a:extLst>
                    <a:ext uri="{9D8B030D-6E8A-4147-A177-3AD203B41FA5}">
                      <a16:colId xmlns:a16="http://schemas.microsoft.com/office/drawing/2014/main" val="3470464986"/>
                    </a:ext>
                  </a:extLst>
                </a:gridCol>
                <a:gridCol w="1925717">
                  <a:extLst>
                    <a:ext uri="{9D8B030D-6E8A-4147-A177-3AD203B41FA5}">
                      <a16:colId xmlns:a16="http://schemas.microsoft.com/office/drawing/2014/main" val="3809472246"/>
                    </a:ext>
                  </a:extLst>
                </a:gridCol>
                <a:gridCol w="2056474">
                  <a:extLst>
                    <a:ext uri="{9D8B030D-6E8A-4147-A177-3AD203B41FA5}">
                      <a16:colId xmlns:a16="http://schemas.microsoft.com/office/drawing/2014/main" val="175238637"/>
                    </a:ext>
                  </a:extLst>
                </a:gridCol>
                <a:gridCol w="3982194">
                  <a:extLst>
                    <a:ext uri="{9D8B030D-6E8A-4147-A177-3AD203B41FA5}">
                      <a16:colId xmlns:a16="http://schemas.microsoft.com/office/drawing/2014/main" val="1165879874"/>
                    </a:ext>
                  </a:extLst>
                </a:gridCol>
              </a:tblGrid>
              <a:tr h="249108">
                <a:tc>
                  <a:txBody>
                    <a:bodyPr/>
                    <a:lstStyle/>
                    <a:p>
                      <a:pPr algn="ctr"/>
                      <a:r>
                        <a:rPr lang="en-US" sz="1400" u="sng" dirty="0"/>
                        <a:t>Ontario</a:t>
                      </a:r>
                    </a:p>
                  </a:txBody>
                  <a:tcPr/>
                </a:tc>
                <a:tc>
                  <a:txBody>
                    <a:bodyPr/>
                    <a:lstStyle/>
                    <a:p>
                      <a:pPr algn="ctr"/>
                      <a:r>
                        <a:rPr lang="en-US" sz="1400" u="sng" dirty="0"/>
                        <a:t>Quebec</a:t>
                      </a:r>
                    </a:p>
                  </a:txBody>
                  <a:tcPr/>
                </a:tc>
                <a:tc>
                  <a:txBody>
                    <a:bodyPr/>
                    <a:lstStyle/>
                    <a:p>
                      <a:pPr algn="ctr"/>
                      <a:r>
                        <a:rPr lang="en-US" sz="1400" u="sng" dirty="0"/>
                        <a:t>Maritimes</a:t>
                      </a:r>
                    </a:p>
                  </a:txBody>
                  <a:tcPr/>
                </a:tc>
                <a:tc>
                  <a:txBody>
                    <a:bodyPr/>
                    <a:lstStyle/>
                    <a:p>
                      <a:pPr algn="ctr"/>
                      <a:r>
                        <a:rPr lang="en-US" sz="1400" u="sng" dirty="0"/>
                        <a:t>Western Provinces</a:t>
                      </a:r>
                    </a:p>
                  </a:txBody>
                  <a:tcPr/>
                </a:tc>
                <a:tc>
                  <a:txBody>
                    <a:bodyPr/>
                    <a:lstStyle/>
                    <a:p>
                      <a:pPr algn="ctr"/>
                      <a:r>
                        <a:rPr lang="en-US" sz="1400" u="sng" dirty="0"/>
                        <a:t>Additional Representation</a:t>
                      </a:r>
                    </a:p>
                  </a:txBody>
                  <a:tcPr/>
                </a:tc>
                <a:extLst>
                  <a:ext uri="{0D108BD9-81ED-4DB2-BD59-A6C34878D82A}">
                    <a16:rowId xmlns:a16="http://schemas.microsoft.com/office/drawing/2014/main" val="2779952631"/>
                  </a:ext>
                </a:extLst>
              </a:tr>
              <a:tr h="627244">
                <a:tc>
                  <a:txBody>
                    <a:bodyPr/>
                    <a:lstStyle/>
                    <a:p>
                      <a:pPr algn="ctr"/>
                      <a:r>
                        <a:rPr lang="en-US" sz="1200" b="1" dirty="0"/>
                        <a:t>24 Seats</a:t>
                      </a:r>
                    </a:p>
                  </a:txBody>
                  <a:tcPr/>
                </a:tc>
                <a:tc>
                  <a:txBody>
                    <a:bodyPr/>
                    <a:lstStyle/>
                    <a:p>
                      <a:pPr algn="ctr"/>
                      <a:r>
                        <a:rPr lang="en-US" sz="1200" b="1" dirty="0"/>
                        <a:t>24 Seats</a:t>
                      </a:r>
                    </a:p>
                  </a:txBody>
                  <a:tcPr/>
                </a:tc>
                <a:tc>
                  <a:txBody>
                    <a:bodyPr/>
                    <a:lstStyle/>
                    <a:p>
                      <a:pPr algn="ctr"/>
                      <a:r>
                        <a:rPr lang="en-US" sz="1200" b="1" dirty="0"/>
                        <a:t>24 Seats</a:t>
                      </a:r>
                    </a:p>
                    <a:p>
                      <a:pPr algn="ctr"/>
                      <a:r>
                        <a:rPr lang="en-US" sz="1000" dirty="0"/>
                        <a:t>Nova Scotia 10</a:t>
                      </a:r>
                    </a:p>
                    <a:p>
                      <a:pPr algn="ctr"/>
                      <a:r>
                        <a:rPr lang="en-US" sz="1000" dirty="0"/>
                        <a:t>New Brunswick 10</a:t>
                      </a:r>
                    </a:p>
                    <a:p>
                      <a:pPr algn="ctr"/>
                      <a:r>
                        <a:rPr lang="en-US" sz="1000" dirty="0"/>
                        <a:t>Prince Edward Island 4</a:t>
                      </a:r>
                    </a:p>
                  </a:txBody>
                  <a:tcPr/>
                </a:tc>
                <a:tc>
                  <a:txBody>
                    <a:bodyPr/>
                    <a:lstStyle/>
                    <a:p>
                      <a:pPr algn="ctr"/>
                      <a:r>
                        <a:rPr lang="en-US" sz="1200" b="1" dirty="0"/>
                        <a:t>24 Seats</a:t>
                      </a:r>
                    </a:p>
                    <a:p>
                      <a:pPr algn="ctr"/>
                      <a:r>
                        <a:rPr lang="en-US" sz="1000" dirty="0"/>
                        <a:t>Manitoba 6</a:t>
                      </a:r>
                    </a:p>
                    <a:p>
                      <a:pPr algn="ctr"/>
                      <a:r>
                        <a:rPr lang="en-US" sz="1000" dirty="0"/>
                        <a:t>British Columbia 6</a:t>
                      </a:r>
                    </a:p>
                    <a:p>
                      <a:pPr algn="ctr"/>
                      <a:r>
                        <a:rPr lang="en-US" sz="1000" dirty="0"/>
                        <a:t>Saskatchewan 6</a:t>
                      </a:r>
                    </a:p>
                    <a:p>
                      <a:pPr algn="ctr"/>
                      <a:r>
                        <a:rPr lang="en-US" sz="1000" dirty="0"/>
                        <a:t>Alberta 6</a:t>
                      </a:r>
                    </a:p>
                  </a:txBody>
                  <a:tcPr/>
                </a:tc>
                <a:tc>
                  <a:txBody>
                    <a:bodyPr/>
                    <a:lstStyle/>
                    <a:p>
                      <a:pPr algn="ctr"/>
                      <a:r>
                        <a:rPr lang="en-US" sz="1200" b="1" dirty="0"/>
                        <a:t>9 Seats</a:t>
                      </a:r>
                    </a:p>
                    <a:p>
                      <a:pPr algn="ctr"/>
                      <a:r>
                        <a:rPr lang="en-US" sz="1000" dirty="0"/>
                        <a:t>Newfoundland and Labrador 6</a:t>
                      </a:r>
                    </a:p>
                    <a:p>
                      <a:pPr algn="ctr"/>
                      <a:r>
                        <a:rPr lang="en-US" sz="1000" dirty="0"/>
                        <a:t>Northwest Territories 1</a:t>
                      </a:r>
                    </a:p>
                    <a:p>
                      <a:pPr algn="ctr"/>
                      <a:r>
                        <a:rPr lang="en-US" sz="1000" dirty="0"/>
                        <a:t>Yukon 1</a:t>
                      </a:r>
                    </a:p>
                    <a:p>
                      <a:pPr algn="ctr"/>
                      <a:r>
                        <a:rPr lang="en-US" sz="1000" dirty="0"/>
                        <a:t>Nunavut 1</a:t>
                      </a:r>
                    </a:p>
                  </a:txBody>
                  <a:tcPr/>
                </a:tc>
                <a:extLst>
                  <a:ext uri="{0D108BD9-81ED-4DB2-BD59-A6C34878D82A}">
                    <a16:rowId xmlns:a16="http://schemas.microsoft.com/office/drawing/2014/main" val="1669716243"/>
                  </a:ext>
                </a:extLst>
              </a:tr>
            </a:tbl>
          </a:graphicData>
        </a:graphic>
      </p:graphicFrame>
    </p:spTree>
    <p:extLst>
      <p:ext uri="{BB962C8B-B14F-4D97-AF65-F5344CB8AC3E}">
        <p14:creationId xmlns:p14="http://schemas.microsoft.com/office/powerpoint/2010/main" val="876106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EC14-1E68-CF4D-971A-9219EF97D6BC}"/>
              </a:ext>
            </a:extLst>
          </p:cNvPr>
          <p:cNvSpPr>
            <a:spLocks noGrp="1"/>
          </p:cNvSpPr>
          <p:nvPr>
            <p:ph type="title"/>
          </p:nvPr>
        </p:nvSpPr>
        <p:spPr>
          <a:xfrm>
            <a:off x="0" y="0"/>
            <a:ext cx="12191999" cy="517071"/>
          </a:xfrm>
        </p:spPr>
        <p:txBody>
          <a:bodyPr>
            <a:normAutofit fontScale="90000"/>
          </a:bodyPr>
          <a:lstStyle/>
          <a:p>
            <a:pPr algn="ctr"/>
            <a:r>
              <a:rPr lang="en-US" b="1" u="sng" dirty="0"/>
              <a:t>Federal Judicial BRANCH of Canada</a:t>
            </a:r>
          </a:p>
        </p:txBody>
      </p:sp>
      <p:sp>
        <p:nvSpPr>
          <p:cNvPr id="4" name="Oval 3">
            <a:extLst>
              <a:ext uri="{FF2B5EF4-FFF2-40B4-BE49-F238E27FC236}">
                <a16:creationId xmlns:a16="http://schemas.microsoft.com/office/drawing/2014/main" id="{2B82143E-7A63-E441-8E33-A397EC540318}"/>
              </a:ext>
            </a:extLst>
          </p:cNvPr>
          <p:cNvSpPr/>
          <p:nvPr/>
        </p:nvSpPr>
        <p:spPr>
          <a:xfrm>
            <a:off x="9826480" y="258535"/>
            <a:ext cx="2107580" cy="19514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JUDICIAL</a:t>
            </a:r>
          </a:p>
        </p:txBody>
      </p:sp>
      <p:sp>
        <p:nvSpPr>
          <p:cNvPr id="5" name="Rectangle 4">
            <a:extLst>
              <a:ext uri="{FF2B5EF4-FFF2-40B4-BE49-F238E27FC236}">
                <a16:creationId xmlns:a16="http://schemas.microsoft.com/office/drawing/2014/main" id="{089BEA16-642B-7F4A-B727-8C88D136FB96}"/>
              </a:ext>
            </a:extLst>
          </p:cNvPr>
          <p:cNvSpPr/>
          <p:nvPr/>
        </p:nvSpPr>
        <p:spPr>
          <a:xfrm>
            <a:off x="4662402" y="2050072"/>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853046-F170-934E-993A-D73F5934D372}"/>
              </a:ext>
            </a:extLst>
          </p:cNvPr>
          <p:cNvSpPr txBox="1"/>
          <p:nvPr/>
        </p:nvSpPr>
        <p:spPr>
          <a:xfrm>
            <a:off x="4561168" y="2147397"/>
            <a:ext cx="2351315" cy="246221"/>
          </a:xfrm>
          <a:prstGeom prst="rect">
            <a:avLst/>
          </a:prstGeom>
          <a:noFill/>
        </p:spPr>
        <p:txBody>
          <a:bodyPr wrap="square" rtlCol="0">
            <a:spAutoFit/>
          </a:bodyPr>
          <a:lstStyle/>
          <a:p>
            <a:pPr algn="ctr"/>
            <a:r>
              <a:rPr lang="en-US" sz="1000" dirty="0"/>
              <a:t>Supreme Court of Canada</a:t>
            </a:r>
          </a:p>
        </p:txBody>
      </p:sp>
      <p:pic>
        <p:nvPicPr>
          <p:cNvPr id="9" name="Picture 8">
            <a:extLst>
              <a:ext uri="{FF2B5EF4-FFF2-40B4-BE49-F238E27FC236}">
                <a16:creationId xmlns:a16="http://schemas.microsoft.com/office/drawing/2014/main" id="{EB9F10F2-4D39-BD45-9AA0-CA001537DCD3}"/>
              </a:ext>
            </a:extLst>
          </p:cNvPr>
          <p:cNvPicPr>
            <a:picLocks noChangeAspect="1"/>
          </p:cNvPicPr>
          <p:nvPr/>
        </p:nvPicPr>
        <p:blipFill>
          <a:blip r:embed="rId3"/>
          <a:stretch>
            <a:fillRect/>
          </a:stretch>
        </p:blipFill>
        <p:spPr>
          <a:xfrm>
            <a:off x="4963884" y="517071"/>
            <a:ext cx="1545884" cy="1533001"/>
          </a:xfrm>
          <a:prstGeom prst="rect">
            <a:avLst/>
          </a:prstGeom>
        </p:spPr>
      </p:pic>
      <p:sp>
        <p:nvSpPr>
          <p:cNvPr id="3" name="TextBox 2">
            <a:extLst>
              <a:ext uri="{FF2B5EF4-FFF2-40B4-BE49-F238E27FC236}">
                <a16:creationId xmlns:a16="http://schemas.microsoft.com/office/drawing/2014/main" id="{5462DB6B-ABB0-3144-8EB0-2EA56B2DA337}"/>
              </a:ext>
            </a:extLst>
          </p:cNvPr>
          <p:cNvSpPr txBox="1"/>
          <p:nvPr/>
        </p:nvSpPr>
        <p:spPr>
          <a:xfrm>
            <a:off x="0" y="2446847"/>
            <a:ext cx="12192000" cy="4539704"/>
          </a:xfrm>
          <a:prstGeom prst="rect">
            <a:avLst/>
          </a:prstGeom>
          <a:noFill/>
        </p:spPr>
        <p:txBody>
          <a:bodyPr wrap="square" rtlCol="0">
            <a:spAutoFit/>
          </a:bodyPr>
          <a:lstStyle/>
          <a:p>
            <a:r>
              <a:rPr lang="en-US" sz="1700" dirty="0"/>
              <a:t>The Canadian Judicial branch is responsible for interpreting the laws of Canada. This is done through the legal system which attempts to balance out the rights and freedoms between citizens and the rights and freedoms of individuals in relation to the actions and responsibilities of the government.  Ultimately, the Judicial branch is directly responsible for protecting the individual and collective rights of all Canadians. </a:t>
            </a:r>
          </a:p>
          <a:p>
            <a:endParaRPr lang="en-US" sz="1700" dirty="0"/>
          </a:p>
          <a:p>
            <a:r>
              <a:rPr lang="en-US" sz="1700" dirty="0"/>
              <a:t>The Supreme Court of Canada is the highest court in the nation, and sees unresolved cases through the Federal Court, Provincial and Territorial Courts and and Military Court Martial systems. The Supreme Court of Canada applies the Canadian Constitution (specifically the Canadian Bill or Rights/Canadian Charter of Rights and Freedoms to similar court decisions to make sure laws are consistent with the Charter and that citizen’s rights and freedoms are preserved. While most federal courts utilize common law, the province of Quebec also utilizes civil law (known as the Napoleonic Code). In both instances, trials can proceed in either (or both) official languages. For this reason, Supreme and Federal Court Judges must be bilingual.</a:t>
            </a:r>
          </a:p>
          <a:p>
            <a:endParaRPr lang="en-US" sz="1700" dirty="0"/>
          </a:p>
          <a:p>
            <a:r>
              <a:rPr lang="en-US" sz="1700" dirty="0"/>
              <a:t>Canada has nine Supreme Court Judges, all of which are nominated by the Prime Minister and Cabinet and approved by the Governor General. Judges are not elected and continue to hold office until they reach the age of 75 or if by poor conduct through a review by the Canadian Judicial Council (CJC), the Justice Minister consults with both legislative houses to remove a judge from office.</a:t>
            </a:r>
          </a:p>
        </p:txBody>
      </p:sp>
      <p:pic>
        <p:nvPicPr>
          <p:cNvPr id="10" name="Picture 9">
            <a:extLst>
              <a:ext uri="{FF2B5EF4-FFF2-40B4-BE49-F238E27FC236}">
                <a16:creationId xmlns:a16="http://schemas.microsoft.com/office/drawing/2014/main" id="{40108F74-9C1E-334B-AAD7-66CF29CA0B1F}"/>
              </a:ext>
            </a:extLst>
          </p:cNvPr>
          <p:cNvPicPr>
            <a:picLocks noChangeAspect="1"/>
          </p:cNvPicPr>
          <p:nvPr/>
        </p:nvPicPr>
        <p:blipFill>
          <a:blip r:embed="rId4"/>
          <a:stretch>
            <a:fillRect/>
          </a:stretch>
        </p:blipFill>
        <p:spPr>
          <a:xfrm>
            <a:off x="10315601" y="1362474"/>
            <a:ext cx="579796" cy="778376"/>
          </a:xfrm>
          <a:prstGeom prst="rect">
            <a:avLst/>
          </a:prstGeom>
        </p:spPr>
      </p:pic>
      <p:pic>
        <p:nvPicPr>
          <p:cNvPr id="11" name="Picture 10">
            <a:extLst>
              <a:ext uri="{FF2B5EF4-FFF2-40B4-BE49-F238E27FC236}">
                <a16:creationId xmlns:a16="http://schemas.microsoft.com/office/drawing/2014/main" id="{C2B24468-DF29-AC47-9105-112BD18BA50D}"/>
              </a:ext>
            </a:extLst>
          </p:cNvPr>
          <p:cNvPicPr>
            <a:picLocks noChangeAspect="1"/>
          </p:cNvPicPr>
          <p:nvPr/>
        </p:nvPicPr>
        <p:blipFill>
          <a:blip r:embed="rId3"/>
          <a:stretch>
            <a:fillRect/>
          </a:stretch>
        </p:blipFill>
        <p:spPr>
          <a:xfrm>
            <a:off x="10895397" y="1431755"/>
            <a:ext cx="715054" cy="709095"/>
          </a:xfrm>
          <a:prstGeom prst="rect">
            <a:avLst/>
          </a:prstGeom>
        </p:spPr>
      </p:pic>
      <p:sp>
        <p:nvSpPr>
          <p:cNvPr id="6" name="Rectangle 5">
            <a:extLst>
              <a:ext uri="{FF2B5EF4-FFF2-40B4-BE49-F238E27FC236}">
                <a16:creationId xmlns:a16="http://schemas.microsoft.com/office/drawing/2014/main" id="{34D910D0-ACAC-BB44-A614-57433C295FD3}"/>
              </a:ext>
            </a:extLst>
          </p:cNvPr>
          <p:cNvSpPr/>
          <p:nvPr/>
        </p:nvSpPr>
        <p:spPr>
          <a:xfrm>
            <a:off x="9714625" y="729573"/>
            <a:ext cx="2361544" cy="369332"/>
          </a:xfrm>
          <a:prstGeom prst="rect">
            <a:avLst/>
          </a:prstGeom>
        </p:spPr>
        <p:txBody>
          <a:bodyPr wrap="none">
            <a:spAutoFit/>
          </a:bodyPr>
          <a:lstStyle/>
          <a:p>
            <a:pPr algn="ctr"/>
            <a:r>
              <a:rPr lang="en-US" b="1" dirty="0">
                <a:solidFill>
                  <a:schemeClr val="tx2"/>
                </a:solidFill>
              </a:rPr>
              <a:t>“Interprets the Law”</a:t>
            </a:r>
          </a:p>
        </p:txBody>
      </p:sp>
    </p:spTree>
    <p:extLst>
      <p:ext uri="{BB962C8B-B14F-4D97-AF65-F5344CB8AC3E}">
        <p14:creationId xmlns:p14="http://schemas.microsoft.com/office/powerpoint/2010/main" val="1230526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EC14-1E68-CF4D-971A-9219EF97D6BC}"/>
              </a:ext>
            </a:extLst>
          </p:cNvPr>
          <p:cNvSpPr>
            <a:spLocks noGrp="1"/>
          </p:cNvSpPr>
          <p:nvPr>
            <p:ph type="title"/>
          </p:nvPr>
        </p:nvSpPr>
        <p:spPr>
          <a:xfrm>
            <a:off x="0" y="0"/>
            <a:ext cx="12191999" cy="517071"/>
          </a:xfrm>
        </p:spPr>
        <p:txBody>
          <a:bodyPr>
            <a:normAutofit fontScale="90000"/>
          </a:bodyPr>
          <a:lstStyle/>
          <a:p>
            <a:pPr algn="ctr"/>
            <a:r>
              <a:rPr lang="en-US" b="1" u="sng" dirty="0"/>
              <a:t>Federal Judicial Branch of Canada</a:t>
            </a:r>
          </a:p>
        </p:txBody>
      </p:sp>
      <p:sp>
        <p:nvSpPr>
          <p:cNvPr id="4" name="Oval 3">
            <a:extLst>
              <a:ext uri="{FF2B5EF4-FFF2-40B4-BE49-F238E27FC236}">
                <a16:creationId xmlns:a16="http://schemas.microsoft.com/office/drawing/2014/main" id="{2B82143E-7A63-E441-8E33-A397EC540318}"/>
              </a:ext>
            </a:extLst>
          </p:cNvPr>
          <p:cNvSpPr/>
          <p:nvPr/>
        </p:nvSpPr>
        <p:spPr>
          <a:xfrm>
            <a:off x="9826480" y="258535"/>
            <a:ext cx="2107580" cy="19514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JUDICIAL</a:t>
            </a:r>
          </a:p>
        </p:txBody>
      </p:sp>
      <p:sp>
        <p:nvSpPr>
          <p:cNvPr id="5" name="Rectangle 4">
            <a:extLst>
              <a:ext uri="{FF2B5EF4-FFF2-40B4-BE49-F238E27FC236}">
                <a16:creationId xmlns:a16="http://schemas.microsoft.com/office/drawing/2014/main" id="{089BEA16-642B-7F4A-B727-8C88D136FB96}"/>
              </a:ext>
            </a:extLst>
          </p:cNvPr>
          <p:cNvSpPr/>
          <p:nvPr/>
        </p:nvSpPr>
        <p:spPr>
          <a:xfrm>
            <a:off x="4670960" y="1334172"/>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853046-F170-934E-993A-D73F5934D372}"/>
              </a:ext>
            </a:extLst>
          </p:cNvPr>
          <p:cNvSpPr txBox="1"/>
          <p:nvPr/>
        </p:nvSpPr>
        <p:spPr>
          <a:xfrm>
            <a:off x="4657103" y="1431496"/>
            <a:ext cx="2351315" cy="276999"/>
          </a:xfrm>
          <a:prstGeom prst="rect">
            <a:avLst/>
          </a:prstGeom>
          <a:noFill/>
        </p:spPr>
        <p:txBody>
          <a:bodyPr wrap="square" rtlCol="0">
            <a:spAutoFit/>
          </a:bodyPr>
          <a:lstStyle/>
          <a:p>
            <a:pPr algn="ctr"/>
            <a:r>
              <a:rPr lang="en-US" sz="1200" b="1" u="sng" dirty="0">
                <a:solidFill>
                  <a:schemeClr val="bg1"/>
                </a:solidFill>
              </a:rPr>
              <a:t>Supreme Court of Canada</a:t>
            </a:r>
          </a:p>
        </p:txBody>
      </p:sp>
      <p:pic>
        <p:nvPicPr>
          <p:cNvPr id="9" name="Picture 8">
            <a:extLst>
              <a:ext uri="{FF2B5EF4-FFF2-40B4-BE49-F238E27FC236}">
                <a16:creationId xmlns:a16="http://schemas.microsoft.com/office/drawing/2014/main" id="{EB9F10F2-4D39-BD45-9AA0-CA001537DCD3}"/>
              </a:ext>
            </a:extLst>
          </p:cNvPr>
          <p:cNvPicPr>
            <a:picLocks noChangeAspect="1"/>
          </p:cNvPicPr>
          <p:nvPr/>
        </p:nvPicPr>
        <p:blipFill>
          <a:blip r:embed="rId3"/>
          <a:stretch>
            <a:fillRect/>
          </a:stretch>
        </p:blipFill>
        <p:spPr>
          <a:xfrm>
            <a:off x="5489089" y="571431"/>
            <a:ext cx="715054" cy="709095"/>
          </a:xfrm>
          <a:prstGeom prst="rect">
            <a:avLst/>
          </a:prstGeom>
        </p:spPr>
      </p:pic>
      <p:cxnSp>
        <p:nvCxnSpPr>
          <p:cNvPr id="15" name="Straight Connector 14">
            <a:extLst>
              <a:ext uri="{FF2B5EF4-FFF2-40B4-BE49-F238E27FC236}">
                <a16:creationId xmlns:a16="http://schemas.microsoft.com/office/drawing/2014/main" id="{BE04A22E-50DB-1746-A824-43B4109CCAAA}"/>
              </a:ext>
            </a:extLst>
          </p:cNvPr>
          <p:cNvCxnSpPr>
            <a:cxnSpLocks/>
          </p:cNvCxnSpPr>
          <p:nvPr/>
        </p:nvCxnSpPr>
        <p:spPr>
          <a:xfrm flipH="1">
            <a:off x="5832624" y="1805819"/>
            <a:ext cx="139" cy="37951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6B554C-C277-C84F-97B2-048EAA541ADA}"/>
              </a:ext>
            </a:extLst>
          </p:cNvPr>
          <p:cNvCxnSpPr>
            <a:cxnSpLocks/>
          </p:cNvCxnSpPr>
          <p:nvPr/>
        </p:nvCxnSpPr>
        <p:spPr>
          <a:xfrm flipV="1">
            <a:off x="1243893" y="2578912"/>
            <a:ext cx="7127941" cy="1969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DB984B-47B3-D541-BC7D-788E5987E55E}"/>
              </a:ext>
            </a:extLst>
          </p:cNvPr>
          <p:cNvCxnSpPr>
            <a:cxnSpLocks/>
            <a:endCxn id="28" idx="0"/>
          </p:cNvCxnSpPr>
          <p:nvPr/>
        </p:nvCxnSpPr>
        <p:spPr>
          <a:xfrm flipH="1">
            <a:off x="8361432" y="2598611"/>
            <a:ext cx="7607" cy="374127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B468AFF-1A01-4341-BB06-B419DF2FE525}"/>
              </a:ext>
            </a:extLst>
          </p:cNvPr>
          <p:cNvCxnSpPr>
            <a:cxnSpLocks/>
          </p:cNvCxnSpPr>
          <p:nvPr/>
        </p:nvCxnSpPr>
        <p:spPr>
          <a:xfrm>
            <a:off x="8006443" y="3740727"/>
            <a:ext cx="28738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BED7D36-5364-644B-A30E-6DD5FB498B18}"/>
              </a:ext>
            </a:extLst>
          </p:cNvPr>
          <p:cNvSpPr/>
          <p:nvPr/>
        </p:nvSpPr>
        <p:spPr>
          <a:xfrm>
            <a:off x="7185775" y="6339886"/>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5D9BE49-8392-6B4F-AE7C-EEE71518AC53}"/>
              </a:ext>
            </a:extLst>
          </p:cNvPr>
          <p:cNvSpPr/>
          <p:nvPr/>
        </p:nvSpPr>
        <p:spPr>
          <a:xfrm>
            <a:off x="7187260" y="3469535"/>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ABA33A0-304C-BA47-BC2F-08883D3818D4}"/>
              </a:ext>
            </a:extLst>
          </p:cNvPr>
          <p:cNvSpPr/>
          <p:nvPr/>
        </p:nvSpPr>
        <p:spPr>
          <a:xfrm>
            <a:off x="7187260" y="4543006"/>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77BEAFB-4E83-3D4F-830B-FF25E56C21DA}"/>
              </a:ext>
            </a:extLst>
          </p:cNvPr>
          <p:cNvCxnSpPr>
            <a:cxnSpLocks/>
          </p:cNvCxnSpPr>
          <p:nvPr/>
        </p:nvCxnSpPr>
        <p:spPr>
          <a:xfrm>
            <a:off x="10880270" y="3740727"/>
            <a:ext cx="0" cy="7897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E0189DD-AEE4-8245-87B7-61D24EA4BD3A}"/>
              </a:ext>
            </a:extLst>
          </p:cNvPr>
          <p:cNvSpPr/>
          <p:nvPr/>
        </p:nvSpPr>
        <p:spPr>
          <a:xfrm>
            <a:off x="9704613" y="4543006"/>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AB63566-57E4-A54D-92EB-0B44EBBBA252}"/>
              </a:ext>
            </a:extLst>
          </p:cNvPr>
          <p:cNvSpPr/>
          <p:nvPr/>
        </p:nvSpPr>
        <p:spPr>
          <a:xfrm>
            <a:off x="4656456" y="3457194"/>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7949839-7E8E-024A-9AA8-78468DBB52E7}"/>
              </a:ext>
            </a:extLst>
          </p:cNvPr>
          <p:cNvSpPr/>
          <p:nvPr/>
        </p:nvSpPr>
        <p:spPr>
          <a:xfrm>
            <a:off x="4668424" y="4554306"/>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DBAF54D-58C1-234B-B4FB-BCB80DE1F3F1}"/>
              </a:ext>
            </a:extLst>
          </p:cNvPr>
          <p:cNvCxnSpPr>
            <a:cxnSpLocks/>
          </p:cNvCxnSpPr>
          <p:nvPr/>
        </p:nvCxnSpPr>
        <p:spPr>
          <a:xfrm>
            <a:off x="1224003" y="2598611"/>
            <a:ext cx="0" cy="32425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2D965CE-72A0-EB48-B3DB-179EB884BF18}"/>
              </a:ext>
            </a:extLst>
          </p:cNvPr>
          <p:cNvSpPr/>
          <p:nvPr/>
        </p:nvSpPr>
        <p:spPr>
          <a:xfrm>
            <a:off x="4668542" y="5620736"/>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02A91801-F17B-6E42-9756-E3999BF4EECC}"/>
              </a:ext>
            </a:extLst>
          </p:cNvPr>
          <p:cNvCxnSpPr/>
          <p:nvPr/>
        </p:nvCxnSpPr>
        <p:spPr>
          <a:xfrm flipH="1">
            <a:off x="3920490" y="5314950"/>
            <a:ext cx="19121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9B7B77-D152-2D40-A81B-691E09145689}"/>
              </a:ext>
            </a:extLst>
          </p:cNvPr>
          <p:cNvCxnSpPr/>
          <p:nvPr/>
        </p:nvCxnSpPr>
        <p:spPr>
          <a:xfrm>
            <a:off x="3909060" y="5337810"/>
            <a:ext cx="0" cy="10858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99718C55-002C-9A46-862F-7DAF40C877AA}"/>
              </a:ext>
            </a:extLst>
          </p:cNvPr>
          <p:cNvSpPr/>
          <p:nvPr/>
        </p:nvSpPr>
        <p:spPr>
          <a:xfrm>
            <a:off x="2733403" y="6339886"/>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93F26B9-4ED3-E34C-959D-E4D5D22F14BD}"/>
              </a:ext>
            </a:extLst>
          </p:cNvPr>
          <p:cNvSpPr/>
          <p:nvPr/>
        </p:nvSpPr>
        <p:spPr>
          <a:xfrm>
            <a:off x="57835" y="3463192"/>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6A97181-6F29-C840-B2DF-E5385105E78C}"/>
              </a:ext>
            </a:extLst>
          </p:cNvPr>
          <p:cNvSpPr/>
          <p:nvPr/>
        </p:nvSpPr>
        <p:spPr>
          <a:xfrm>
            <a:off x="57835" y="5376528"/>
            <a:ext cx="2351314" cy="440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8385C36-AD71-2747-9A29-4FEAC5DDEB78}"/>
              </a:ext>
            </a:extLst>
          </p:cNvPr>
          <p:cNvSpPr txBox="1"/>
          <p:nvPr/>
        </p:nvSpPr>
        <p:spPr>
          <a:xfrm>
            <a:off x="10142800" y="4640330"/>
            <a:ext cx="1494607" cy="246221"/>
          </a:xfrm>
          <a:prstGeom prst="rect">
            <a:avLst/>
          </a:prstGeom>
          <a:noFill/>
        </p:spPr>
        <p:txBody>
          <a:bodyPr wrap="square" rtlCol="0">
            <a:spAutoFit/>
          </a:bodyPr>
          <a:lstStyle/>
          <a:p>
            <a:r>
              <a:rPr lang="en-US" sz="1000" dirty="0"/>
              <a:t>Tax Court of Canada</a:t>
            </a:r>
          </a:p>
        </p:txBody>
      </p:sp>
      <p:sp>
        <p:nvSpPr>
          <p:cNvPr id="55" name="Rectangle 54">
            <a:extLst>
              <a:ext uri="{FF2B5EF4-FFF2-40B4-BE49-F238E27FC236}">
                <a16:creationId xmlns:a16="http://schemas.microsoft.com/office/drawing/2014/main" id="{4AB5023F-7517-604F-9240-FAEAD41119CF}"/>
              </a:ext>
            </a:extLst>
          </p:cNvPr>
          <p:cNvSpPr/>
          <p:nvPr/>
        </p:nvSpPr>
        <p:spPr>
          <a:xfrm>
            <a:off x="7511681" y="3583619"/>
            <a:ext cx="1699504" cy="246221"/>
          </a:xfrm>
          <a:prstGeom prst="rect">
            <a:avLst/>
          </a:prstGeom>
        </p:spPr>
        <p:txBody>
          <a:bodyPr wrap="none">
            <a:spAutoFit/>
          </a:bodyPr>
          <a:lstStyle/>
          <a:p>
            <a:pPr algn="ctr"/>
            <a:r>
              <a:rPr lang="en-US" sz="1000" u="sng" dirty="0"/>
              <a:t>Federal Court of Appeal</a:t>
            </a:r>
          </a:p>
        </p:txBody>
      </p:sp>
      <p:sp>
        <p:nvSpPr>
          <p:cNvPr id="56" name="Rectangle 55">
            <a:extLst>
              <a:ext uri="{FF2B5EF4-FFF2-40B4-BE49-F238E27FC236}">
                <a16:creationId xmlns:a16="http://schemas.microsoft.com/office/drawing/2014/main" id="{B32C7283-356D-1A42-B810-3A5E4D17AD7B}"/>
              </a:ext>
            </a:extLst>
          </p:cNvPr>
          <p:cNvSpPr/>
          <p:nvPr/>
        </p:nvSpPr>
        <p:spPr>
          <a:xfrm>
            <a:off x="7842701" y="4651630"/>
            <a:ext cx="1037463" cy="246221"/>
          </a:xfrm>
          <a:prstGeom prst="rect">
            <a:avLst/>
          </a:prstGeom>
        </p:spPr>
        <p:txBody>
          <a:bodyPr wrap="none">
            <a:spAutoFit/>
          </a:bodyPr>
          <a:lstStyle/>
          <a:p>
            <a:pPr algn="ctr"/>
            <a:r>
              <a:rPr lang="en-US" sz="1000" dirty="0"/>
              <a:t>Federal Court</a:t>
            </a:r>
          </a:p>
        </p:txBody>
      </p:sp>
      <p:sp>
        <p:nvSpPr>
          <p:cNvPr id="57" name="Rectangle 56">
            <a:extLst>
              <a:ext uri="{FF2B5EF4-FFF2-40B4-BE49-F238E27FC236}">
                <a16:creationId xmlns:a16="http://schemas.microsoft.com/office/drawing/2014/main" id="{88D16269-7E06-7949-B78B-1865C383D821}"/>
              </a:ext>
            </a:extLst>
          </p:cNvPr>
          <p:cNvSpPr/>
          <p:nvPr/>
        </p:nvSpPr>
        <p:spPr>
          <a:xfrm>
            <a:off x="7297679" y="6437210"/>
            <a:ext cx="2127505" cy="246221"/>
          </a:xfrm>
          <a:prstGeom prst="rect">
            <a:avLst/>
          </a:prstGeom>
        </p:spPr>
        <p:txBody>
          <a:bodyPr wrap="none">
            <a:spAutoFit/>
          </a:bodyPr>
          <a:lstStyle/>
          <a:p>
            <a:pPr algn="ctr"/>
            <a:r>
              <a:rPr lang="en-US" sz="1000" dirty="0"/>
              <a:t>Federal Administrative Tribunals</a:t>
            </a:r>
          </a:p>
        </p:txBody>
      </p:sp>
      <p:sp>
        <p:nvSpPr>
          <p:cNvPr id="59" name="Rectangle 58">
            <a:extLst>
              <a:ext uri="{FF2B5EF4-FFF2-40B4-BE49-F238E27FC236}">
                <a16:creationId xmlns:a16="http://schemas.microsoft.com/office/drawing/2014/main" id="{BE3917EF-DE2F-874C-B57E-F7500773F3D4}"/>
              </a:ext>
            </a:extLst>
          </p:cNvPr>
          <p:cNvSpPr/>
          <p:nvPr/>
        </p:nvSpPr>
        <p:spPr>
          <a:xfrm>
            <a:off x="2733403" y="6362745"/>
            <a:ext cx="2326278" cy="400110"/>
          </a:xfrm>
          <a:prstGeom prst="rect">
            <a:avLst/>
          </a:prstGeom>
        </p:spPr>
        <p:txBody>
          <a:bodyPr wrap="none">
            <a:spAutoFit/>
          </a:bodyPr>
          <a:lstStyle/>
          <a:p>
            <a:pPr algn="ctr"/>
            <a:r>
              <a:rPr lang="en-US" sz="1000" dirty="0"/>
              <a:t>Provincial/Territorial Administrative </a:t>
            </a:r>
          </a:p>
          <a:p>
            <a:pPr algn="ctr"/>
            <a:r>
              <a:rPr lang="en-US" sz="1000" dirty="0"/>
              <a:t>Tribunals</a:t>
            </a:r>
          </a:p>
        </p:txBody>
      </p:sp>
      <p:sp>
        <p:nvSpPr>
          <p:cNvPr id="60" name="Rectangle 59">
            <a:extLst>
              <a:ext uri="{FF2B5EF4-FFF2-40B4-BE49-F238E27FC236}">
                <a16:creationId xmlns:a16="http://schemas.microsoft.com/office/drawing/2014/main" id="{4E0C1EB5-9F36-3F45-8426-35BEDEF8B51C}"/>
              </a:ext>
            </a:extLst>
          </p:cNvPr>
          <p:cNvSpPr/>
          <p:nvPr/>
        </p:nvSpPr>
        <p:spPr>
          <a:xfrm>
            <a:off x="4656967" y="5694289"/>
            <a:ext cx="2351314" cy="246221"/>
          </a:xfrm>
          <a:prstGeom prst="rect">
            <a:avLst/>
          </a:prstGeom>
        </p:spPr>
        <p:txBody>
          <a:bodyPr wrap="square">
            <a:spAutoFit/>
          </a:bodyPr>
          <a:lstStyle/>
          <a:p>
            <a:pPr algn="ctr"/>
            <a:r>
              <a:rPr lang="en-US" sz="1000" dirty="0"/>
              <a:t>Provincial/Territorial Courts</a:t>
            </a:r>
          </a:p>
        </p:txBody>
      </p:sp>
      <p:sp>
        <p:nvSpPr>
          <p:cNvPr id="61" name="Rectangle 60">
            <a:extLst>
              <a:ext uri="{FF2B5EF4-FFF2-40B4-BE49-F238E27FC236}">
                <a16:creationId xmlns:a16="http://schemas.microsoft.com/office/drawing/2014/main" id="{263D980E-3D41-CF4B-9B3A-73F791480CAB}"/>
              </a:ext>
            </a:extLst>
          </p:cNvPr>
          <p:cNvSpPr/>
          <p:nvPr/>
        </p:nvSpPr>
        <p:spPr>
          <a:xfrm>
            <a:off x="4656967" y="4651629"/>
            <a:ext cx="2348720" cy="246221"/>
          </a:xfrm>
          <a:prstGeom prst="rect">
            <a:avLst/>
          </a:prstGeom>
        </p:spPr>
        <p:txBody>
          <a:bodyPr wrap="none">
            <a:spAutoFit/>
          </a:bodyPr>
          <a:lstStyle/>
          <a:p>
            <a:r>
              <a:rPr lang="en-US" sz="1000" dirty="0"/>
              <a:t>Provincial/Territorial Superior Courts</a:t>
            </a:r>
          </a:p>
        </p:txBody>
      </p:sp>
      <p:sp>
        <p:nvSpPr>
          <p:cNvPr id="62" name="Rectangle 61">
            <a:extLst>
              <a:ext uri="{FF2B5EF4-FFF2-40B4-BE49-F238E27FC236}">
                <a16:creationId xmlns:a16="http://schemas.microsoft.com/office/drawing/2014/main" id="{B83F215A-E7D0-8C49-AB10-9372998C41DB}"/>
              </a:ext>
            </a:extLst>
          </p:cNvPr>
          <p:cNvSpPr/>
          <p:nvPr/>
        </p:nvSpPr>
        <p:spPr>
          <a:xfrm>
            <a:off x="4659038" y="3373903"/>
            <a:ext cx="2371630" cy="553998"/>
          </a:xfrm>
          <a:prstGeom prst="rect">
            <a:avLst/>
          </a:prstGeom>
        </p:spPr>
        <p:txBody>
          <a:bodyPr wrap="square">
            <a:spAutoFit/>
          </a:bodyPr>
          <a:lstStyle/>
          <a:p>
            <a:pPr algn="ctr"/>
            <a:r>
              <a:rPr lang="en-US" sz="1000" u="sng" dirty="0"/>
              <a:t>Provincial/Territorial </a:t>
            </a:r>
          </a:p>
          <a:p>
            <a:pPr algn="ctr"/>
            <a:r>
              <a:rPr lang="en-US" sz="1000" u="sng" dirty="0"/>
              <a:t>Superior Courts of Appeal </a:t>
            </a:r>
          </a:p>
          <a:p>
            <a:pPr algn="ctr"/>
            <a:r>
              <a:rPr lang="en-US" sz="1000" dirty="0"/>
              <a:t>(Queen’s Bench)</a:t>
            </a:r>
          </a:p>
        </p:txBody>
      </p:sp>
      <p:sp>
        <p:nvSpPr>
          <p:cNvPr id="63" name="Rectangle 62">
            <a:extLst>
              <a:ext uri="{FF2B5EF4-FFF2-40B4-BE49-F238E27FC236}">
                <a16:creationId xmlns:a16="http://schemas.microsoft.com/office/drawing/2014/main" id="{A3B44E6B-B262-964D-8C4B-6AE6BB4C78F5}"/>
              </a:ext>
            </a:extLst>
          </p:cNvPr>
          <p:cNvSpPr/>
          <p:nvPr/>
        </p:nvSpPr>
        <p:spPr>
          <a:xfrm>
            <a:off x="698057" y="5473852"/>
            <a:ext cx="1051891" cy="246221"/>
          </a:xfrm>
          <a:prstGeom prst="rect">
            <a:avLst/>
          </a:prstGeom>
        </p:spPr>
        <p:txBody>
          <a:bodyPr wrap="none">
            <a:spAutoFit/>
          </a:bodyPr>
          <a:lstStyle/>
          <a:p>
            <a:r>
              <a:rPr lang="en-US" sz="1000" dirty="0"/>
              <a:t>Military Courts</a:t>
            </a:r>
          </a:p>
        </p:txBody>
      </p:sp>
      <p:sp>
        <p:nvSpPr>
          <p:cNvPr id="64" name="Rectangle 63">
            <a:extLst>
              <a:ext uri="{FF2B5EF4-FFF2-40B4-BE49-F238E27FC236}">
                <a16:creationId xmlns:a16="http://schemas.microsoft.com/office/drawing/2014/main" id="{1A13FCCA-8A09-3347-8A67-0347A2836370}"/>
              </a:ext>
            </a:extLst>
          </p:cNvPr>
          <p:cNvSpPr/>
          <p:nvPr/>
        </p:nvSpPr>
        <p:spPr>
          <a:xfrm>
            <a:off x="245540" y="3611277"/>
            <a:ext cx="1882247" cy="246221"/>
          </a:xfrm>
          <a:prstGeom prst="rect">
            <a:avLst/>
          </a:prstGeom>
        </p:spPr>
        <p:txBody>
          <a:bodyPr wrap="none">
            <a:spAutoFit/>
          </a:bodyPr>
          <a:lstStyle/>
          <a:p>
            <a:r>
              <a:rPr lang="en-US" sz="1000" u="sng" dirty="0"/>
              <a:t>Court Martial Appeal Court</a:t>
            </a:r>
          </a:p>
        </p:txBody>
      </p:sp>
      <p:pic>
        <p:nvPicPr>
          <p:cNvPr id="65" name="Picture 64">
            <a:extLst>
              <a:ext uri="{FF2B5EF4-FFF2-40B4-BE49-F238E27FC236}">
                <a16:creationId xmlns:a16="http://schemas.microsoft.com/office/drawing/2014/main" id="{D565C19A-F3E0-E641-A9FD-FB122944FBB0}"/>
              </a:ext>
            </a:extLst>
          </p:cNvPr>
          <p:cNvPicPr>
            <a:picLocks noChangeAspect="1"/>
          </p:cNvPicPr>
          <p:nvPr/>
        </p:nvPicPr>
        <p:blipFill>
          <a:blip r:embed="rId4"/>
          <a:stretch>
            <a:fillRect/>
          </a:stretch>
        </p:blipFill>
        <p:spPr>
          <a:xfrm>
            <a:off x="8079141" y="2658514"/>
            <a:ext cx="579796" cy="778376"/>
          </a:xfrm>
          <a:prstGeom prst="rect">
            <a:avLst/>
          </a:prstGeom>
        </p:spPr>
      </p:pic>
      <p:pic>
        <p:nvPicPr>
          <p:cNvPr id="66" name="Picture 65">
            <a:extLst>
              <a:ext uri="{FF2B5EF4-FFF2-40B4-BE49-F238E27FC236}">
                <a16:creationId xmlns:a16="http://schemas.microsoft.com/office/drawing/2014/main" id="{000E05C9-D05B-B642-A78C-05B95F039AA7}"/>
              </a:ext>
            </a:extLst>
          </p:cNvPr>
          <p:cNvPicPr>
            <a:picLocks noChangeAspect="1"/>
          </p:cNvPicPr>
          <p:nvPr/>
        </p:nvPicPr>
        <p:blipFill>
          <a:blip r:embed="rId5"/>
          <a:stretch>
            <a:fillRect/>
          </a:stretch>
        </p:blipFill>
        <p:spPr>
          <a:xfrm>
            <a:off x="8120668" y="3960302"/>
            <a:ext cx="502332" cy="547542"/>
          </a:xfrm>
          <a:prstGeom prst="rect">
            <a:avLst/>
          </a:prstGeom>
        </p:spPr>
      </p:pic>
      <p:pic>
        <p:nvPicPr>
          <p:cNvPr id="67" name="Picture 66">
            <a:extLst>
              <a:ext uri="{FF2B5EF4-FFF2-40B4-BE49-F238E27FC236}">
                <a16:creationId xmlns:a16="http://schemas.microsoft.com/office/drawing/2014/main" id="{3662DEF3-F516-4749-9056-89B28458CA64}"/>
              </a:ext>
            </a:extLst>
          </p:cNvPr>
          <p:cNvPicPr>
            <a:picLocks noChangeAspect="1"/>
          </p:cNvPicPr>
          <p:nvPr/>
        </p:nvPicPr>
        <p:blipFill>
          <a:blip r:embed="rId4"/>
          <a:stretch>
            <a:fillRect/>
          </a:stretch>
        </p:blipFill>
        <p:spPr>
          <a:xfrm>
            <a:off x="10565785" y="3715968"/>
            <a:ext cx="579796" cy="778376"/>
          </a:xfrm>
          <a:prstGeom prst="rect">
            <a:avLst/>
          </a:prstGeom>
        </p:spPr>
      </p:pic>
      <p:pic>
        <p:nvPicPr>
          <p:cNvPr id="72" name="Picture 71">
            <a:extLst>
              <a:ext uri="{FF2B5EF4-FFF2-40B4-BE49-F238E27FC236}">
                <a16:creationId xmlns:a16="http://schemas.microsoft.com/office/drawing/2014/main" id="{17BAF28C-4379-554F-A550-413EEF781F1E}"/>
              </a:ext>
            </a:extLst>
          </p:cNvPr>
          <p:cNvPicPr>
            <a:picLocks noChangeAspect="1"/>
          </p:cNvPicPr>
          <p:nvPr/>
        </p:nvPicPr>
        <p:blipFill>
          <a:blip r:embed="rId6"/>
          <a:stretch>
            <a:fillRect/>
          </a:stretch>
        </p:blipFill>
        <p:spPr>
          <a:xfrm>
            <a:off x="5437202" y="4816351"/>
            <a:ext cx="750411" cy="825452"/>
          </a:xfrm>
          <a:prstGeom prst="rect">
            <a:avLst/>
          </a:prstGeom>
        </p:spPr>
      </p:pic>
      <p:pic>
        <p:nvPicPr>
          <p:cNvPr id="74" name="Picture 73">
            <a:extLst>
              <a:ext uri="{FF2B5EF4-FFF2-40B4-BE49-F238E27FC236}">
                <a16:creationId xmlns:a16="http://schemas.microsoft.com/office/drawing/2014/main" id="{AB70883E-74DC-A24F-AAF6-859717A5B3D2}"/>
              </a:ext>
            </a:extLst>
          </p:cNvPr>
          <p:cNvPicPr>
            <a:picLocks noChangeAspect="1"/>
          </p:cNvPicPr>
          <p:nvPr/>
        </p:nvPicPr>
        <p:blipFill>
          <a:blip r:embed="rId5"/>
          <a:stretch>
            <a:fillRect/>
          </a:stretch>
        </p:blipFill>
        <p:spPr>
          <a:xfrm>
            <a:off x="8120668" y="5558856"/>
            <a:ext cx="502332" cy="547542"/>
          </a:xfrm>
          <a:prstGeom prst="rect">
            <a:avLst/>
          </a:prstGeom>
        </p:spPr>
      </p:pic>
      <p:pic>
        <p:nvPicPr>
          <p:cNvPr id="75" name="Picture 74">
            <a:extLst>
              <a:ext uri="{FF2B5EF4-FFF2-40B4-BE49-F238E27FC236}">
                <a16:creationId xmlns:a16="http://schemas.microsoft.com/office/drawing/2014/main" id="{7EA862A0-CD50-DA41-8691-C7F701B98FF4}"/>
              </a:ext>
            </a:extLst>
          </p:cNvPr>
          <p:cNvPicPr>
            <a:picLocks noChangeAspect="1"/>
          </p:cNvPicPr>
          <p:nvPr/>
        </p:nvPicPr>
        <p:blipFill>
          <a:blip r:embed="rId7"/>
          <a:stretch>
            <a:fillRect/>
          </a:stretch>
        </p:blipFill>
        <p:spPr>
          <a:xfrm>
            <a:off x="921204" y="2680347"/>
            <a:ext cx="589705" cy="734183"/>
          </a:xfrm>
          <a:prstGeom prst="rect">
            <a:avLst/>
          </a:prstGeom>
        </p:spPr>
      </p:pic>
      <p:pic>
        <p:nvPicPr>
          <p:cNvPr id="53" name="Picture 52">
            <a:extLst>
              <a:ext uri="{FF2B5EF4-FFF2-40B4-BE49-F238E27FC236}">
                <a16:creationId xmlns:a16="http://schemas.microsoft.com/office/drawing/2014/main" id="{18F48CD2-857B-C548-895C-D59BC1056EEA}"/>
              </a:ext>
            </a:extLst>
          </p:cNvPr>
          <p:cNvPicPr>
            <a:picLocks noChangeAspect="1"/>
          </p:cNvPicPr>
          <p:nvPr/>
        </p:nvPicPr>
        <p:blipFill>
          <a:blip r:embed="rId8"/>
          <a:stretch>
            <a:fillRect/>
          </a:stretch>
        </p:blipFill>
        <p:spPr>
          <a:xfrm>
            <a:off x="5562661" y="3904063"/>
            <a:ext cx="572098" cy="629308"/>
          </a:xfrm>
          <a:prstGeom prst="rect">
            <a:avLst/>
          </a:prstGeom>
        </p:spPr>
      </p:pic>
      <p:pic>
        <p:nvPicPr>
          <p:cNvPr id="58" name="Picture 57">
            <a:extLst>
              <a:ext uri="{FF2B5EF4-FFF2-40B4-BE49-F238E27FC236}">
                <a16:creationId xmlns:a16="http://schemas.microsoft.com/office/drawing/2014/main" id="{49711C38-B96B-684E-AB88-910DE2076516}"/>
              </a:ext>
            </a:extLst>
          </p:cNvPr>
          <p:cNvPicPr>
            <a:picLocks noChangeAspect="1"/>
          </p:cNvPicPr>
          <p:nvPr/>
        </p:nvPicPr>
        <p:blipFill>
          <a:blip r:embed="rId7"/>
          <a:stretch>
            <a:fillRect/>
          </a:stretch>
        </p:blipFill>
        <p:spPr>
          <a:xfrm>
            <a:off x="921204" y="4323916"/>
            <a:ext cx="589705" cy="734183"/>
          </a:xfrm>
          <a:prstGeom prst="rect">
            <a:avLst/>
          </a:prstGeom>
        </p:spPr>
      </p:pic>
      <p:pic>
        <p:nvPicPr>
          <p:cNvPr id="68" name="Picture 67">
            <a:extLst>
              <a:ext uri="{FF2B5EF4-FFF2-40B4-BE49-F238E27FC236}">
                <a16:creationId xmlns:a16="http://schemas.microsoft.com/office/drawing/2014/main" id="{A95F465D-72BE-8146-A099-44AB3AE5AEA2}"/>
              </a:ext>
            </a:extLst>
          </p:cNvPr>
          <p:cNvPicPr>
            <a:picLocks noChangeAspect="1"/>
          </p:cNvPicPr>
          <p:nvPr/>
        </p:nvPicPr>
        <p:blipFill>
          <a:blip r:embed="rId8"/>
          <a:stretch>
            <a:fillRect/>
          </a:stretch>
        </p:blipFill>
        <p:spPr>
          <a:xfrm>
            <a:off x="5562661" y="2738597"/>
            <a:ext cx="572098" cy="629308"/>
          </a:xfrm>
          <a:prstGeom prst="rect">
            <a:avLst/>
          </a:prstGeom>
        </p:spPr>
      </p:pic>
      <p:pic>
        <p:nvPicPr>
          <p:cNvPr id="70" name="Picture 69">
            <a:extLst>
              <a:ext uri="{FF2B5EF4-FFF2-40B4-BE49-F238E27FC236}">
                <a16:creationId xmlns:a16="http://schemas.microsoft.com/office/drawing/2014/main" id="{5CAC0322-E4B2-0A47-A00A-3977F9E6C45E}"/>
              </a:ext>
            </a:extLst>
          </p:cNvPr>
          <p:cNvPicPr>
            <a:picLocks noChangeAspect="1"/>
          </p:cNvPicPr>
          <p:nvPr/>
        </p:nvPicPr>
        <p:blipFill>
          <a:blip r:embed="rId6"/>
          <a:stretch>
            <a:fillRect/>
          </a:stretch>
        </p:blipFill>
        <p:spPr>
          <a:xfrm>
            <a:off x="3532894" y="5473852"/>
            <a:ext cx="750411" cy="825452"/>
          </a:xfrm>
          <a:prstGeom prst="rect">
            <a:avLst/>
          </a:prstGeom>
        </p:spPr>
      </p:pic>
      <p:pic>
        <p:nvPicPr>
          <p:cNvPr id="16" name="Picture 15">
            <a:extLst>
              <a:ext uri="{FF2B5EF4-FFF2-40B4-BE49-F238E27FC236}">
                <a16:creationId xmlns:a16="http://schemas.microsoft.com/office/drawing/2014/main" id="{7C45270F-7A64-4E48-9109-7B5C022B4484}"/>
              </a:ext>
            </a:extLst>
          </p:cNvPr>
          <p:cNvPicPr>
            <a:picLocks noChangeAspect="1"/>
          </p:cNvPicPr>
          <p:nvPr/>
        </p:nvPicPr>
        <p:blipFill>
          <a:blip r:embed="rId9"/>
          <a:stretch>
            <a:fillRect/>
          </a:stretch>
        </p:blipFill>
        <p:spPr>
          <a:xfrm>
            <a:off x="5312057" y="6226207"/>
            <a:ext cx="1001833" cy="631794"/>
          </a:xfrm>
          <a:prstGeom prst="rect">
            <a:avLst/>
          </a:prstGeom>
        </p:spPr>
      </p:pic>
      <p:pic>
        <p:nvPicPr>
          <p:cNvPr id="46" name="Picture 45">
            <a:extLst>
              <a:ext uri="{FF2B5EF4-FFF2-40B4-BE49-F238E27FC236}">
                <a16:creationId xmlns:a16="http://schemas.microsoft.com/office/drawing/2014/main" id="{A2A4E9AF-CD45-A545-80A4-790D1DFEA00E}"/>
              </a:ext>
            </a:extLst>
          </p:cNvPr>
          <p:cNvPicPr>
            <a:picLocks noChangeAspect="1"/>
          </p:cNvPicPr>
          <p:nvPr/>
        </p:nvPicPr>
        <p:blipFill>
          <a:blip r:embed="rId3"/>
          <a:stretch>
            <a:fillRect/>
          </a:stretch>
        </p:blipFill>
        <p:spPr>
          <a:xfrm>
            <a:off x="10855683" y="1395045"/>
            <a:ext cx="715054" cy="709095"/>
          </a:xfrm>
          <a:prstGeom prst="rect">
            <a:avLst/>
          </a:prstGeom>
        </p:spPr>
      </p:pic>
      <p:pic>
        <p:nvPicPr>
          <p:cNvPr id="48" name="Picture 47">
            <a:extLst>
              <a:ext uri="{FF2B5EF4-FFF2-40B4-BE49-F238E27FC236}">
                <a16:creationId xmlns:a16="http://schemas.microsoft.com/office/drawing/2014/main" id="{B720513A-1583-4C47-AF2E-FAAC830EBC63}"/>
              </a:ext>
            </a:extLst>
          </p:cNvPr>
          <p:cNvPicPr>
            <a:picLocks noChangeAspect="1"/>
          </p:cNvPicPr>
          <p:nvPr/>
        </p:nvPicPr>
        <p:blipFill>
          <a:blip r:embed="rId4"/>
          <a:stretch>
            <a:fillRect/>
          </a:stretch>
        </p:blipFill>
        <p:spPr>
          <a:xfrm>
            <a:off x="10315601" y="1362474"/>
            <a:ext cx="579796" cy="778376"/>
          </a:xfrm>
          <a:prstGeom prst="rect">
            <a:avLst/>
          </a:prstGeom>
        </p:spPr>
      </p:pic>
      <p:sp>
        <p:nvSpPr>
          <p:cNvPr id="3" name="Rectangle 2">
            <a:extLst>
              <a:ext uri="{FF2B5EF4-FFF2-40B4-BE49-F238E27FC236}">
                <a16:creationId xmlns:a16="http://schemas.microsoft.com/office/drawing/2014/main" id="{3400C9CA-7ABF-A143-9840-F8BCD18B77B6}"/>
              </a:ext>
            </a:extLst>
          </p:cNvPr>
          <p:cNvSpPr/>
          <p:nvPr/>
        </p:nvSpPr>
        <p:spPr>
          <a:xfrm>
            <a:off x="9709331" y="672880"/>
            <a:ext cx="2361544" cy="369332"/>
          </a:xfrm>
          <a:prstGeom prst="rect">
            <a:avLst/>
          </a:prstGeom>
        </p:spPr>
        <p:txBody>
          <a:bodyPr wrap="none">
            <a:spAutoFit/>
          </a:bodyPr>
          <a:lstStyle/>
          <a:p>
            <a:pPr algn="ctr"/>
            <a:r>
              <a:rPr lang="en-US" b="1" dirty="0">
                <a:solidFill>
                  <a:schemeClr val="tx2"/>
                </a:solidFill>
              </a:rPr>
              <a:t>“Interprets the Law”</a:t>
            </a:r>
          </a:p>
        </p:txBody>
      </p:sp>
    </p:spTree>
    <p:extLst>
      <p:ext uri="{BB962C8B-B14F-4D97-AF65-F5344CB8AC3E}">
        <p14:creationId xmlns:p14="http://schemas.microsoft.com/office/powerpoint/2010/main" val="459468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CB55F-2786-3F49-B561-97EEA6221E47}"/>
              </a:ext>
            </a:extLst>
          </p:cNvPr>
          <p:cNvSpPr>
            <a:spLocks noGrp="1"/>
          </p:cNvSpPr>
          <p:nvPr>
            <p:ph type="title"/>
          </p:nvPr>
        </p:nvSpPr>
        <p:spPr>
          <a:xfrm>
            <a:off x="0" y="0"/>
            <a:ext cx="12192000" cy="500743"/>
          </a:xfrm>
        </p:spPr>
        <p:txBody>
          <a:bodyPr>
            <a:normAutofit fontScale="90000"/>
          </a:bodyPr>
          <a:lstStyle/>
          <a:p>
            <a:pPr algn="ctr"/>
            <a:r>
              <a:rPr lang="en-US" b="1" u="sng" dirty="0"/>
              <a:t>How A BILL BECOMES LAW IN CANADA</a:t>
            </a:r>
          </a:p>
        </p:txBody>
      </p:sp>
      <p:sp>
        <p:nvSpPr>
          <p:cNvPr id="4" name="Rectangle 3">
            <a:extLst>
              <a:ext uri="{FF2B5EF4-FFF2-40B4-BE49-F238E27FC236}">
                <a16:creationId xmlns:a16="http://schemas.microsoft.com/office/drawing/2014/main" id="{188FADB5-9804-9146-A861-A7611885BC86}"/>
              </a:ext>
            </a:extLst>
          </p:cNvPr>
          <p:cNvSpPr/>
          <p:nvPr/>
        </p:nvSpPr>
        <p:spPr>
          <a:xfrm>
            <a:off x="228600" y="508786"/>
            <a:ext cx="4201160" cy="3281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B8F4DE6-14B6-D746-88B0-E2ABAABB6489}"/>
              </a:ext>
            </a:extLst>
          </p:cNvPr>
          <p:cNvSpPr/>
          <p:nvPr/>
        </p:nvSpPr>
        <p:spPr>
          <a:xfrm>
            <a:off x="3234616" y="5608594"/>
            <a:ext cx="2407024" cy="1021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u="sng" dirty="0"/>
              <a:t>3. COMMITTEE STAGE</a:t>
            </a:r>
          </a:p>
          <a:p>
            <a:pPr algn="ctr"/>
            <a:r>
              <a:rPr lang="en-US" sz="1000" dirty="0"/>
              <a:t>Members view each individual clause of a bill in detail. This allows for adjustments to be suggested (amendments). Witnesses may be called to observe or provide testimony</a:t>
            </a:r>
          </a:p>
        </p:txBody>
      </p:sp>
      <p:sp>
        <p:nvSpPr>
          <p:cNvPr id="6" name="Rectangle 5">
            <a:extLst>
              <a:ext uri="{FF2B5EF4-FFF2-40B4-BE49-F238E27FC236}">
                <a16:creationId xmlns:a16="http://schemas.microsoft.com/office/drawing/2014/main" id="{EACBD95D-E4B8-824E-98CE-49908CE4A068}"/>
              </a:ext>
            </a:extLst>
          </p:cNvPr>
          <p:cNvSpPr/>
          <p:nvPr/>
        </p:nvSpPr>
        <p:spPr>
          <a:xfrm>
            <a:off x="228600" y="4013846"/>
            <a:ext cx="2407024" cy="1021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u="sng" dirty="0"/>
              <a:t>1. FIRST READING</a:t>
            </a:r>
          </a:p>
          <a:p>
            <a:pPr algn="ctr"/>
            <a:r>
              <a:rPr lang="en-US" sz="1000" dirty="0"/>
              <a:t>The bill is considered read for the first time and is printed. Members are given time to review and consider the bill prior to the debate stage.</a:t>
            </a:r>
          </a:p>
        </p:txBody>
      </p:sp>
      <p:sp>
        <p:nvSpPr>
          <p:cNvPr id="7" name="Rectangle 6">
            <a:extLst>
              <a:ext uri="{FF2B5EF4-FFF2-40B4-BE49-F238E27FC236}">
                <a16:creationId xmlns:a16="http://schemas.microsoft.com/office/drawing/2014/main" id="{E3C501EC-7830-804F-9E29-F1F9068745CF}"/>
              </a:ext>
            </a:extLst>
          </p:cNvPr>
          <p:cNvSpPr/>
          <p:nvPr/>
        </p:nvSpPr>
        <p:spPr>
          <a:xfrm>
            <a:off x="228600" y="5565747"/>
            <a:ext cx="2407024" cy="1021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u="sng" dirty="0"/>
              <a:t>2. SECOND READING</a:t>
            </a:r>
          </a:p>
          <a:p>
            <a:pPr algn="ctr"/>
            <a:r>
              <a:rPr lang="en-US" sz="1000" dirty="0"/>
              <a:t>Members debate the bill’s principle (main purpose) rather than the individual parts (clauses). This is to determine validity and application of such a law. </a:t>
            </a:r>
          </a:p>
          <a:p>
            <a:pPr algn="ctr"/>
            <a:endParaRPr lang="en-US" dirty="0"/>
          </a:p>
        </p:txBody>
      </p:sp>
      <p:sp>
        <p:nvSpPr>
          <p:cNvPr id="8" name="TextBox 7">
            <a:extLst>
              <a:ext uri="{FF2B5EF4-FFF2-40B4-BE49-F238E27FC236}">
                <a16:creationId xmlns:a16="http://schemas.microsoft.com/office/drawing/2014/main" id="{61AA093E-A8DA-E14F-9C9D-0B1557051E1F}"/>
              </a:ext>
            </a:extLst>
          </p:cNvPr>
          <p:cNvSpPr txBox="1"/>
          <p:nvPr/>
        </p:nvSpPr>
        <p:spPr>
          <a:xfrm>
            <a:off x="228600" y="718148"/>
            <a:ext cx="4201160" cy="3016210"/>
          </a:xfrm>
          <a:prstGeom prst="rect">
            <a:avLst/>
          </a:prstGeom>
          <a:noFill/>
        </p:spPr>
        <p:txBody>
          <a:bodyPr wrap="square" rtlCol="0">
            <a:spAutoFit/>
          </a:bodyPr>
          <a:lstStyle/>
          <a:p>
            <a:r>
              <a:rPr lang="en-US" sz="1000" dirty="0"/>
              <a:t>A potential </a:t>
            </a:r>
            <a:r>
              <a:rPr lang="en-US" sz="1000" dirty="0" smtClean="0"/>
              <a:t>bill </a:t>
            </a:r>
            <a:r>
              <a:rPr lang="en-US" sz="1000" dirty="0"/>
              <a:t>is written (drafted) by one of the </a:t>
            </a:r>
            <a:r>
              <a:rPr lang="en-US" sz="1000" dirty="0" smtClean="0"/>
              <a:t>following methods:</a:t>
            </a:r>
            <a:endParaRPr lang="en-US" sz="1000" dirty="0"/>
          </a:p>
          <a:p>
            <a:r>
              <a:rPr lang="en-US" sz="1000" dirty="0" smtClean="0"/>
              <a:t>1.-</a:t>
            </a:r>
            <a:r>
              <a:rPr lang="en-US" sz="1000" u="sng" dirty="0" smtClean="0"/>
              <a:t>Government </a:t>
            </a:r>
            <a:r>
              <a:rPr lang="en-US" sz="1000" u="sng" dirty="0"/>
              <a:t>Bill </a:t>
            </a:r>
            <a:r>
              <a:rPr lang="en-US" sz="1000" dirty="0"/>
              <a:t> ( A policy initiated by the government is drafted as a way to act a particular issue. It is reviewed by the Department of Justice to verify it upholds the standards of the </a:t>
            </a:r>
            <a:r>
              <a:rPr lang="en-US" sz="1000" i="1" dirty="0"/>
              <a:t>Canadian Bill of Rights </a:t>
            </a:r>
            <a:r>
              <a:rPr lang="en-US" sz="1000" dirty="0"/>
              <a:t>and the </a:t>
            </a:r>
            <a:r>
              <a:rPr lang="en-US" sz="1000" i="1" dirty="0"/>
              <a:t>Canadian Charter of </a:t>
            </a:r>
            <a:r>
              <a:rPr lang="en-US" sz="1000" dirty="0"/>
              <a:t>Rights.</a:t>
            </a:r>
          </a:p>
          <a:p>
            <a:r>
              <a:rPr lang="en-US" sz="1000" dirty="0" smtClean="0"/>
              <a:t>2.</a:t>
            </a:r>
            <a:r>
              <a:rPr lang="en-US" sz="1000" dirty="0" smtClean="0"/>
              <a:t>-</a:t>
            </a:r>
            <a:r>
              <a:rPr lang="en-US" sz="1000" u="sng" dirty="0" smtClean="0"/>
              <a:t>Private </a:t>
            </a:r>
            <a:r>
              <a:rPr lang="en-US" sz="1000" u="sng" dirty="0"/>
              <a:t>Member’s Bill- </a:t>
            </a:r>
            <a:r>
              <a:rPr lang="en-US" sz="1000" dirty="0"/>
              <a:t>Members </a:t>
            </a:r>
            <a:r>
              <a:rPr lang="en-US" sz="1000" dirty="0" smtClean="0"/>
              <a:t>of the House </a:t>
            </a:r>
            <a:r>
              <a:rPr lang="en-US" sz="1000" dirty="0"/>
              <a:t>of </a:t>
            </a:r>
            <a:r>
              <a:rPr lang="en-US" sz="1000" dirty="0" smtClean="0"/>
              <a:t>Commons, </a:t>
            </a:r>
            <a:r>
              <a:rPr lang="en-US" sz="1000" dirty="0"/>
              <a:t>not in cabinet can propose a bill and must pass inspection by the legislative services of the House of Commons before it can be taken to the House Speaker to be debated.</a:t>
            </a:r>
          </a:p>
          <a:p>
            <a:r>
              <a:rPr lang="en-US" sz="1000" dirty="0" smtClean="0"/>
              <a:t>3</a:t>
            </a:r>
            <a:r>
              <a:rPr lang="en-US" sz="1000" u="sng" dirty="0" smtClean="0"/>
              <a:t>.-Private </a:t>
            </a:r>
            <a:r>
              <a:rPr lang="en-US" sz="1000" u="sng" dirty="0"/>
              <a:t>Bill- </a:t>
            </a:r>
            <a:r>
              <a:rPr lang="en-US" sz="1000" dirty="0"/>
              <a:t>Which is supported and sponsored by a private individual may bring forward a petition for a bill, assuming it has passed inspection by the Examiner of Petitions or the Standing Committee on Procedure and House Affairs first. All private bills must have a pre-amble (an explanation of the bill’s purpose)</a:t>
            </a:r>
          </a:p>
          <a:p>
            <a:r>
              <a:rPr lang="en-US" sz="1000" dirty="0"/>
              <a:t/>
            </a:r>
            <a:br>
              <a:rPr lang="en-US" sz="1000" dirty="0"/>
            </a:br>
            <a:r>
              <a:rPr lang="en-US" sz="1000" dirty="0"/>
              <a:t>In order for all bills to be proposed, the text must be presented in both official languages at the same time for it to be considered valid to be debated.</a:t>
            </a:r>
          </a:p>
        </p:txBody>
      </p:sp>
      <p:sp>
        <p:nvSpPr>
          <p:cNvPr id="9" name="TextBox 8">
            <a:extLst>
              <a:ext uri="{FF2B5EF4-FFF2-40B4-BE49-F238E27FC236}">
                <a16:creationId xmlns:a16="http://schemas.microsoft.com/office/drawing/2014/main" id="{E0351074-6FF3-9745-BA9E-1EA712EE3386}"/>
              </a:ext>
            </a:extLst>
          </p:cNvPr>
          <p:cNvSpPr txBox="1"/>
          <p:nvPr/>
        </p:nvSpPr>
        <p:spPr>
          <a:xfrm>
            <a:off x="436419" y="444634"/>
            <a:ext cx="4141694" cy="369332"/>
          </a:xfrm>
          <a:prstGeom prst="rect">
            <a:avLst/>
          </a:prstGeom>
          <a:noFill/>
        </p:spPr>
        <p:txBody>
          <a:bodyPr wrap="square" rtlCol="0">
            <a:spAutoFit/>
          </a:bodyPr>
          <a:lstStyle/>
          <a:p>
            <a:r>
              <a:rPr lang="en-US" u="sng" dirty="0"/>
              <a:t>A Bill by any other name….</a:t>
            </a:r>
          </a:p>
        </p:txBody>
      </p:sp>
      <p:sp>
        <p:nvSpPr>
          <p:cNvPr id="10" name="Rectangle 9">
            <a:extLst>
              <a:ext uri="{FF2B5EF4-FFF2-40B4-BE49-F238E27FC236}">
                <a16:creationId xmlns:a16="http://schemas.microsoft.com/office/drawing/2014/main" id="{11F0EB3F-1E87-9F41-8D26-3A516038A4DD}"/>
              </a:ext>
            </a:extLst>
          </p:cNvPr>
          <p:cNvSpPr/>
          <p:nvPr/>
        </p:nvSpPr>
        <p:spPr>
          <a:xfrm>
            <a:off x="6240632" y="5592992"/>
            <a:ext cx="2407024" cy="1021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u="sng" dirty="0"/>
              <a:t>4. REPORT STAGE</a:t>
            </a:r>
          </a:p>
          <a:p>
            <a:pPr algn="ctr"/>
            <a:r>
              <a:rPr lang="en-US" sz="1000" dirty="0"/>
              <a:t>Members can make other changes to the proposed bill</a:t>
            </a:r>
          </a:p>
        </p:txBody>
      </p:sp>
      <p:sp>
        <p:nvSpPr>
          <p:cNvPr id="11" name="Rectangle 10">
            <a:extLst>
              <a:ext uri="{FF2B5EF4-FFF2-40B4-BE49-F238E27FC236}">
                <a16:creationId xmlns:a16="http://schemas.microsoft.com/office/drawing/2014/main" id="{6A213781-8BE0-CE48-8855-D00D1A520E47}"/>
              </a:ext>
            </a:extLst>
          </p:cNvPr>
          <p:cNvSpPr/>
          <p:nvPr/>
        </p:nvSpPr>
        <p:spPr>
          <a:xfrm>
            <a:off x="9246648" y="5616335"/>
            <a:ext cx="2407024" cy="1021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u="sng" dirty="0"/>
              <a:t>5. THIRD READING</a:t>
            </a:r>
          </a:p>
          <a:p>
            <a:pPr algn="ctr"/>
            <a:r>
              <a:rPr lang="en-US" sz="1000" dirty="0"/>
              <a:t>Members of the House of Commons debate and vote on the bill. If it passes, it moves to the Senate. If it fails, it either dies or a later attempt to construct a similar bill is fashioned and the process restarts.</a:t>
            </a:r>
          </a:p>
        </p:txBody>
      </p:sp>
      <p:sp>
        <p:nvSpPr>
          <p:cNvPr id="12" name="Rectangle 11">
            <a:extLst>
              <a:ext uri="{FF2B5EF4-FFF2-40B4-BE49-F238E27FC236}">
                <a16:creationId xmlns:a16="http://schemas.microsoft.com/office/drawing/2014/main" id="{795E1E08-8EFF-9248-87DB-9D6B97DA52B9}"/>
              </a:ext>
            </a:extLst>
          </p:cNvPr>
          <p:cNvSpPr/>
          <p:nvPr/>
        </p:nvSpPr>
        <p:spPr>
          <a:xfrm>
            <a:off x="9246647" y="2767174"/>
            <a:ext cx="2407024" cy="1021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u="sng" dirty="0"/>
              <a:t>6. SENATE</a:t>
            </a:r>
          </a:p>
          <a:p>
            <a:pPr algn="ctr"/>
            <a:r>
              <a:rPr lang="en-US" sz="1000" dirty="0"/>
              <a:t>Follows a similar review process. This “sober second thought” in a second legislative house is what makes the legislative branch “</a:t>
            </a:r>
            <a:r>
              <a:rPr lang="en-US" sz="1000" i="1" dirty="0"/>
              <a:t>bicameral”.</a:t>
            </a:r>
            <a:r>
              <a:rPr lang="en-US" sz="1000" dirty="0"/>
              <a:t> If It passes, The bill is set to become a law.</a:t>
            </a:r>
            <a:endParaRPr lang="en-US" sz="1000" i="1" dirty="0"/>
          </a:p>
        </p:txBody>
      </p:sp>
      <p:pic>
        <p:nvPicPr>
          <p:cNvPr id="13" name="Picture 12">
            <a:extLst>
              <a:ext uri="{FF2B5EF4-FFF2-40B4-BE49-F238E27FC236}">
                <a16:creationId xmlns:a16="http://schemas.microsoft.com/office/drawing/2014/main" id="{B67F3F26-FFB8-9A4C-B021-9193B996E6DF}"/>
              </a:ext>
            </a:extLst>
          </p:cNvPr>
          <p:cNvPicPr>
            <a:picLocks noChangeAspect="1"/>
          </p:cNvPicPr>
          <p:nvPr/>
        </p:nvPicPr>
        <p:blipFill>
          <a:blip r:embed="rId3"/>
          <a:stretch>
            <a:fillRect/>
          </a:stretch>
        </p:blipFill>
        <p:spPr>
          <a:xfrm>
            <a:off x="3234616" y="4154124"/>
            <a:ext cx="2407024" cy="1268218"/>
          </a:xfrm>
          <a:prstGeom prst="rect">
            <a:avLst/>
          </a:prstGeom>
        </p:spPr>
      </p:pic>
      <p:pic>
        <p:nvPicPr>
          <p:cNvPr id="14" name="Picture 13">
            <a:extLst>
              <a:ext uri="{FF2B5EF4-FFF2-40B4-BE49-F238E27FC236}">
                <a16:creationId xmlns:a16="http://schemas.microsoft.com/office/drawing/2014/main" id="{1770D94B-766A-EE43-A988-3EF920DC43CC}"/>
              </a:ext>
            </a:extLst>
          </p:cNvPr>
          <p:cNvPicPr>
            <a:picLocks noChangeAspect="1"/>
          </p:cNvPicPr>
          <p:nvPr/>
        </p:nvPicPr>
        <p:blipFill>
          <a:blip r:embed="rId4"/>
          <a:stretch>
            <a:fillRect/>
          </a:stretch>
        </p:blipFill>
        <p:spPr>
          <a:xfrm>
            <a:off x="9246647" y="3791813"/>
            <a:ext cx="2407024" cy="1261718"/>
          </a:xfrm>
          <a:prstGeom prst="rect">
            <a:avLst/>
          </a:prstGeom>
        </p:spPr>
      </p:pic>
      <p:sp>
        <p:nvSpPr>
          <p:cNvPr id="16" name="Rectangle 15">
            <a:extLst>
              <a:ext uri="{FF2B5EF4-FFF2-40B4-BE49-F238E27FC236}">
                <a16:creationId xmlns:a16="http://schemas.microsoft.com/office/drawing/2014/main" id="{A0F21F05-DF18-DB41-8B5A-63C6EC1C85F1}"/>
              </a:ext>
            </a:extLst>
          </p:cNvPr>
          <p:cNvSpPr/>
          <p:nvPr/>
        </p:nvSpPr>
        <p:spPr>
          <a:xfrm>
            <a:off x="9246647" y="645792"/>
            <a:ext cx="2407024" cy="149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u="sng" dirty="0"/>
              <a:t>7. ROYAL ASSENT</a:t>
            </a:r>
          </a:p>
          <a:p>
            <a:r>
              <a:rPr lang="en-US" sz="1000" dirty="0"/>
              <a:t>The Bill receives “Royal Assent” once it successfully passes a bicameral review/vote in both houses. The bill must then be signed into law by the sovereign’s representative, the Governor General. Now the bill is considered “law”.</a:t>
            </a:r>
          </a:p>
        </p:txBody>
      </p:sp>
      <p:sp>
        <p:nvSpPr>
          <p:cNvPr id="17" name="Right Arrow 16">
            <a:extLst>
              <a:ext uri="{FF2B5EF4-FFF2-40B4-BE49-F238E27FC236}">
                <a16:creationId xmlns:a16="http://schemas.microsoft.com/office/drawing/2014/main" id="{A1785A07-FD48-C746-89D5-9052D8F603B7}"/>
              </a:ext>
            </a:extLst>
          </p:cNvPr>
          <p:cNvSpPr/>
          <p:nvPr/>
        </p:nvSpPr>
        <p:spPr>
          <a:xfrm rot="5400000" flipH="1">
            <a:off x="10277544" y="5121530"/>
            <a:ext cx="345231" cy="354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3C004B69-9813-F14D-8C92-CED791123CFF}"/>
              </a:ext>
            </a:extLst>
          </p:cNvPr>
          <p:cNvSpPr/>
          <p:nvPr/>
        </p:nvSpPr>
        <p:spPr>
          <a:xfrm rot="5400000" flipH="1">
            <a:off x="10277543" y="2252042"/>
            <a:ext cx="345231" cy="354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85C76279-6EC1-444A-922D-D105E028D1CD}"/>
              </a:ext>
            </a:extLst>
          </p:cNvPr>
          <p:cNvSpPr/>
          <p:nvPr/>
        </p:nvSpPr>
        <p:spPr>
          <a:xfrm rot="16200000" flipH="1">
            <a:off x="1259496" y="5123644"/>
            <a:ext cx="345231" cy="354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7D22F807-C185-AA4B-8A34-C26AA39BE8F9}"/>
              </a:ext>
            </a:extLst>
          </p:cNvPr>
          <p:cNvSpPr/>
          <p:nvPr/>
        </p:nvSpPr>
        <p:spPr>
          <a:xfrm rot="10800000" flipH="1">
            <a:off x="2757548" y="5899594"/>
            <a:ext cx="345231" cy="354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22D01EED-8E94-4B47-9CD7-3B0F9ED2B956}"/>
              </a:ext>
            </a:extLst>
          </p:cNvPr>
          <p:cNvSpPr/>
          <p:nvPr/>
        </p:nvSpPr>
        <p:spPr>
          <a:xfrm rot="10800000" flipH="1">
            <a:off x="5750769" y="5926840"/>
            <a:ext cx="345231" cy="354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0DFA8558-222C-9144-9CCA-1D27B277F464}"/>
              </a:ext>
            </a:extLst>
          </p:cNvPr>
          <p:cNvSpPr/>
          <p:nvPr/>
        </p:nvSpPr>
        <p:spPr>
          <a:xfrm rot="10800000" flipH="1">
            <a:off x="8750436" y="5950182"/>
            <a:ext cx="345231" cy="354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31E2DBF-0FD1-4F44-BE8C-8AA5DEB45B7C}"/>
              </a:ext>
            </a:extLst>
          </p:cNvPr>
          <p:cNvPicPr>
            <a:picLocks noChangeAspect="1"/>
          </p:cNvPicPr>
          <p:nvPr/>
        </p:nvPicPr>
        <p:blipFill>
          <a:blip r:embed="rId5"/>
          <a:stretch>
            <a:fillRect/>
          </a:stretch>
        </p:blipFill>
        <p:spPr>
          <a:xfrm>
            <a:off x="5116992" y="1166123"/>
            <a:ext cx="3073675" cy="3202102"/>
          </a:xfrm>
          <a:prstGeom prst="rect">
            <a:avLst/>
          </a:prstGeom>
        </p:spPr>
      </p:pic>
    </p:spTree>
    <p:extLst>
      <p:ext uri="{BB962C8B-B14F-4D97-AF65-F5344CB8AC3E}">
        <p14:creationId xmlns:p14="http://schemas.microsoft.com/office/powerpoint/2010/main" val="1723870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C4190-7A76-0B4B-BD81-0C79E8BD80C8}"/>
              </a:ext>
            </a:extLst>
          </p:cNvPr>
          <p:cNvSpPr>
            <a:spLocks noGrp="1"/>
          </p:cNvSpPr>
          <p:nvPr>
            <p:ph type="title"/>
          </p:nvPr>
        </p:nvSpPr>
        <p:spPr>
          <a:xfrm>
            <a:off x="0" y="138546"/>
            <a:ext cx="12192000" cy="326571"/>
          </a:xfrm>
        </p:spPr>
        <p:txBody>
          <a:bodyPr>
            <a:normAutofit fontScale="90000"/>
          </a:bodyPr>
          <a:lstStyle/>
          <a:p>
            <a:pPr algn="ctr"/>
            <a:r>
              <a:rPr lang="en-US" b="1" u="sng" dirty="0"/>
              <a:t>Elections and FIRST PAST THE POST</a:t>
            </a:r>
          </a:p>
        </p:txBody>
      </p:sp>
      <p:sp>
        <p:nvSpPr>
          <p:cNvPr id="4" name="TextBox 3">
            <a:extLst>
              <a:ext uri="{FF2B5EF4-FFF2-40B4-BE49-F238E27FC236}">
                <a16:creationId xmlns:a16="http://schemas.microsoft.com/office/drawing/2014/main" id="{36023859-F11A-9E40-86AA-D11F4056450B}"/>
              </a:ext>
            </a:extLst>
          </p:cNvPr>
          <p:cNvSpPr txBox="1"/>
          <p:nvPr/>
        </p:nvSpPr>
        <p:spPr>
          <a:xfrm>
            <a:off x="214746" y="671691"/>
            <a:ext cx="10820400" cy="6186309"/>
          </a:xfrm>
          <a:prstGeom prst="rect">
            <a:avLst/>
          </a:prstGeom>
          <a:noFill/>
        </p:spPr>
        <p:txBody>
          <a:bodyPr wrap="square" rtlCol="0">
            <a:spAutoFit/>
          </a:bodyPr>
          <a:lstStyle/>
          <a:p>
            <a:r>
              <a:rPr lang="en-US" dirty="0"/>
              <a:t>Canada at both the Federal and Provincial levels of government use an electoral system known as </a:t>
            </a:r>
            <a:r>
              <a:rPr lang="en-US" b="1" dirty="0"/>
              <a:t>First Past the Post or FPTP</a:t>
            </a:r>
            <a:r>
              <a:rPr lang="en-US" dirty="0"/>
              <a:t>. First past the post electoral systems </a:t>
            </a:r>
            <a:r>
              <a:rPr lang="en-US" dirty="0" smtClean="0"/>
              <a:t>asserts </a:t>
            </a:r>
            <a:r>
              <a:rPr lang="en-US" dirty="0"/>
              <a:t>which ever individual or political party runs in a given riding (also known as constituency</a:t>
            </a:r>
            <a:r>
              <a:rPr lang="en-US" dirty="0" smtClean="0"/>
              <a:t>) and </a:t>
            </a:r>
            <a:r>
              <a:rPr lang="en-US" dirty="0"/>
              <a:t>wins the most amount of votes, wins the election, and the sole opportunity to govern as either a Member of Parliament (MP) at the federal level or Member of the Legislative Assembly (MLA) at the provincial level. </a:t>
            </a:r>
          </a:p>
          <a:p>
            <a:endParaRPr lang="en-US" dirty="0"/>
          </a:p>
          <a:p>
            <a:r>
              <a:rPr lang="en-US" dirty="0"/>
              <a:t>When considering a national or provincial election, the political party that wins the most seats, wins the election. At this point the Governor General (Federal) or Lt. Governor General (Provincial</a:t>
            </a:r>
            <a:r>
              <a:rPr lang="en-US" dirty="0" smtClean="0"/>
              <a:t>) is asked </a:t>
            </a:r>
            <a:r>
              <a:rPr lang="en-US" dirty="0"/>
              <a:t>to form the government.  </a:t>
            </a:r>
          </a:p>
          <a:p>
            <a:endParaRPr lang="en-US" dirty="0"/>
          </a:p>
          <a:p>
            <a:r>
              <a:rPr lang="en-US" dirty="0"/>
              <a:t>Three types of governments can form:</a:t>
            </a:r>
          </a:p>
          <a:p>
            <a:pPr marL="342900" indent="-342900">
              <a:buAutoNum type="arabicParenR"/>
            </a:pPr>
            <a:r>
              <a:rPr lang="en-US" b="1" u="sng" dirty="0"/>
              <a:t>Majority government- </a:t>
            </a:r>
            <a:r>
              <a:rPr lang="en-US" dirty="0"/>
              <a:t>A government where the party that won the election has enough seats to pass legislation without being blocked by the official opposition ( the party who got second place in the election) and any other subsequent parties or independents.</a:t>
            </a:r>
          </a:p>
          <a:p>
            <a:pPr marL="342900" indent="-342900">
              <a:buAutoNum type="arabicParenR"/>
            </a:pPr>
            <a:r>
              <a:rPr lang="en-US" b="1" u="sng" dirty="0"/>
              <a:t>Minority government- </a:t>
            </a:r>
            <a:r>
              <a:rPr lang="en-US" dirty="0"/>
              <a:t>The party that won the election must broker deals between one or more parties in order to pass legislation. This can be on an issue by issue basis or can be done collectively on all legislative issues.</a:t>
            </a:r>
          </a:p>
          <a:p>
            <a:pPr marL="342900" indent="-342900">
              <a:buAutoNum type="arabicParenR"/>
            </a:pPr>
            <a:r>
              <a:rPr lang="en-US" b="1" u="sng" dirty="0"/>
              <a:t>Coalition governments- </a:t>
            </a:r>
            <a:r>
              <a:rPr lang="en-US" dirty="0"/>
              <a:t>are minority governments between the party that won the election and another party, thus allowing them to pass legislation and govern OR The second place party may form a coalition with one or more other parties to form the new government by voting together rather than see the party with the most seats form government.</a:t>
            </a:r>
          </a:p>
        </p:txBody>
      </p:sp>
    </p:spTree>
    <p:extLst>
      <p:ext uri="{BB962C8B-B14F-4D97-AF65-F5344CB8AC3E}">
        <p14:creationId xmlns:p14="http://schemas.microsoft.com/office/powerpoint/2010/main" val="1014239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D58B6E-A94C-694C-A532-835828819DAC}"/>
              </a:ext>
            </a:extLst>
          </p:cNvPr>
          <p:cNvSpPr/>
          <p:nvPr/>
        </p:nvSpPr>
        <p:spPr>
          <a:xfrm>
            <a:off x="2078181" y="777831"/>
            <a:ext cx="8262897" cy="56919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E6FF0B-A2E0-E749-B2B8-69D2AF475D51}"/>
              </a:ext>
            </a:extLst>
          </p:cNvPr>
          <p:cNvPicPr>
            <a:picLocks noChangeAspect="1"/>
          </p:cNvPicPr>
          <p:nvPr/>
        </p:nvPicPr>
        <p:blipFill>
          <a:blip r:embed="rId3"/>
          <a:stretch>
            <a:fillRect/>
          </a:stretch>
        </p:blipFill>
        <p:spPr>
          <a:xfrm>
            <a:off x="2911434" y="777831"/>
            <a:ext cx="7000154" cy="5474120"/>
          </a:xfrm>
          <a:prstGeom prst="rect">
            <a:avLst/>
          </a:prstGeom>
        </p:spPr>
      </p:pic>
      <p:sp>
        <p:nvSpPr>
          <p:cNvPr id="4" name="Title 3">
            <a:extLst>
              <a:ext uri="{FF2B5EF4-FFF2-40B4-BE49-F238E27FC236}">
                <a16:creationId xmlns:a16="http://schemas.microsoft.com/office/drawing/2014/main" id="{13901419-6753-A041-9480-283DFA538EA0}"/>
              </a:ext>
            </a:extLst>
          </p:cNvPr>
          <p:cNvSpPr>
            <a:spLocks noGrp="1"/>
          </p:cNvSpPr>
          <p:nvPr>
            <p:ph type="title"/>
          </p:nvPr>
        </p:nvSpPr>
        <p:spPr>
          <a:xfrm>
            <a:off x="0" y="0"/>
            <a:ext cx="12191999" cy="997527"/>
          </a:xfrm>
        </p:spPr>
        <p:txBody>
          <a:bodyPr/>
          <a:lstStyle/>
          <a:p>
            <a:pPr algn="ctr"/>
            <a:r>
              <a:rPr lang="en-US" b="1" u="sng" dirty="0"/>
              <a:t>The 2019 Federal Election</a:t>
            </a:r>
            <a:r>
              <a:rPr lang="en-US" b="1" u="sng" baseline="0" dirty="0"/>
              <a:t> Results</a:t>
            </a:r>
            <a:endParaRPr lang="en-US" b="1" u="sng" dirty="0"/>
          </a:p>
        </p:txBody>
      </p:sp>
    </p:spTree>
    <p:extLst>
      <p:ext uri="{BB962C8B-B14F-4D97-AF65-F5344CB8AC3E}">
        <p14:creationId xmlns:p14="http://schemas.microsoft.com/office/powerpoint/2010/main" val="3910929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0F5042-AC3B-2446-BF25-4DB39C6A5027}"/>
              </a:ext>
            </a:extLst>
          </p:cNvPr>
          <p:cNvPicPr>
            <a:picLocks noChangeAspect="1"/>
          </p:cNvPicPr>
          <p:nvPr/>
        </p:nvPicPr>
        <p:blipFill>
          <a:blip r:embed="rId3"/>
          <a:stretch>
            <a:fillRect/>
          </a:stretch>
        </p:blipFill>
        <p:spPr>
          <a:xfrm>
            <a:off x="131127" y="4209906"/>
            <a:ext cx="1610403" cy="2147767"/>
          </a:xfrm>
          <a:prstGeom prst="rect">
            <a:avLst/>
          </a:prstGeom>
        </p:spPr>
      </p:pic>
      <p:sp>
        <p:nvSpPr>
          <p:cNvPr id="5" name="Rectangle 4">
            <a:extLst>
              <a:ext uri="{FF2B5EF4-FFF2-40B4-BE49-F238E27FC236}">
                <a16:creationId xmlns:a16="http://schemas.microsoft.com/office/drawing/2014/main" id="{BB5547E3-14A7-884D-B53E-74983B0F67DD}"/>
              </a:ext>
            </a:extLst>
          </p:cNvPr>
          <p:cNvSpPr/>
          <p:nvPr/>
        </p:nvSpPr>
        <p:spPr>
          <a:xfrm>
            <a:off x="131127" y="6431706"/>
            <a:ext cx="1610404" cy="346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086BD6-22EF-A943-9B00-ECF2C61443CD}"/>
              </a:ext>
            </a:extLst>
          </p:cNvPr>
          <p:cNvSpPr txBox="1"/>
          <p:nvPr/>
        </p:nvSpPr>
        <p:spPr>
          <a:xfrm>
            <a:off x="119191" y="6430144"/>
            <a:ext cx="1597937" cy="400110"/>
          </a:xfrm>
          <a:prstGeom prst="rect">
            <a:avLst/>
          </a:prstGeom>
          <a:noFill/>
        </p:spPr>
        <p:txBody>
          <a:bodyPr wrap="square" rtlCol="0">
            <a:spAutoFit/>
          </a:bodyPr>
          <a:lstStyle/>
          <a:p>
            <a:pPr algn="ctr"/>
            <a:r>
              <a:rPr lang="en-US" sz="1000" dirty="0"/>
              <a:t>The </a:t>
            </a:r>
            <a:r>
              <a:rPr lang="en-US" sz="1000" i="1" dirty="0"/>
              <a:t>British North America Act </a:t>
            </a:r>
            <a:r>
              <a:rPr lang="en-US" sz="1000" dirty="0"/>
              <a:t>(1867)</a:t>
            </a:r>
          </a:p>
        </p:txBody>
      </p:sp>
      <p:pic>
        <p:nvPicPr>
          <p:cNvPr id="7" name="Picture 6">
            <a:extLst>
              <a:ext uri="{FF2B5EF4-FFF2-40B4-BE49-F238E27FC236}">
                <a16:creationId xmlns:a16="http://schemas.microsoft.com/office/drawing/2014/main" id="{19087F0C-9B04-EF48-8CEA-F97ABD8F2A7E}"/>
              </a:ext>
            </a:extLst>
          </p:cNvPr>
          <p:cNvPicPr>
            <a:picLocks noChangeAspect="1"/>
          </p:cNvPicPr>
          <p:nvPr/>
        </p:nvPicPr>
        <p:blipFill>
          <a:blip r:embed="rId4"/>
          <a:stretch>
            <a:fillRect/>
          </a:stretch>
        </p:blipFill>
        <p:spPr>
          <a:xfrm>
            <a:off x="2504177" y="4330511"/>
            <a:ext cx="2887789" cy="1559899"/>
          </a:xfrm>
          <a:prstGeom prst="rect">
            <a:avLst/>
          </a:prstGeom>
        </p:spPr>
      </p:pic>
      <p:sp>
        <p:nvSpPr>
          <p:cNvPr id="8" name="Rectangle 7">
            <a:extLst>
              <a:ext uri="{FF2B5EF4-FFF2-40B4-BE49-F238E27FC236}">
                <a16:creationId xmlns:a16="http://schemas.microsoft.com/office/drawing/2014/main" id="{42BBD5E7-25BE-2F40-A0DE-D3E8D6700A97}"/>
              </a:ext>
            </a:extLst>
          </p:cNvPr>
          <p:cNvSpPr/>
          <p:nvPr/>
        </p:nvSpPr>
        <p:spPr>
          <a:xfrm>
            <a:off x="2491217" y="5991626"/>
            <a:ext cx="2900750" cy="760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2046B8-6642-4B44-B888-89168D5FF5F7}"/>
              </a:ext>
            </a:extLst>
          </p:cNvPr>
          <p:cNvSpPr txBox="1"/>
          <p:nvPr/>
        </p:nvSpPr>
        <p:spPr>
          <a:xfrm>
            <a:off x="2242385" y="5947185"/>
            <a:ext cx="3475228" cy="861774"/>
          </a:xfrm>
          <a:prstGeom prst="rect">
            <a:avLst/>
          </a:prstGeom>
          <a:noFill/>
        </p:spPr>
        <p:txBody>
          <a:bodyPr wrap="square" rtlCol="0">
            <a:spAutoFit/>
          </a:bodyPr>
          <a:lstStyle/>
          <a:p>
            <a:pPr algn="ctr"/>
            <a:r>
              <a:rPr lang="en-US" sz="1000" i="1" dirty="0"/>
              <a:t>The Canadian Bill of Rights (1960</a:t>
            </a:r>
            <a:r>
              <a:rPr lang="en-US" sz="1000" dirty="0"/>
              <a:t>)</a:t>
            </a:r>
          </a:p>
          <a:p>
            <a:pPr algn="ctr"/>
            <a:r>
              <a:rPr lang="en-US" sz="1000" dirty="0"/>
              <a:t>This was the first time the rights and freedoms</a:t>
            </a:r>
          </a:p>
          <a:p>
            <a:pPr algn="ctr"/>
            <a:r>
              <a:rPr lang="en-US" sz="1000" dirty="0"/>
              <a:t>of Canadians was expressed in law as a </a:t>
            </a:r>
          </a:p>
          <a:p>
            <a:pPr algn="ctr"/>
            <a:r>
              <a:rPr lang="en-US" sz="1000" dirty="0"/>
              <a:t>component of Canada’s original Constitution, </a:t>
            </a:r>
          </a:p>
          <a:p>
            <a:pPr algn="ctr"/>
            <a:r>
              <a:rPr lang="en-US" sz="1000" dirty="0"/>
              <a:t>the </a:t>
            </a:r>
            <a:r>
              <a:rPr lang="en-US" sz="1000" i="1" dirty="0"/>
              <a:t>British North America Act.</a:t>
            </a:r>
          </a:p>
        </p:txBody>
      </p:sp>
      <p:sp>
        <p:nvSpPr>
          <p:cNvPr id="10" name="Right Arrow 9">
            <a:extLst>
              <a:ext uri="{FF2B5EF4-FFF2-40B4-BE49-F238E27FC236}">
                <a16:creationId xmlns:a16="http://schemas.microsoft.com/office/drawing/2014/main" id="{A9B50186-EF54-FA4E-B53E-DEE3665EABBF}"/>
              </a:ext>
            </a:extLst>
          </p:cNvPr>
          <p:cNvSpPr/>
          <p:nvPr/>
        </p:nvSpPr>
        <p:spPr>
          <a:xfrm>
            <a:off x="1984664" y="4851873"/>
            <a:ext cx="424067" cy="343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494B351-62C5-994B-93DF-0FFA373F9244}"/>
              </a:ext>
            </a:extLst>
          </p:cNvPr>
          <p:cNvPicPr>
            <a:picLocks noChangeAspect="1"/>
          </p:cNvPicPr>
          <p:nvPr/>
        </p:nvPicPr>
        <p:blipFill>
          <a:blip r:embed="rId5"/>
          <a:stretch>
            <a:fillRect/>
          </a:stretch>
        </p:blipFill>
        <p:spPr>
          <a:xfrm>
            <a:off x="6154613" y="4330511"/>
            <a:ext cx="3003045" cy="1600969"/>
          </a:xfrm>
          <a:prstGeom prst="rect">
            <a:avLst/>
          </a:prstGeom>
        </p:spPr>
      </p:pic>
      <p:sp>
        <p:nvSpPr>
          <p:cNvPr id="13" name="Rectangle 12">
            <a:extLst>
              <a:ext uri="{FF2B5EF4-FFF2-40B4-BE49-F238E27FC236}">
                <a16:creationId xmlns:a16="http://schemas.microsoft.com/office/drawing/2014/main" id="{F3C14A28-9AE7-8340-A720-2343E3707987}"/>
              </a:ext>
            </a:extLst>
          </p:cNvPr>
          <p:cNvSpPr/>
          <p:nvPr/>
        </p:nvSpPr>
        <p:spPr>
          <a:xfrm>
            <a:off x="6111491" y="6055017"/>
            <a:ext cx="3046167" cy="695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46385B-2EDF-D147-B059-289F838F03AD}"/>
              </a:ext>
            </a:extLst>
          </p:cNvPr>
          <p:cNvSpPr txBox="1"/>
          <p:nvPr/>
        </p:nvSpPr>
        <p:spPr>
          <a:xfrm>
            <a:off x="6111490" y="6098709"/>
            <a:ext cx="3086100" cy="707886"/>
          </a:xfrm>
          <a:prstGeom prst="rect">
            <a:avLst/>
          </a:prstGeom>
          <a:noFill/>
        </p:spPr>
        <p:txBody>
          <a:bodyPr wrap="square" rtlCol="0">
            <a:spAutoFit/>
          </a:bodyPr>
          <a:lstStyle/>
          <a:p>
            <a:r>
              <a:rPr lang="en-US" sz="1000" dirty="0"/>
              <a:t>The Queen Elizabeth II of England/Canada signing the proclamation of the updated </a:t>
            </a:r>
            <a:r>
              <a:rPr lang="en-US" sz="1000" i="1" dirty="0"/>
              <a:t>Canadian Constitution</a:t>
            </a:r>
            <a:r>
              <a:rPr lang="en-US" sz="1000" dirty="0"/>
              <a:t> on April 17</a:t>
            </a:r>
            <a:r>
              <a:rPr lang="en-US" sz="1000" baseline="30000" dirty="0"/>
              <a:t>th</a:t>
            </a:r>
            <a:r>
              <a:rPr lang="en-US" sz="1000" dirty="0"/>
              <a:t>, 1982 in Ottawa with Prime Minister Pierre Elliott Trudeau</a:t>
            </a:r>
          </a:p>
        </p:txBody>
      </p:sp>
      <p:sp>
        <p:nvSpPr>
          <p:cNvPr id="16" name="Right Arrow 15">
            <a:extLst>
              <a:ext uri="{FF2B5EF4-FFF2-40B4-BE49-F238E27FC236}">
                <a16:creationId xmlns:a16="http://schemas.microsoft.com/office/drawing/2014/main" id="{7F626BB7-2666-024D-9983-5A41333B4613}"/>
              </a:ext>
            </a:extLst>
          </p:cNvPr>
          <p:cNvSpPr/>
          <p:nvPr/>
        </p:nvSpPr>
        <p:spPr>
          <a:xfrm>
            <a:off x="5561443" y="4851873"/>
            <a:ext cx="424067" cy="343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33DE44BD-3F2A-DF4B-A8E4-B6ADBD1C1E33}"/>
              </a:ext>
            </a:extLst>
          </p:cNvPr>
          <p:cNvPicPr>
            <a:picLocks noChangeAspect="1"/>
          </p:cNvPicPr>
          <p:nvPr/>
        </p:nvPicPr>
        <p:blipFill>
          <a:blip r:embed="rId6"/>
          <a:stretch>
            <a:fillRect/>
          </a:stretch>
        </p:blipFill>
        <p:spPr>
          <a:xfrm>
            <a:off x="9788522" y="3981331"/>
            <a:ext cx="2327168" cy="1493971"/>
          </a:xfrm>
          <a:prstGeom prst="rect">
            <a:avLst/>
          </a:prstGeom>
        </p:spPr>
      </p:pic>
      <p:sp>
        <p:nvSpPr>
          <p:cNvPr id="18" name="Right Arrow 17">
            <a:extLst>
              <a:ext uri="{FF2B5EF4-FFF2-40B4-BE49-F238E27FC236}">
                <a16:creationId xmlns:a16="http://schemas.microsoft.com/office/drawing/2014/main" id="{35566FBB-A271-1E42-810F-6D6140DA773D}"/>
              </a:ext>
            </a:extLst>
          </p:cNvPr>
          <p:cNvSpPr/>
          <p:nvPr/>
        </p:nvSpPr>
        <p:spPr>
          <a:xfrm>
            <a:off x="9253104" y="4851873"/>
            <a:ext cx="424067" cy="3435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C461292-C491-B742-BA4B-5B0BA591802E}"/>
              </a:ext>
            </a:extLst>
          </p:cNvPr>
          <p:cNvSpPr/>
          <p:nvPr/>
        </p:nvSpPr>
        <p:spPr>
          <a:xfrm>
            <a:off x="9756507" y="5523843"/>
            <a:ext cx="2354795" cy="122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CD03F06-F154-F442-92E9-7915D4E21AEB}"/>
              </a:ext>
            </a:extLst>
          </p:cNvPr>
          <p:cNvSpPr txBox="1"/>
          <p:nvPr/>
        </p:nvSpPr>
        <p:spPr>
          <a:xfrm>
            <a:off x="9828454" y="5475302"/>
            <a:ext cx="2366572" cy="1323439"/>
          </a:xfrm>
          <a:prstGeom prst="rect">
            <a:avLst/>
          </a:prstGeom>
          <a:noFill/>
        </p:spPr>
        <p:txBody>
          <a:bodyPr wrap="square" rtlCol="0">
            <a:spAutoFit/>
          </a:bodyPr>
          <a:lstStyle/>
          <a:p>
            <a:pPr algn="ctr"/>
            <a:r>
              <a:rPr lang="en-US" sz="1000" dirty="0"/>
              <a:t>The </a:t>
            </a:r>
            <a:r>
              <a:rPr lang="en-US" sz="1000" i="1" dirty="0"/>
              <a:t>Canadian Constitution of 1982 </a:t>
            </a:r>
            <a:r>
              <a:rPr lang="en-US" sz="1000" dirty="0"/>
              <a:t>is the most important legal document in Canada. </a:t>
            </a:r>
            <a:r>
              <a:rPr lang="en-US" sz="1000" i="1" dirty="0"/>
              <a:t>The Canadian Charter of Rights and Freedoms</a:t>
            </a:r>
            <a:r>
              <a:rPr lang="en-US" sz="1000" dirty="0"/>
              <a:t> is a small but vital component of this document as it outlines the guaranteed individual rights and freedoms of its citizens.</a:t>
            </a:r>
          </a:p>
        </p:txBody>
      </p:sp>
      <p:sp>
        <p:nvSpPr>
          <p:cNvPr id="24" name="TextBox 23">
            <a:extLst>
              <a:ext uri="{FF2B5EF4-FFF2-40B4-BE49-F238E27FC236}">
                <a16:creationId xmlns:a16="http://schemas.microsoft.com/office/drawing/2014/main" id="{38C745C0-9785-584C-A009-530B2B41189A}"/>
              </a:ext>
            </a:extLst>
          </p:cNvPr>
          <p:cNvSpPr txBox="1"/>
          <p:nvPr/>
        </p:nvSpPr>
        <p:spPr>
          <a:xfrm>
            <a:off x="15491" y="516588"/>
            <a:ext cx="12191999" cy="3416320"/>
          </a:xfrm>
          <a:prstGeom prst="rect">
            <a:avLst/>
          </a:prstGeom>
          <a:noFill/>
        </p:spPr>
        <p:txBody>
          <a:bodyPr wrap="square" rtlCol="0">
            <a:spAutoFit/>
          </a:bodyPr>
          <a:lstStyle/>
          <a:p>
            <a:r>
              <a:rPr lang="en-US" dirty="0"/>
              <a:t>As with other liberal democracies, The nation of Canada utilizes a constitution to </a:t>
            </a:r>
            <a:r>
              <a:rPr lang="en-US" dirty="0" smtClean="0"/>
              <a:t>identify and enshrine </a:t>
            </a:r>
            <a:r>
              <a:rPr lang="en-US" dirty="0"/>
              <a:t>the individual rights and freedoms of its citizen within </a:t>
            </a:r>
            <a:r>
              <a:rPr lang="en-US" dirty="0"/>
              <a:t>a</a:t>
            </a:r>
            <a:r>
              <a:rPr lang="en-US" dirty="0" smtClean="0"/>
              <a:t> </a:t>
            </a:r>
            <a:r>
              <a:rPr lang="en-US" dirty="0"/>
              <a:t>legal system. Additionally, the constitution also outlines the separation of powers, </a:t>
            </a:r>
            <a:r>
              <a:rPr lang="en-US" dirty="0" smtClean="0"/>
              <a:t>dictates the form </a:t>
            </a:r>
            <a:r>
              <a:rPr lang="en-US" dirty="0"/>
              <a:t>and function of the </a:t>
            </a:r>
            <a:r>
              <a:rPr lang="en-US" dirty="0" smtClean="0"/>
              <a:t>various branches of </a:t>
            </a:r>
            <a:r>
              <a:rPr lang="en-US" dirty="0"/>
              <a:t>the government as well as establishes </a:t>
            </a:r>
            <a:r>
              <a:rPr lang="en-US" dirty="0" smtClean="0"/>
              <a:t>key electoral </a:t>
            </a:r>
            <a:r>
              <a:rPr lang="en-US" dirty="0"/>
              <a:t>processes. It is through this document that Canada was made into a parliamentary democracy. A Parliamentary democracy is one </a:t>
            </a:r>
            <a:r>
              <a:rPr lang="en-US" dirty="0" smtClean="0"/>
              <a:t>where </a:t>
            </a:r>
            <a:r>
              <a:rPr lang="en-US" dirty="0"/>
              <a:t>power is shared between both elected and appointed </a:t>
            </a:r>
            <a:r>
              <a:rPr lang="en-US" dirty="0" smtClean="0"/>
              <a:t>members, </a:t>
            </a:r>
            <a:r>
              <a:rPr lang="en-US" dirty="0"/>
              <a:t>and where confidence in both the government and its leadership must be maintained. Canada, unlike the United States utilizes the concept of “Responsible Government</a:t>
            </a:r>
            <a:r>
              <a:rPr lang="en-US" dirty="0" smtClean="0"/>
              <a:t>”.</a:t>
            </a:r>
          </a:p>
          <a:p>
            <a:endParaRPr lang="en-US" dirty="0"/>
          </a:p>
          <a:p>
            <a:r>
              <a:rPr lang="en-US" dirty="0"/>
              <a:t>It is </a:t>
            </a:r>
            <a:r>
              <a:rPr lang="en-US" dirty="0" smtClean="0"/>
              <a:t>important to </a:t>
            </a:r>
            <a:r>
              <a:rPr lang="en-US" dirty="0"/>
              <a:t>note that </a:t>
            </a:r>
            <a:r>
              <a:rPr lang="en-US" dirty="0" smtClean="0"/>
              <a:t>today, Canada’s </a:t>
            </a:r>
            <a:r>
              <a:rPr lang="en-US" dirty="0"/>
              <a:t>government functions without the monarchy </a:t>
            </a:r>
            <a:r>
              <a:rPr lang="en-US" dirty="0" smtClean="0"/>
              <a:t>interfering in its day </a:t>
            </a:r>
            <a:r>
              <a:rPr lang="en-US" dirty="0"/>
              <a:t>to day </a:t>
            </a:r>
            <a:r>
              <a:rPr lang="en-US" dirty="0" smtClean="0"/>
              <a:t>operations, </a:t>
            </a:r>
            <a:r>
              <a:rPr lang="en-US" dirty="0"/>
              <a:t>and that the </a:t>
            </a:r>
            <a:r>
              <a:rPr lang="en-US" dirty="0" smtClean="0"/>
              <a:t>monarch currently </a:t>
            </a:r>
            <a:r>
              <a:rPr lang="en-US" dirty="0"/>
              <a:t>functions as a </a:t>
            </a:r>
            <a:r>
              <a:rPr lang="en-US" dirty="0" smtClean="0"/>
              <a:t>figurehead. While there is a degree of separation in our modern governance, evidence such as Canada’s original </a:t>
            </a:r>
            <a:r>
              <a:rPr lang="en-US" dirty="0"/>
              <a:t>copy of </a:t>
            </a:r>
            <a:r>
              <a:rPr lang="en-US" dirty="0" smtClean="0"/>
              <a:t>our constitution being stored in England, rather than Canada denotes a continued connection to our political past.</a:t>
            </a:r>
            <a:endParaRPr lang="en-US" dirty="0"/>
          </a:p>
        </p:txBody>
      </p:sp>
      <p:sp>
        <p:nvSpPr>
          <p:cNvPr id="2" name="Title 1">
            <a:extLst>
              <a:ext uri="{FF2B5EF4-FFF2-40B4-BE49-F238E27FC236}">
                <a16:creationId xmlns:a16="http://schemas.microsoft.com/office/drawing/2014/main" id="{C455CF46-D0EA-984B-A7CC-0A5B727F812C}"/>
              </a:ext>
            </a:extLst>
          </p:cNvPr>
          <p:cNvSpPr>
            <a:spLocks noGrp="1"/>
          </p:cNvSpPr>
          <p:nvPr>
            <p:ph type="title"/>
          </p:nvPr>
        </p:nvSpPr>
        <p:spPr>
          <a:xfrm>
            <a:off x="0" y="-7608"/>
            <a:ext cx="12191999" cy="696541"/>
          </a:xfrm>
        </p:spPr>
        <p:txBody>
          <a:bodyPr/>
          <a:lstStyle/>
          <a:p>
            <a:pPr algn="ctr"/>
            <a:r>
              <a:rPr lang="en-US" b="1" u="sng" dirty="0"/>
              <a:t>The Canadian Constitution</a:t>
            </a:r>
          </a:p>
        </p:txBody>
      </p:sp>
    </p:spTree>
    <p:extLst>
      <p:ext uri="{BB962C8B-B14F-4D97-AF65-F5344CB8AC3E}">
        <p14:creationId xmlns:p14="http://schemas.microsoft.com/office/powerpoint/2010/main" val="2775471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A597-0AF5-D944-A630-1B74D58A5690}"/>
              </a:ext>
            </a:extLst>
          </p:cNvPr>
          <p:cNvSpPr>
            <a:spLocks noGrp="1"/>
          </p:cNvSpPr>
          <p:nvPr>
            <p:ph type="title"/>
          </p:nvPr>
        </p:nvSpPr>
        <p:spPr>
          <a:xfrm>
            <a:off x="0" y="0"/>
            <a:ext cx="12192000" cy="402771"/>
          </a:xfrm>
        </p:spPr>
        <p:txBody>
          <a:bodyPr>
            <a:normAutofit fontScale="90000"/>
          </a:bodyPr>
          <a:lstStyle/>
          <a:p>
            <a:pPr algn="ctr"/>
            <a:r>
              <a:rPr lang="en-US" b="1" u="sng" dirty="0"/>
              <a:t>Major Canadian Political Parties</a:t>
            </a:r>
          </a:p>
        </p:txBody>
      </p:sp>
      <p:sp>
        <p:nvSpPr>
          <p:cNvPr id="12" name="Rectangle 11">
            <a:extLst>
              <a:ext uri="{FF2B5EF4-FFF2-40B4-BE49-F238E27FC236}">
                <a16:creationId xmlns:a16="http://schemas.microsoft.com/office/drawing/2014/main" id="{ED49D8FF-41C6-C04C-A4BC-613EF3B92EAC}"/>
              </a:ext>
            </a:extLst>
          </p:cNvPr>
          <p:cNvSpPr/>
          <p:nvPr/>
        </p:nvSpPr>
        <p:spPr>
          <a:xfrm>
            <a:off x="0" y="753035"/>
            <a:ext cx="12192000" cy="9816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C795085-1AB4-B144-8A31-C000AA44242A}"/>
              </a:ext>
            </a:extLst>
          </p:cNvPr>
          <p:cNvPicPr>
            <a:picLocks noChangeAspect="1"/>
          </p:cNvPicPr>
          <p:nvPr/>
        </p:nvPicPr>
        <p:blipFill>
          <a:blip r:embed="rId3"/>
          <a:stretch>
            <a:fillRect/>
          </a:stretch>
        </p:blipFill>
        <p:spPr>
          <a:xfrm>
            <a:off x="8122024" y="1257426"/>
            <a:ext cx="1909482" cy="244680"/>
          </a:xfrm>
          <a:prstGeom prst="rect">
            <a:avLst/>
          </a:prstGeom>
        </p:spPr>
      </p:pic>
      <p:pic>
        <p:nvPicPr>
          <p:cNvPr id="14" name="Picture 13">
            <a:extLst>
              <a:ext uri="{FF2B5EF4-FFF2-40B4-BE49-F238E27FC236}">
                <a16:creationId xmlns:a16="http://schemas.microsoft.com/office/drawing/2014/main" id="{0AEAD334-71BE-1648-977F-AABBD5EEB406}"/>
              </a:ext>
            </a:extLst>
          </p:cNvPr>
          <p:cNvPicPr>
            <a:picLocks noChangeAspect="1"/>
          </p:cNvPicPr>
          <p:nvPr/>
        </p:nvPicPr>
        <p:blipFill>
          <a:blip r:embed="rId4"/>
          <a:stretch>
            <a:fillRect/>
          </a:stretch>
        </p:blipFill>
        <p:spPr>
          <a:xfrm>
            <a:off x="6280264" y="1015603"/>
            <a:ext cx="1439235" cy="578093"/>
          </a:xfrm>
          <a:prstGeom prst="rect">
            <a:avLst/>
          </a:prstGeom>
        </p:spPr>
      </p:pic>
      <p:pic>
        <p:nvPicPr>
          <p:cNvPr id="15" name="Picture 14">
            <a:extLst>
              <a:ext uri="{FF2B5EF4-FFF2-40B4-BE49-F238E27FC236}">
                <a16:creationId xmlns:a16="http://schemas.microsoft.com/office/drawing/2014/main" id="{3241F230-5913-944F-9A17-D87BF47D1366}"/>
              </a:ext>
            </a:extLst>
          </p:cNvPr>
          <p:cNvPicPr>
            <a:picLocks noChangeAspect="1"/>
          </p:cNvPicPr>
          <p:nvPr/>
        </p:nvPicPr>
        <p:blipFill>
          <a:blip r:embed="rId5"/>
          <a:stretch>
            <a:fillRect/>
          </a:stretch>
        </p:blipFill>
        <p:spPr>
          <a:xfrm>
            <a:off x="4108116" y="1220670"/>
            <a:ext cx="1769623" cy="432835"/>
          </a:xfrm>
          <a:prstGeom prst="rect">
            <a:avLst/>
          </a:prstGeom>
        </p:spPr>
      </p:pic>
      <p:pic>
        <p:nvPicPr>
          <p:cNvPr id="16" name="Picture 15">
            <a:extLst>
              <a:ext uri="{FF2B5EF4-FFF2-40B4-BE49-F238E27FC236}">
                <a16:creationId xmlns:a16="http://schemas.microsoft.com/office/drawing/2014/main" id="{2240DBF7-A894-1347-9E6C-3B7A3921157B}"/>
              </a:ext>
            </a:extLst>
          </p:cNvPr>
          <p:cNvPicPr>
            <a:picLocks noChangeAspect="1"/>
          </p:cNvPicPr>
          <p:nvPr/>
        </p:nvPicPr>
        <p:blipFill>
          <a:blip r:embed="rId6"/>
          <a:stretch>
            <a:fillRect/>
          </a:stretch>
        </p:blipFill>
        <p:spPr>
          <a:xfrm>
            <a:off x="2113587" y="990591"/>
            <a:ext cx="1698453" cy="695928"/>
          </a:xfrm>
          <a:prstGeom prst="rect">
            <a:avLst/>
          </a:prstGeom>
        </p:spPr>
      </p:pic>
      <p:pic>
        <p:nvPicPr>
          <p:cNvPr id="17" name="Picture 16">
            <a:extLst>
              <a:ext uri="{FF2B5EF4-FFF2-40B4-BE49-F238E27FC236}">
                <a16:creationId xmlns:a16="http://schemas.microsoft.com/office/drawing/2014/main" id="{5104F139-1DBB-1C48-A3F1-262AB74EEC29}"/>
              </a:ext>
            </a:extLst>
          </p:cNvPr>
          <p:cNvPicPr>
            <a:picLocks noChangeAspect="1"/>
          </p:cNvPicPr>
          <p:nvPr/>
        </p:nvPicPr>
        <p:blipFill>
          <a:blip r:embed="rId7"/>
          <a:stretch>
            <a:fillRect/>
          </a:stretch>
        </p:blipFill>
        <p:spPr>
          <a:xfrm>
            <a:off x="148504" y="1275989"/>
            <a:ext cx="1621119" cy="322198"/>
          </a:xfrm>
          <a:prstGeom prst="rect">
            <a:avLst/>
          </a:prstGeom>
        </p:spPr>
      </p:pic>
      <p:pic>
        <p:nvPicPr>
          <p:cNvPr id="18" name="Picture 17">
            <a:extLst>
              <a:ext uri="{FF2B5EF4-FFF2-40B4-BE49-F238E27FC236}">
                <a16:creationId xmlns:a16="http://schemas.microsoft.com/office/drawing/2014/main" id="{5408BBC6-B69D-004C-A791-630004BE3136}"/>
              </a:ext>
            </a:extLst>
          </p:cNvPr>
          <p:cNvPicPr>
            <a:picLocks noChangeAspect="1"/>
          </p:cNvPicPr>
          <p:nvPr/>
        </p:nvPicPr>
        <p:blipFill>
          <a:blip r:embed="rId8"/>
          <a:stretch>
            <a:fillRect/>
          </a:stretch>
        </p:blipFill>
        <p:spPr>
          <a:xfrm>
            <a:off x="10396308" y="1050992"/>
            <a:ext cx="1670740" cy="575125"/>
          </a:xfrm>
          <a:prstGeom prst="rect">
            <a:avLst/>
          </a:prstGeom>
        </p:spPr>
      </p:pic>
      <p:graphicFrame>
        <p:nvGraphicFramePr>
          <p:cNvPr id="19" name="Table 18">
            <a:extLst>
              <a:ext uri="{FF2B5EF4-FFF2-40B4-BE49-F238E27FC236}">
                <a16:creationId xmlns:a16="http://schemas.microsoft.com/office/drawing/2014/main" id="{3F3CA5D1-F3D4-D44D-8210-4BB1F25E23C4}"/>
              </a:ext>
            </a:extLst>
          </p:cNvPr>
          <p:cNvGraphicFramePr>
            <a:graphicFrameLocks noGrp="1"/>
          </p:cNvGraphicFramePr>
          <p:nvPr>
            <p:extLst>
              <p:ext uri="{D42A27DB-BD31-4B8C-83A1-F6EECF244321}">
                <p14:modId xmlns:p14="http://schemas.microsoft.com/office/powerpoint/2010/main" val="912808959"/>
              </p:ext>
            </p:extLst>
          </p:nvPr>
        </p:nvGraphicFramePr>
        <p:xfrm>
          <a:off x="0" y="1757993"/>
          <a:ext cx="12192000" cy="508543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15655697"/>
                    </a:ext>
                  </a:extLst>
                </a:gridCol>
                <a:gridCol w="2032000">
                  <a:extLst>
                    <a:ext uri="{9D8B030D-6E8A-4147-A177-3AD203B41FA5}">
                      <a16:colId xmlns:a16="http://schemas.microsoft.com/office/drawing/2014/main" val="4213121494"/>
                    </a:ext>
                  </a:extLst>
                </a:gridCol>
                <a:gridCol w="2032000">
                  <a:extLst>
                    <a:ext uri="{9D8B030D-6E8A-4147-A177-3AD203B41FA5}">
                      <a16:colId xmlns:a16="http://schemas.microsoft.com/office/drawing/2014/main" val="2726787261"/>
                    </a:ext>
                  </a:extLst>
                </a:gridCol>
                <a:gridCol w="2032000">
                  <a:extLst>
                    <a:ext uri="{9D8B030D-6E8A-4147-A177-3AD203B41FA5}">
                      <a16:colId xmlns:a16="http://schemas.microsoft.com/office/drawing/2014/main" val="2519220591"/>
                    </a:ext>
                  </a:extLst>
                </a:gridCol>
                <a:gridCol w="2032000">
                  <a:extLst>
                    <a:ext uri="{9D8B030D-6E8A-4147-A177-3AD203B41FA5}">
                      <a16:colId xmlns:a16="http://schemas.microsoft.com/office/drawing/2014/main" val="1599910722"/>
                    </a:ext>
                  </a:extLst>
                </a:gridCol>
                <a:gridCol w="2032000">
                  <a:extLst>
                    <a:ext uri="{9D8B030D-6E8A-4147-A177-3AD203B41FA5}">
                      <a16:colId xmlns:a16="http://schemas.microsoft.com/office/drawing/2014/main" val="1350464474"/>
                    </a:ext>
                  </a:extLst>
                </a:gridCol>
              </a:tblGrid>
              <a:tr h="465757">
                <a:tc>
                  <a:txBody>
                    <a:bodyPr/>
                    <a:lstStyle/>
                    <a:p>
                      <a:pPr algn="ctr"/>
                      <a:r>
                        <a:rPr lang="en-US" sz="1000" u="sng" dirty="0"/>
                        <a:t>Number of Seats Currently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u="sng" dirty="0"/>
                        <a:t>Number of Seats Currently</a:t>
                      </a:r>
                    </a:p>
                  </a:txBody>
                  <a:tcPr/>
                </a:tc>
                <a:tc>
                  <a:txBody>
                    <a:bodyPr/>
                    <a:lstStyle/>
                    <a:p>
                      <a:pPr algn="ctr"/>
                      <a:r>
                        <a:rPr lang="en-US" sz="1000" u="sng" dirty="0"/>
                        <a:t>Number of Seats Currently</a:t>
                      </a:r>
                    </a:p>
                  </a:txBody>
                  <a:tcPr/>
                </a:tc>
                <a:tc>
                  <a:txBody>
                    <a:bodyPr/>
                    <a:lstStyle/>
                    <a:p>
                      <a:pPr algn="ctr"/>
                      <a:r>
                        <a:rPr lang="en-US" sz="1000" u="sng" dirty="0"/>
                        <a:t>Number of Seats Currently</a:t>
                      </a:r>
                    </a:p>
                  </a:txBody>
                  <a:tcPr/>
                </a:tc>
                <a:tc>
                  <a:txBody>
                    <a:bodyPr/>
                    <a:lstStyle/>
                    <a:p>
                      <a:pPr algn="ctr"/>
                      <a:r>
                        <a:rPr lang="en-US" sz="1000" u="sng" dirty="0"/>
                        <a:t>Number of Seats Currently</a:t>
                      </a:r>
                    </a:p>
                  </a:txBody>
                  <a:tcPr/>
                </a:tc>
                <a:tc>
                  <a:txBody>
                    <a:bodyPr/>
                    <a:lstStyle/>
                    <a:p>
                      <a:pPr algn="ctr"/>
                      <a:r>
                        <a:rPr lang="en-US" sz="1000" u="sng" dirty="0"/>
                        <a:t>Number of Seats Currently</a:t>
                      </a:r>
                    </a:p>
                  </a:txBody>
                  <a:tcPr/>
                </a:tc>
                <a:extLst>
                  <a:ext uri="{0D108BD9-81ED-4DB2-BD59-A6C34878D82A}">
                    <a16:rowId xmlns:a16="http://schemas.microsoft.com/office/drawing/2014/main" val="485984476"/>
                  </a:ext>
                </a:extLst>
              </a:tr>
              <a:tr h="465757">
                <a:tc>
                  <a:txBody>
                    <a:bodyPr/>
                    <a:lstStyle/>
                    <a:p>
                      <a:pPr algn="ctr"/>
                      <a:r>
                        <a:rPr lang="en-US" sz="1000" b="1" dirty="0"/>
                        <a:t>3/338</a:t>
                      </a:r>
                    </a:p>
                  </a:txBody>
                  <a:tcPr/>
                </a:tc>
                <a:tc>
                  <a:txBody>
                    <a:bodyPr/>
                    <a:lstStyle/>
                    <a:p>
                      <a:pPr algn="ctr"/>
                      <a:r>
                        <a:rPr lang="en-US" sz="1000" b="1" dirty="0"/>
                        <a:t>32/338</a:t>
                      </a:r>
                    </a:p>
                  </a:txBody>
                  <a:tcPr/>
                </a:tc>
                <a:tc>
                  <a:txBody>
                    <a:bodyPr/>
                    <a:lstStyle/>
                    <a:p>
                      <a:pPr algn="ctr"/>
                      <a:r>
                        <a:rPr lang="en-US" sz="1000" b="1" dirty="0"/>
                        <a:t>24/338</a:t>
                      </a:r>
                    </a:p>
                  </a:txBody>
                  <a:tcPr/>
                </a:tc>
                <a:tc>
                  <a:txBody>
                    <a:bodyPr/>
                    <a:lstStyle/>
                    <a:p>
                      <a:pPr algn="ctr"/>
                      <a:r>
                        <a:rPr lang="en-US" sz="1000" b="1" dirty="0"/>
                        <a:t>157/338</a:t>
                      </a:r>
                    </a:p>
                  </a:txBody>
                  <a:tcPr/>
                </a:tc>
                <a:tc>
                  <a:txBody>
                    <a:bodyPr/>
                    <a:lstStyle/>
                    <a:p>
                      <a:pPr algn="ctr"/>
                      <a:r>
                        <a:rPr lang="en-US" sz="1000" b="1" dirty="0"/>
                        <a:t>121/338</a:t>
                      </a:r>
                    </a:p>
                  </a:txBody>
                  <a:tcPr/>
                </a:tc>
                <a:tc>
                  <a:txBody>
                    <a:bodyPr/>
                    <a:lstStyle/>
                    <a:p>
                      <a:pPr algn="ctr"/>
                      <a:r>
                        <a:rPr lang="en-US" sz="1000" b="1" dirty="0"/>
                        <a:t>0/338</a:t>
                      </a:r>
                    </a:p>
                  </a:txBody>
                  <a:tcPr/>
                </a:tc>
                <a:extLst>
                  <a:ext uri="{0D108BD9-81ED-4DB2-BD59-A6C34878D82A}">
                    <a16:rowId xmlns:a16="http://schemas.microsoft.com/office/drawing/2014/main" val="3050482879"/>
                  </a:ext>
                </a:extLst>
              </a:tr>
              <a:tr h="278721">
                <a:tc gridSpan="6">
                  <a:txBody>
                    <a:bodyPr/>
                    <a:lstStyle/>
                    <a:p>
                      <a:pPr algn="ctr"/>
                      <a:r>
                        <a:rPr lang="en-US" sz="1000" dirty="0"/>
                        <a:t>* One Member of Parliament has run and won as an independent in the current sitting of the House of Commons</a:t>
                      </a:r>
                    </a:p>
                  </a:txBody>
                  <a:tcPr/>
                </a:tc>
                <a:tc hMerge="1">
                  <a:txBody>
                    <a:bodyPr/>
                    <a:lstStyle/>
                    <a:p>
                      <a:endParaRPr lang="en-US" sz="1000" dirty="0"/>
                    </a:p>
                  </a:txBody>
                  <a:tcPr/>
                </a:tc>
                <a:tc hMerge="1">
                  <a:txBody>
                    <a:bodyPr/>
                    <a:lstStyle/>
                    <a:p>
                      <a:pPr algn="ctr"/>
                      <a:endParaRPr lang="en-US" sz="1000" dirty="0"/>
                    </a:p>
                  </a:txBody>
                  <a:tcPr/>
                </a:tc>
                <a:tc hMerge="1">
                  <a:txBody>
                    <a:bodyPr/>
                    <a:lstStyle/>
                    <a:p>
                      <a:endParaRPr lang="en-US" sz="1000" dirty="0"/>
                    </a:p>
                  </a:txBody>
                  <a:tcPr/>
                </a:tc>
                <a:tc hMerge="1">
                  <a:txBody>
                    <a:bodyPr/>
                    <a:lstStyle/>
                    <a:p>
                      <a:endParaRPr lang="en-US" sz="1000"/>
                    </a:p>
                  </a:txBody>
                  <a:tcPr/>
                </a:tc>
                <a:tc hMerge="1">
                  <a:txBody>
                    <a:bodyPr/>
                    <a:lstStyle/>
                    <a:p>
                      <a:endParaRPr lang="en-US" sz="1000" dirty="0"/>
                    </a:p>
                  </a:txBody>
                  <a:tcPr/>
                </a:tc>
                <a:extLst>
                  <a:ext uri="{0D108BD9-81ED-4DB2-BD59-A6C34878D82A}">
                    <a16:rowId xmlns:a16="http://schemas.microsoft.com/office/drawing/2014/main" val="3084697728"/>
                  </a:ext>
                </a:extLst>
              </a:tr>
              <a:tr h="465757">
                <a:tc>
                  <a:txBody>
                    <a:bodyPr/>
                    <a:lstStyle/>
                    <a:p>
                      <a:pPr algn="ctr"/>
                      <a:r>
                        <a:rPr lang="en-US" sz="1000" b="1" u="sng" dirty="0">
                          <a:solidFill>
                            <a:schemeClr val="bg1"/>
                          </a:solidFill>
                        </a:rPr>
                        <a:t>Percentage of the Popular Vote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solidFill>
                            <a:schemeClr val="bg1"/>
                          </a:solidFill>
                        </a:rPr>
                        <a:t>Percentage of the Popular Vote </a:t>
                      </a:r>
                    </a:p>
                    <a:p>
                      <a:pPr algn="ctr"/>
                      <a:endParaRPr lang="en-US" sz="10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solidFill>
                            <a:schemeClr val="bg1"/>
                          </a:solidFill>
                        </a:rPr>
                        <a:t>Percentage of the Popular Vote </a:t>
                      </a:r>
                    </a:p>
                    <a:p>
                      <a:pPr algn="ctr"/>
                      <a:endParaRPr lang="en-US" sz="10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solidFill>
                            <a:schemeClr val="bg1"/>
                          </a:solidFill>
                        </a:rPr>
                        <a:t>Percentage of the Popular Vote </a:t>
                      </a:r>
                    </a:p>
                    <a:p>
                      <a:pPr algn="ctr"/>
                      <a:endParaRPr lang="en-US" sz="10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solidFill>
                            <a:schemeClr val="bg1"/>
                          </a:solidFill>
                        </a:rPr>
                        <a:t>Percentage of the Popular Vote </a:t>
                      </a:r>
                    </a:p>
                    <a:p>
                      <a:pPr algn="ctr"/>
                      <a:endParaRPr lang="en-US" sz="10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solidFill>
                            <a:schemeClr val="bg1"/>
                          </a:solidFill>
                        </a:rPr>
                        <a:t>Percentage of the Popular Vote </a:t>
                      </a:r>
                    </a:p>
                    <a:p>
                      <a:pPr algn="ctr"/>
                      <a:endParaRPr lang="en-US" sz="1000" dirty="0"/>
                    </a:p>
                  </a:txBody>
                  <a:tcPr/>
                </a:tc>
                <a:extLst>
                  <a:ext uri="{0D108BD9-81ED-4DB2-BD59-A6C34878D82A}">
                    <a16:rowId xmlns:a16="http://schemas.microsoft.com/office/drawing/2014/main" val="2289136436"/>
                  </a:ext>
                </a:extLst>
              </a:tr>
              <a:tr h="465757">
                <a:tc>
                  <a:txBody>
                    <a:bodyPr/>
                    <a:lstStyle/>
                    <a:p>
                      <a:pPr algn="ctr"/>
                      <a:r>
                        <a:rPr lang="en-US" sz="1000" dirty="0"/>
                        <a:t>6.5%</a:t>
                      </a:r>
                    </a:p>
                  </a:txBody>
                  <a:tcPr/>
                </a:tc>
                <a:tc>
                  <a:txBody>
                    <a:bodyPr/>
                    <a:lstStyle/>
                    <a:p>
                      <a:pPr algn="ctr"/>
                      <a:r>
                        <a:rPr lang="en-US" sz="1000" dirty="0"/>
                        <a:t>7.6%</a:t>
                      </a:r>
                    </a:p>
                  </a:txBody>
                  <a:tcPr/>
                </a:tc>
                <a:tc>
                  <a:txBody>
                    <a:bodyPr/>
                    <a:lstStyle/>
                    <a:p>
                      <a:pPr algn="ctr"/>
                      <a:r>
                        <a:rPr lang="en-US" sz="1000" dirty="0"/>
                        <a:t>16.0%</a:t>
                      </a:r>
                    </a:p>
                  </a:txBody>
                  <a:tcPr/>
                </a:tc>
                <a:tc>
                  <a:txBody>
                    <a:bodyPr/>
                    <a:lstStyle/>
                    <a:p>
                      <a:pPr algn="ctr"/>
                      <a:r>
                        <a:rPr lang="en-US" sz="1000" dirty="0"/>
                        <a:t>33.1%</a:t>
                      </a:r>
                    </a:p>
                  </a:txBody>
                  <a:tcPr/>
                </a:tc>
                <a:tc>
                  <a:txBody>
                    <a:bodyPr/>
                    <a:lstStyle/>
                    <a:p>
                      <a:pPr algn="ctr"/>
                      <a:r>
                        <a:rPr lang="en-US" sz="1000" dirty="0"/>
                        <a:t>34.3%</a:t>
                      </a:r>
                    </a:p>
                  </a:txBody>
                  <a:tcPr/>
                </a:tc>
                <a:tc>
                  <a:txBody>
                    <a:bodyPr/>
                    <a:lstStyle/>
                    <a:p>
                      <a:pPr algn="ctr"/>
                      <a:r>
                        <a:rPr lang="en-US" sz="1000" dirty="0"/>
                        <a:t>1.6%</a:t>
                      </a:r>
                    </a:p>
                  </a:txBody>
                  <a:tcPr/>
                </a:tc>
                <a:extLst>
                  <a:ext uri="{0D108BD9-81ED-4DB2-BD59-A6C34878D82A}">
                    <a16:rowId xmlns:a16="http://schemas.microsoft.com/office/drawing/2014/main" val="2807935388"/>
                  </a:ext>
                </a:extLst>
              </a:tr>
              <a:tr h="532015">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PRIME MINSTERS FROM THE LIBERAL PARTY OF CANADA  AND DATES IN OFFICE</a:t>
                      </a:r>
                    </a:p>
                    <a:p>
                      <a:endParaRPr lang="en-US" sz="1000" dirty="0"/>
                    </a:p>
                  </a:txBody>
                  <a:tcPr>
                    <a:solidFill>
                      <a:srgbClr val="C58C91"/>
                    </a:solidFill>
                  </a:tcPr>
                </a:tc>
                <a:tc hMerge="1">
                  <a:txBody>
                    <a:bodyPr/>
                    <a:lstStyle/>
                    <a:p>
                      <a:endParaRPr lang="en-US" sz="1000" dirty="0"/>
                    </a:p>
                  </a:txBody>
                  <a:tcPr/>
                </a:tc>
                <a:tc hMerge="1">
                  <a:txBody>
                    <a:bodyPr/>
                    <a:lstStyle/>
                    <a:p>
                      <a:endParaRPr lang="en-US" sz="1000" dirty="0"/>
                    </a:p>
                  </a:txBody>
                  <a:tcPr/>
                </a:tc>
                <a:tc gridSpan="3">
                  <a:txBody>
                    <a:bodyPr/>
                    <a:lstStyle/>
                    <a:p>
                      <a:pPr algn="ctr"/>
                      <a:r>
                        <a:rPr lang="en-US" sz="1000" b="1" u="sng" dirty="0"/>
                        <a:t>PRIME MINSTERS FROM CANADIAN CONSERVATIVE PARTIES AND DATES IN OFFICE</a:t>
                      </a:r>
                    </a:p>
                  </a:txBody>
                  <a:tcPr>
                    <a:solidFill>
                      <a:srgbClr val="91A9D5"/>
                    </a:solidFill>
                  </a:tcPr>
                </a:tc>
                <a:tc hMerge="1">
                  <a:txBody>
                    <a:bodyPr/>
                    <a:lstStyle/>
                    <a:p>
                      <a:endParaRPr lang="en-US" sz="1000" dirty="0"/>
                    </a:p>
                  </a:txBody>
                  <a:tcPr/>
                </a:tc>
                <a:tc hMerge="1">
                  <a:txBody>
                    <a:bodyPr/>
                    <a:lstStyle/>
                    <a:p>
                      <a:endParaRPr lang="en-US" sz="1000" dirty="0"/>
                    </a:p>
                  </a:txBody>
                  <a:tcPr/>
                </a:tc>
                <a:extLst>
                  <a:ext uri="{0D108BD9-81ED-4DB2-BD59-A6C34878D82A}">
                    <a16:rowId xmlns:a16="http://schemas.microsoft.com/office/drawing/2014/main" val="2703029364"/>
                  </a:ext>
                </a:extLst>
              </a:tr>
              <a:tr h="465757">
                <a:tc>
                  <a:txBody>
                    <a:bodyPr/>
                    <a:lstStyle/>
                    <a:p>
                      <a:r>
                        <a:rPr lang="en-US" sz="1000" dirty="0"/>
                        <a:t> 2.    </a:t>
                      </a:r>
                      <a:r>
                        <a:rPr lang="en-US" sz="1000" b="1" dirty="0"/>
                        <a:t>Alexander Mackenzie</a:t>
                      </a:r>
                    </a:p>
                    <a:p>
                      <a:r>
                        <a:rPr lang="en-US" sz="1000" dirty="0"/>
                        <a:t>                 (1873-1878)</a:t>
                      </a:r>
                    </a:p>
                  </a:txBody>
                  <a:tcPr>
                    <a:solidFill>
                      <a:srgbClr val="FF0000"/>
                    </a:solidFill>
                  </a:tcPr>
                </a:tc>
                <a:tc>
                  <a:txBody>
                    <a:bodyPr/>
                    <a:lstStyle/>
                    <a:p>
                      <a:r>
                        <a:rPr lang="en-US" sz="1000" dirty="0"/>
                        <a:t>15.    </a:t>
                      </a:r>
                      <a:r>
                        <a:rPr lang="en-US" sz="1000" b="1" dirty="0"/>
                        <a:t>Pierre Elliott Trudeau</a:t>
                      </a:r>
                    </a:p>
                    <a:p>
                      <a:r>
                        <a:rPr lang="en-US" sz="1000" dirty="0"/>
                        <a:t>  (1968-1979 and 1980-1984)</a:t>
                      </a:r>
                    </a:p>
                  </a:txBody>
                  <a:tcPr>
                    <a:solidFill>
                      <a:srgbClr val="FF0000"/>
                    </a:solidFill>
                  </a:tcPr>
                </a:tc>
                <a:tc>
                  <a:txBody>
                    <a:bodyPr/>
                    <a:lstStyle/>
                    <a:p>
                      <a:endParaRPr lang="en-US" sz="1000" dirty="0"/>
                    </a:p>
                  </a:txBody>
                  <a:tcPr>
                    <a:solidFill>
                      <a:srgbClr val="FF0000"/>
                    </a:solidFill>
                  </a:tcPr>
                </a:tc>
                <a:tc>
                  <a:txBody>
                    <a:bodyPr/>
                    <a:lstStyle/>
                    <a:p>
                      <a:pPr marL="228600" indent="-228600">
                        <a:buAutoNum type="arabicPeriod"/>
                      </a:pPr>
                      <a:r>
                        <a:rPr lang="en-US" sz="1000" b="1" dirty="0"/>
                        <a:t>Sir John A. Macdonald </a:t>
                      </a:r>
                      <a:r>
                        <a:rPr lang="en-US" sz="1000" dirty="0"/>
                        <a:t>(1867-73 and 1878-91)</a:t>
                      </a:r>
                    </a:p>
                  </a:txBody>
                  <a:tcPr>
                    <a:solidFill>
                      <a:srgbClr val="00B0F0"/>
                    </a:solidFill>
                  </a:tcPr>
                </a:tc>
                <a:tc>
                  <a:txBody>
                    <a:bodyPr/>
                    <a:lstStyle/>
                    <a:p>
                      <a:r>
                        <a:rPr lang="en-US" sz="1000" dirty="0"/>
                        <a:t>8.    </a:t>
                      </a:r>
                      <a:r>
                        <a:rPr lang="en-US" sz="1000" b="1" dirty="0"/>
                        <a:t>Sir Robert Borden</a:t>
                      </a:r>
                    </a:p>
                    <a:p>
                      <a:r>
                        <a:rPr lang="en-US" sz="1000" dirty="0"/>
                        <a:t>           (1911-1920)</a:t>
                      </a:r>
                    </a:p>
                  </a:txBody>
                  <a:tcPr>
                    <a:solidFill>
                      <a:srgbClr val="00B0F0"/>
                    </a:solidFill>
                  </a:tcPr>
                </a:tc>
                <a:tc>
                  <a:txBody>
                    <a:bodyPr/>
                    <a:lstStyle/>
                    <a:p>
                      <a:r>
                        <a:rPr lang="en-US" sz="1000" dirty="0"/>
                        <a:t>18.      </a:t>
                      </a:r>
                      <a:r>
                        <a:rPr lang="en-US" sz="1000" b="1" dirty="0"/>
                        <a:t>Brian Mulroney</a:t>
                      </a:r>
                    </a:p>
                    <a:p>
                      <a:r>
                        <a:rPr lang="en-US" sz="1000" dirty="0"/>
                        <a:t>             (1984-1993)</a:t>
                      </a:r>
                    </a:p>
                  </a:txBody>
                  <a:tcPr>
                    <a:solidFill>
                      <a:srgbClr val="00B0F0"/>
                    </a:solidFill>
                  </a:tcPr>
                </a:tc>
                <a:extLst>
                  <a:ext uri="{0D108BD9-81ED-4DB2-BD59-A6C34878D82A}">
                    <a16:rowId xmlns:a16="http://schemas.microsoft.com/office/drawing/2014/main" val="3421809631"/>
                  </a:ext>
                </a:extLst>
              </a:tr>
              <a:tr h="465757">
                <a:tc>
                  <a:txBody>
                    <a:bodyPr/>
                    <a:lstStyle/>
                    <a:p>
                      <a:pPr marL="228600" indent="-228600">
                        <a:buAutoNum type="arabicPeriod" startAt="7"/>
                      </a:pPr>
                      <a:r>
                        <a:rPr lang="en-US" sz="1000" dirty="0"/>
                        <a:t>     </a:t>
                      </a:r>
                      <a:r>
                        <a:rPr lang="en-US" sz="1000" b="1" dirty="0"/>
                        <a:t> Sir Wilfred Laurier </a:t>
                      </a:r>
                    </a:p>
                    <a:p>
                      <a:pPr marL="0" indent="0">
                        <a:buNone/>
                      </a:pPr>
                      <a:r>
                        <a:rPr lang="en-US" sz="1000" dirty="0"/>
                        <a:t>                 (1896-1911)</a:t>
                      </a:r>
                    </a:p>
                  </a:txBody>
                  <a:tcPr>
                    <a:solidFill>
                      <a:srgbClr val="FF7D79"/>
                    </a:solidFill>
                  </a:tcPr>
                </a:tc>
                <a:tc>
                  <a:txBody>
                    <a:bodyPr/>
                    <a:lstStyle/>
                    <a:p>
                      <a:pPr marL="228600" indent="-228600">
                        <a:buAutoNum type="arabicPeriod" startAt="17"/>
                      </a:pPr>
                      <a:r>
                        <a:rPr lang="en-US" sz="1000" dirty="0"/>
                        <a:t>   </a:t>
                      </a:r>
                      <a:r>
                        <a:rPr lang="en-US" sz="1000" b="1" dirty="0"/>
                        <a:t>John Napier Turner</a:t>
                      </a:r>
                      <a:r>
                        <a:rPr lang="en-US" sz="1000" dirty="0"/>
                        <a:t>      </a:t>
                      </a:r>
                    </a:p>
                    <a:p>
                      <a:pPr marL="0" indent="0">
                        <a:buNone/>
                      </a:pPr>
                      <a:r>
                        <a:rPr lang="en-US" sz="1000" dirty="0"/>
                        <a:t>                   (1984)                                 </a:t>
                      </a:r>
                    </a:p>
                  </a:txBody>
                  <a:tcPr>
                    <a:solidFill>
                      <a:srgbClr val="FF7D79"/>
                    </a:solidFill>
                  </a:tcPr>
                </a:tc>
                <a:tc>
                  <a:txBody>
                    <a:bodyPr/>
                    <a:lstStyle/>
                    <a:p>
                      <a:endParaRPr lang="en-US" sz="1000" dirty="0"/>
                    </a:p>
                  </a:txBody>
                  <a:tcPr>
                    <a:solidFill>
                      <a:srgbClr val="FF7D79"/>
                    </a:solidFill>
                  </a:tcPr>
                </a:tc>
                <a:tc>
                  <a:txBody>
                    <a:bodyPr/>
                    <a:lstStyle/>
                    <a:p>
                      <a:r>
                        <a:rPr lang="en-US" sz="1000" dirty="0"/>
                        <a:t>3.    </a:t>
                      </a:r>
                      <a:r>
                        <a:rPr lang="en-US" sz="1000" b="1" dirty="0"/>
                        <a:t>Sir John Abbott</a:t>
                      </a:r>
                    </a:p>
                    <a:p>
                      <a:r>
                        <a:rPr lang="en-US" sz="1000" dirty="0"/>
                        <a:t>          (1891-1892)</a:t>
                      </a:r>
                    </a:p>
                  </a:txBody>
                  <a:tcPr>
                    <a:solidFill>
                      <a:srgbClr val="0070C0"/>
                    </a:solidFill>
                  </a:tcPr>
                </a:tc>
                <a:tc>
                  <a:txBody>
                    <a:bodyPr/>
                    <a:lstStyle/>
                    <a:p>
                      <a:r>
                        <a:rPr lang="en-US" sz="1000" dirty="0"/>
                        <a:t>9.      </a:t>
                      </a:r>
                      <a:r>
                        <a:rPr lang="en-US" sz="1000" b="1" dirty="0"/>
                        <a:t>Arthur Meigan</a:t>
                      </a:r>
                    </a:p>
                    <a:p>
                      <a:r>
                        <a:rPr lang="en-US" sz="1000" dirty="0"/>
                        <a:t>   (1920-192 and 1926-1926</a:t>
                      </a:r>
                    </a:p>
                  </a:txBody>
                  <a:tcPr>
                    <a:solidFill>
                      <a:srgbClr val="0070C0"/>
                    </a:solidFill>
                  </a:tcPr>
                </a:tc>
                <a:tc>
                  <a:txBody>
                    <a:bodyPr/>
                    <a:lstStyle/>
                    <a:p>
                      <a:r>
                        <a:rPr lang="en-US" sz="1000" dirty="0"/>
                        <a:t>19.      </a:t>
                      </a:r>
                      <a:r>
                        <a:rPr lang="en-US" sz="1000" b="1" dirty="0"/>
                        <a:t>Kim Campbell</a:t>
                      </a:r>
                    </a:p>
                    <a:p>
                      <a:r>
                        <a:rPr lang="en-US" sz="1000" dirty="0"/>
                        <a:t>             (1993-1993)</a:t>
                      </a:r>
                    </a:p>
                  </a:txBody>
                  <a:tcPr>
                    <a:solidFill>
                      <a:srgbClr val="0070C0"/>
                    </a:solidFill>
                  </a:tcPr>
                </a:tc>
                <a:extLst>
                  <a:ext uri="{0D108BD9-81ED-4DB2-BD59-A6C34878D82A}">
                    <a16:rowId xmlns:a16="http://schemas.microsoft.com/office/drawing/2014/main" val="2139002593"/>
                  </a:ext>
                </a:extLst>
              </a:tr>
              <a:tr h="465757">
                <a:tc>
                  <a:txBody>
                    <a:bodyPr/>
                    <a:lstStyle/>
                    <a:p>
                      <a:r>
                        <a:rPr lang="en-US" sz="1000" b="0" dirty="0"/>
                        <a:t>10. </a:t>
                      </a:r>
                      <a:r>
                        <a:rPr lang="en-US" sz="900" b="1" dirty="0"/>
                        <a:t>William Lyon Mackenzie King</a:t>
                      </a:r>
                    </a:p>
                    <a:p>
                      <a:r>
                        <a:rPr lang="en-US" sz="1000" b="0" dirty="0"/>
                        <a:t>      (1921-1926 and 1926-1930)</a:t>
                      </a:r>
                    </a:p>
                  </a:txBody>
                  <a:tcPr>
                    <a:solidFill>
                      <a:srgbClr val="FF0000"/>
                    </a:solidFill>
                  </a:tcPr>
                </a:tc>
                <a:tc>
                  <a:txBody>
                    <a:bodyPr/>
                    <a:lstStyle/>
                    <a:p>
                      <a:pPr marL="228600" indent="-228600">
                        <a:buAutoNum type="arabicPeriod" startAt="20"/>
                      </a:pPr>
                      <a:r>
                        <a:rPr lang="en-US" sz="1000" b="0" dirty="0"/>
                        <a:t>       </a:t>
                      </a:r>
                      <a:r>
                        <a:rPr lang="en-US" sz="1000" b="1" dirty="0"/>
                        <a:t>Jean Chrétien</a:t>
                      </a:r>
                    </a:p>
                    <a:p>
                      <a:pPr marL="0" indent="0">
                        <a:buNone/>
                      </a:pPr>
                      <a:r>
                        <a:rPr lang="en-US" sz="1000" b="0" dirty="0"/>
                        <a:t>               (1993-2003)</a:t>
                      </a:r>
                    </a:p>
                  </a:txBody>
                  <a:tcPr>
                    <a:solidFill>
                      <a:srgbClr val="FF0000"/>
                    </a:solidFill>
                  </a:tcPr>
                </a:tc>
                <a:tc>
                  <a:txBody>
                    <a:bodyPr/>
                    <a:lstStyle/>
                    <a:p>
                      <a:endParaRPr lang="en-US" sz="1000" dirty="0"/>
                    </a:p>
                  </a:txBody>
                  <a:tcPr>
                    <a:solidFill>
                      <a:srgbClr val="FF0000"/>
                    </a:solidFill>
                  </a:tcPr>
                </a:tc>
                <a:tc>
                  <a:txBody>
                    <a:bodyPr/>
                    <a:lstStyle/>
                    <a:p>
                      <a:r>
                        <a:rPr lang="en-US" sz="1000" dirty="0"/>
                        <a:t>4.   </a:t>
                      </a:r>
                      <a:r>
                        <a:rPr lang="en-US" sz="1000" b="1" dirty="0"/>
                        <a:t>Sir John Thompson</a:t>
                      </a:r>
                    </a:p>
                    <a:p>
                      <a:r>
                        <a:rPr lang="en-US" sz="1000" dirty="0"/>
                        <a:t>          (1892-1894)</a:t>
                      </a:r>
                    </a:p>
                  </a:txBody>
                  <a:tcPr>
                    <a:solidFill>
                      <a:srgbClr val="00B0F0"/>
                    </a:solidFill>
                  </a:tcPr>
                </a:tc>
                <a:tc>
                  <a:txBody>
                    <a:bodyPr/>
                    <a:lstStyle/>
                    <a:p>
                      <a:r>
                        <a:rPr lang="en-US" sz="1000" dirty="0"/>
                        <a:t>11.      </a:t>
                      </a:r>
                      <a:r>
                        <a:rPr lang="en-US" sz="1000" b="1" dirty="0"/>
                        <a:t>R.B Bennett</a:t>
                      </a:r>
                    </a:p>
                    <a:p>
                      <a:r>
                        <a:rPr lang="en-US" sz="1000" dirty="0"/>
                        <a:t>          (1930-1935)</a:t>
                      </a:r>
                    </a:p>
                  </a:txBody>
                  <a:tcPr>
                    <a:solidFill>
                      <a:srgbClr val="00B0F0"/>
                    </a:solidFill>
                  </a:tcPr>
                </a:tc>
                <a:tc>
                  <a:txBody>
                    <a:bodyPr/>
                    <a:lstStyle/>
                    <a:p>
                      <a:r>
                        <a:rPr lang="en-US" sz="1000" dirty="0"/>
                        <a:t>20.     </a:t>
                      </a:r>
                      <a:r>
                        <a:rPr lang="en-US" sz="1000" b="1" dirty="0"/>
                        <a:t>Stephen Harper</a:t>
                      </a:r>
                    </a:p>
                    <a:p>
                      <a:r>
                        <a:rPr lang="en-US" sz="1000" dirty="0"/>
                        <a:t>             (2006-2015)</a:t>
                      </a:r>
                    </a:p>
                  </a:txBody>
                  <a:tcPr>
                    <a:solidFill>
                      <a:srgbClr val="00B0F0"/>
                    </a:solidFill>
                  </a:tcPr>
                </a:tc>
                <a:extLst>
                  <a:ext uri="{0D108BD9-81ED-4DB2-BD59-A6C34878D82A}">
                    <a16:rowId xmlns:a16="http://schemas.microsoft.com/office/drawing/2014/main" val="2044940686"/>
                  </a:ext>
                </a:extLst>
              </a:tr>
              <a:tr h="465757">
                <a:tc>
                  <a:txBody>
                    <a:bodyPr/>
                    <a:lstStyle/>
                    <a:p>
                      <a:pPr marL="228600" indent="-228600">
                        <a:buAutoNum type="arabicPeriod" startAt="12"/>
                      </a:pPr>
                      <a:r>
                        <a:rPr lang="en-US" sz="1000" dirty="0"/>
                        <a:t>      </a:t>
                      </a:r>
                      <a:r>
                        <a:rPr lang="en-US" sz="1000" b="1" dirty="0"/>
                        <a:t>Louis St. Laurent</a:t>
                      </a:r>
                    </a:p>
                    <a:p>
                      <a:pPr marL="0" indent="0">
                        <a:buNone/>
                      </a:pPr>
                      <a:r>
                        <a:rPr lang="en-US" sz="1000" dirty="0"/>
                        <a:t>                 (1948-57)</a:t>
                      </a:r>
                    </a:p>
                  </a:txBody>
                  <a:tcPr>
                    <a:solidFill>
                      <a:srgbClr val="FF7D79"/>
                    </a:solidFill>
                  </a:tcPr>
                </a:tc>
                <a:tc>
                  <a:txBody>
                    <a:bodyPr/>
                    <a:lstStyle/>
                    <a:p>
                      <a:r>
                        <a:rPr lang="en-US" sz="1000" dirty="0"/>
                        <a:t>21.          </a:t>
                      </a:r>
                      <a:r>
                        <a:rPr lang="en-US" sz="1000" b="1" dirty="0"/>
                        <a:t>Paul Martin</a:t>
                      </a:r>
                    </a:p>
                    <a:p>
                      <a:r>
                        <a:rPr lang="en-US" sz="1000" dirty="0"/>
                        <a:t>               (2003-2006)</a:t>
                      </a:r>
                    </a:p>
                  </a:txBody>
                  <a:tcPr>
                    <a:solidFill>
                      <a:srgbClr val="FF7D79"/>
                    </a:solidFill>
                  </a:tcPr>
                </a:tc>
                <a:tc>
                  <a:txBody>
                    <a:bodyPr/>
                    <a:lstStyle/>
                    <a:p>
                      <a:endParaRPr lang="en-US" sz="1000" dirty="0"/>
                    </a:p>
                  </a:txBody>
                  <a:tcPr>
                    <a:solidFill>
                      <a:srgbClr val="FF7D79"/>
                    </a:solidFill>
                  </a:tcPr>
                </a:tc>
                <a:tc>
                  <a:txBody>
                    <a:bodyPr/>
                    <a:lstStyle/>
                    <a:p>
                      <a:r>
                        <a:rPr lang="en-US" sz="1000" dirty="0"/>
                        <a:t>5.   </a:t>
                      </a:r>
                      <a:r>
                        <a:rPr lang="en-US" sz="1000" b="1" dirty="0"/>
                        <a:t>Sir Mackenzie Bowell</a:t>
                      </a:r>
                    </a:p>
                    <a:p>
                      <a:r>
                        <a:rPr lang="en-US" sz="1000" dirty="0"/>
                        <a:t>          (1894-1896)</a:t>
                      </a:r>
                    </a:p>
                  </a:txBody>
                  <a:tcPr>
                    <a:solidFill>
                      <a:srgbClr val="0070C0"/>
                    </a:solidFill>
                  </a:tcPr>
                </a:tc>
                <a:tc>
                  <a:txBody>
                    <a:bodyPr/>
                    <a:lstStyle/>
                    <a:p>
                      <a:r>
                        <a:rPr lang="en-US" sz="1000" dirty="0"/>
                        <a:t>13. </a:t>
                      </a:r>
                      <a:r>
                        <a:rPr lang="en-US" sz="1000" b="1" dirty="0"/>
                        <a:t>John George Diefenbaker</a:t>
                      </a:r>
                    </a:p>
                    <a:p>
                      <a:r>
                        <a:rPr lang="en-US" sz="1000" dirty="0"/>
                        <a:t>          (1957-1963)</a:t>
                      </a:r>
                    </a:p>
                  </a:txBody>
                  <a:tcPr>
                    <a:solidFill>
                      <a:srgbClr val="0070C0"/>
                    </a:solidFill>
                  </a:tcPr>
                </a:tc>
                <a:tc>
                  <a:txBody>
                    <a:bodyPr/>
                    <a:lstStyle/>
                    <a:p>
                      <a:endParaRPr lang="en-US" sz="1000" dirty="0"/>
                    </a:p>
                  </a:txBody>
                  <a:tcPr>
                    <a:solidFill>
                      <a:srgbClr val="0070C0"/>
                    </a:solidFill>
                  </a:tcPr>
                </a:tc>
                <a:extLst>
                  <a:ext uri="{0D108BD9-81ED-4DB2-BD59-A6C34878D82A}">
                    <a16:rowId xmlns:a16="http://schemas.microsoft.com/office/drawing/2014/main" val="3229748198"/>
                  </a:ext>
                </a:extLst>
              </a:tr>
              <a:tr h="465757">
                <a:tc>
                  <a:txBody>
                    <a:bodyPr/>
                    <a:lstStyle/>
                    <a:p>
                      <a:r>
                        <a:rPr lang="en-US" sz="1000" dirty="0"/>
                        <a:t>14.        </a:t>
                      </a:r>
                      <a:r>
                        <a:rPr lang="en-US" sz="1000" b="1" dirty="0"/>
                        <a:t>Lester B. Pearson</a:t>
                      </a:r>
                    </a:p>
                    <a:p>
                      <a:r>
                        <a:rPr lang="en-US" sz="1000" dirty="0"/>
                        <a:t>                 (1963-1968)</a:t>
                      </a:r>
                    </a:p>
                  </a:txBody>
                  <a:tcPr>
                    <a:solidFill>
                      <a:srgbClr val="FF0000"/>
                    </a:solidFill>
                  </a:tcPr>
                </a:tc>
                <a:tc>
                  <a:txBody>
                    <a:bodyPr/>
                    <a:lstStyle/>
                    <a:p>
                      <a:r>
                        <a:rPr lang="en-US" sz="1000" dirty="0"/>
                        <a:t>23.        </a:t>
                      </a:r>
                      <a:r>
                        <a:rPr lang="en-US" sz="1000" b="1" dirty="0"/>
                        <a:t>Justin Trudeau</a:t>
                      </a:r>
                    </a:p>
                    <a:p>
                      <a:r>
                        <a:rPr lang="en-US" sz="1000" dirty="0"/>
                        <a:t>             (2015-Present)</a:t>
                      </a:r>
                    </a:p>
                  </a:txBody>
                  <a:tcPr>
                    <a:solidFill>
                      <a:srgbClr val="FF0000"/>
                    </a:solidFill>
                  </a:tcPr>
                </a:tc>
                <a:tc>
                  <a:txBody>
                    <a:bodyPr/>
                    <a:lstStyle/>
                    <a:p>
                      <a:endParaRPr lang="en-US" sz="1000" dirty="0"/>
                    </a:p>
                  </a:txBody>
                  <a:tcPr>
                    <a:solidFill>
                      <a:srgbClr val="FF0000"/>
                    </a:solidFill>
                  </a:tcPr>
                </a:tc>
                <a:tc>
                  <a:txBody>
                    <a:bodyPr/>
                    <a:lstStyle/>
                    <a:p>
                      <a:r>
                        <a:rPr lang="en-US" sz="1000" dirty="0"/>
                        <a:t>6.   </a:t>
                      </a:r>
                      <a:r>
                        <a:rPr lang="en-US" sz="1000" b="1" dirty="0"/>
                        <a:t>Sir Charles Tupper</a:t>
                      </a:r>
                    </a:p>
                    <a:p>
                      <a:r>
                        <a:rPr lang="en-US" sz="1000" dirty="0"/>
                        <a:t>         (1986-1896)</a:t>
                      </a:r>
                    </a:p>
                  </a:txBody>
                  <a:tcPr>
                    <a:solidFill>
                      <a:srgbClr val="00B0F0"/>
                    </a:solidFill>
                  </a:tcPr>
                </a:tc>
                <a:tc>
                  <a:txBody>
                    <a:bodyPr/>
                    <a:lstStyle/>
                    <a:p>
                      <a:r>
                        <a:rPr lang="en-US" sz="1000" dirty="0"/>
                        <a:t>16.     </a:t>
                      </a:r>
                      <a:r>
                        <a:rPr lang="en-US" sz="1000" b="1" dirty="0"/>
                        <a:t>Joseph Clark</a:t>
                      </a:r>
                    </a:p>
                    <a:p>
                      <a:r>
                        <a:rPr lang="en-US" sz="1000" dirty="0"/>
                        <a:t>          (1979-1980)</a:t>
                      </a:r>
                    </a:p>
                  </a:txBody>
                  <a:tcPr>
                    <a:solidFill>
                      <a:srgbClr val="00B0F0"/>
                    </a:solidFill>
                  </a:tcPr>
                </a:tc>
                <a:tc>
                  <a:txBody>
                    <a:bodyPr/>
                    <a:lstStyle/>
                    <a:p>
                      <a:endParaRPr lang="en-US" sz="1000" dirty="0"/>
                    </a:p>
                  </a:txBody>
                  <a:tcPr>
                    <a:solidFill>
                      <a:srgbClr val="00B0F0"/>
                    </a:solidFill>
                  </a:tcPr>
                </a:tc>
                <a:extLst>
                  <a:ext uri="{0D108BD9-81ED-4DB2-BD59-A6C34878D82A}">
                    <a16:rowId xmlns:a16="http://schemas.microsoft.com/office/drawing/2014/main" val="921878454"/>
                  </a:ext>
                </a:extLst>
              </a:tr>
            </a:tbl>
          </a:graphicData>
        </a:graphic>
      </p:graphicFrame>
      <p:pic>
        <p:nvPicPr>
          <p:cNvPr id="20" name="Picture 19">
            <a:extLst>
              <a:ext uri="{FF2B5EF4-FFF2-40B4-BE49-F238E27FC236}">
                <a16:creationId xmlns:a16="http://schemas.microsoft.com/office/drawing/2014/main" id="{D3C956A2-B267-2C42-8ABB-606335C3F276}"/>
              </a:ext>
            </a:extLst>
          </p:cNvPr>
          <p:cNvPicPr>
            <a:picLocks noChangeAspect="1"/>
          </p:cNvPicPr>
          <p:nvPr/>
        </p:nvPicPr>
        <p:blipFill>
          <a:blip r:embed="rId4"/>
          <a:stretch>
            <a:fillRect/>
          </a:stretch>
        </p:blipFill>
        <p:spPr>
          <a:xfrm>
            <a:off x="2635623" y="4192307"/>
            <a:ext cx="770461" cy="295343"/>
          </a:xfrm>
          <a:prstGeom prst="rect">
            <a:avLst/>
          </a:prstGeom>
        </p:spPr>
      </p:pic>
      <p:pic>
        <p:nvPicPr>
          <p:cNvPr id="21" name="Picture 20">
            <a:extLst>
              <a:ext uri="{FF2B5EF4-FFF2-40B4-BE49-F238E27FC236}">
                <a16:creationId xmlns:a16="http://schemas.microsoft.com/office/drawing/2014/main" id="{6FFD55E9-6FAE-FA42-8669-3533E51ACD2F}"/>
              </a:ext>
            </a:extLst>
          </p:cNvPr>
          <p:cNvPicPr>
            <a:picLocks noChangeAspect="1"/>
          </p:cNvPicPr>
          <p:nvPr/>
        </p:nvPicPr>
        <p:blipFill>
          <a:blip r:embed="rId3"/>
          <a:stretch>
            <a:fillRect/>
          </a:stretch>
        </p:blipFill>
        <p:spPr>
          <a:xfrm>
            <a:off x="8220636" y="4242971"/>
            <a:ext cx="1909482" cy="244680"/>
          </a:xfrm>
          <a:prstGeom prst="rect">
            <a:avLst/>
          </a:prstGeom>
        </p:spPr>
      </p:pic>
    </p:spTree>
    <p:extLst>
      <p:ext uri="{BB962C8B-B14F-4D97-AF65-F5344CB8AC3E}">
        <p14:creationId xmlns:p14="http://schemas.microsoft.com/office/powerpoint/2010/main" val="3087745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9EA2-F62F-A24E-A30B-7514BA98693E}"/>
              </a:ext>
            </a:extLst>
          </p:cNvPr>
          <p:cNvSpPr>
            <a:spLocks noGrp="1"/>
          </p:cNvSpPr>
          <p:nvPr>
            <p:ph type="title"/>
          </p:nvPr>
        </p:nvSpPr>
        <p:spPr>
          <a:xfrm>
            <a:off x="0" y="0"/>
            <a:ext cx="12192000" cy="414130"/>
          </a:xfrm>
        </p:spPr>
        <p:txBody>
          <a:bodyPr>
            <a:normAutofit fontScale="90000"/>
          </a:bodyPr>
          <a:lstStyle/>
          <a:p>
            <a:pPr algn="ctr"/>
            <a:r>
              <a:rPr lang="en-US" b="1" u="sng" dirty="0"/>
              <a:t>Bibliography</a:t>
            </a:r>
          </a:p>
        </p:txBody>
      </p:sp>
      <p:sp>
        <p:nvSpPr>
          <p:cNvPr id="4" name="TextBox 3">
            <a:extLst>
              <a:ext uri="{FF2B5EF4-FFF2-40B4-BE49-F238E27FC236}">
                <a16:creationId xmlns:a16="http://schemas.microsoft.com/office/drawing/2014/main" id="{0AD62BBE-7594-1C44-AA47-61B5DE64FE4C}"/>
              </a:ext>
            </a:extLst>
          </p:cNvPr>
          <p:cNvSpPr txBox="1"/>
          <p:nvPr/>
        </p:nvSpPr>
        <p:spPr>
          <a:xfrm>
            <a:off x="305488" y="506896"/>
            <a:ext cx="11728174" cy="6555641"/>
          </a:xfrm>
          <a:prstGeom prst="rect">
            <a:avLst/>
          </a:prstGeom>
          <a:noFill/>
        </p:spPr>
        <p:txBody>
          <a:bodyPr wrap="square" rtlCol="0">
            <a:spAutoFit/>
          </a:bodyPr>
          <a:lstStyle/>
          <a:p>
            <a:pPr marL="228600" indent="-228600">
              <a:buAutoNum type="arabicPeriod"/>
            </a:pPr>
            <a:r>
              <a:rPr lang="en-US" sz="1000" dirty="0"/>
              <a:t>Canadian Flag- Retrieved from </a:t>
            </a:r>
            <a:r>
              <a:rPr lang="en-US" sz="1000" dirty="0">
                <a:hlinkClick r:id="rId3"/>
              </a:rPr>
              <a:t>https://commons.wikimedia.org/wiki/File:Flag_of_Canada_(Pantone).svg</a:t>
            </a:r>
            <a:r>
              <a:rPr lang="en-US" sz="1000" dirty="0"/>
              <a:t> on May 27</a:t>
            </a:r>
            <a:r>
              <a:rPr lang="en-US" sz="1000" baseline="30000" dirty="0"/>
              <a:t>th</a:t>
            </a:r>
            <a:r>
              <a:rPr lang="en-US" sz="1000" dirty="0"/>
              <a:t>, 2020. Flag designed by George F.G. Stanley. Public Domain</a:t>
            </a:r>
          </a:p>
          <a:p>
            <a:pPr marL="228600" indent="-228600">
              <a:buFontTx/>
              <a:buAutoNum type="arabicPeriod"/>
            </a:pPr>
            <a:r>
              <a:rPr lang="en-US" sz="1000" dirty="0"/>
              <a:t>Laurel branch vector image, retrieved from </a:t>
            </a:r>
            <a:r>
              <a:rPr lang="en-US" sz="1000" dirty="0">
                <a:hlinkClick r:id="rId4"/>
              </a:rPr>
              <a:t>https://publicdomainvectors.org/en/free-clipart/Laurel-branch-vector-image/81241.html</a:t>
            </a:r>
            <a:r>
              <a:rPr lang="en-US" sz="1000" dirty="0"/>
              <a:t> on May 26th, 2020. Image by </a:t>
            </a:r>
            <a:r>
              <a:rPr lang="en-US" sz="1000" dirty="0" err="1"/>
              <a:t>OpenClipart</a:t>
            </a:r>
            <a:r>
              <a:rPr lang="en-US" sz="1000" dirty="0"/>
              <a:t>, Public Domain</a:t>
            </a:r>
          </a:p>
          <a:p>
            <a:pPr marL="228600" indent="-228600">
              <a:buAutoNum type="arabicPeriod"/>
            </a:pPr>
            <a:r>
              <a:rPr lang="en-US" sz="1000" dirty="0"/>
              <a:t>Front page of a copy of the Act of Union in 1867 (British North America Act,  Statute is the property of the Parliament of the United Kingdom of Great Britain and Northern Ireland, Published by Hunter, Rose in Ottawa and made available from the Library and Archives of Canada, reference number nlc-14254 (AMICUS No.9339091). Image retrieved from </a:t>
            </a:r>
            <a:r>
              <a:rPr lang="en-US" sz="1000" dirty="0">
                <a:hlinkClick r:id="rId5"/>
              </a:rPr>
              <a:t>https://commons.wikimedia.org/wiki/File:British_North_America_Act,_1867.jpg</a:t>
            </a:r>
            <a:r>
              <a:rPr lang="en-US" sz="1000" dirty="0"/>
              <a:t> on May 27</a:t>
            </a:r>
            <a:r>
              <a:rPr lang="en-US" sz="1000" baseline="30000" dirty="0"/>
              <a:t>th</a:t>
            </a:r>
            <a:r>
              <a:rPr lang="en-US" sz="1000" dirty="0"/>
              <a:t>, 2020. Public Domain</a:t>
            </a:r>
          </a:p>
          <a:p>
            <a:pPr marL="228600" indent="-228600">
              <a:buAutoNum type="arabicPeriod"/>
            </a:pPr>
            <a:r>
              <a:rPr lang="en-US" sz="1000" dirty="0"/>
              <a:t>Canadian Bill of Rights (1960) Courtesy of the Government of Canada. Retrieved from </a:t>
            </a:r>
            <a:r>
              <a:rPr lang="en-US" sz="1000" dirty="0">
                <a:hlinkClick r:id="rId6"/>
              </a:rPr>
              <a:t>https://www.flickr.com/photos/laurelrusswurm/18086745370</a:t>
            </a:r>
            <a:r>
              <a:rPr lang="en-US" sz="1000" dirty="0"/>
              <a:t>, on May 28</a:t>
            </a:r>
            <a:r>
              <a:rPr lang="en-US" sz="1000" baseline="30000" dirty="0"/>
              <a:t>th</a:t>
            </a:r>
            <a:r>
              <a:rPr lang="en-US" sz="1000" dirty="0"/>
              <a:t>, 2020. Public Domain.</a:t>
            </a:r>
          </a:p>
          <a:p>
            <a:pPr marL="228600" indent="-228600">
              <a:buAutoNum type="arabicPeriod"/>
            </a:pPr>
            <a:r>
              <a:rPr lang="en-US" sz="1000" dirty="0"/>
              <a:t>Her Majesty  Queen Elizabeth II signing the Proclamation of the Constitution Act, 1982. Image retrieved from </a:t>
            </a:r>
            <a:r>
              <a:rPr lang="en-US" sz="1000" dirty="0">
                <a:hlinkClick r:id="rId7"/>
              </a:rPr>
              <a:t>https://www.justice.gc.ca/eng/csj-sjc/rfc-dlc/ccrf-ccdl/learn-apprend.html</a:t>
            </a:r>
            <a:r>
              <a:rPr lang="en-US" sz="1000" dirty="0"/>
              <a:t> on May 28th, 2002. Image courtesy of The Canadian Department of Justice, Public Domain.</a:t>
            </a:r>
          </a:p>
          <a:p>
            <a:pPr marL="228600" indent="-228600">
              <a:buAutoNum type="arabicPeriod"/>
            </a:pPr>
            <a:r>
              <a:rPr lang="en-US" sz="1000" dirty="0"/>
              <a:t>The Canadian Charter of Rights and Freedoms. Retrieved from </a:t>
            </a:r>
            <a:r>
              <a:rPr lang="en-US" sz="1000" dirty="0">
                <a:hlinkClick r:id="rId8"/>
              </a:rPr>
              <a:t>https://www.canada.ca/en/canadian-heritage/services/download-order-charter-bill.html</a:t>
            </a:r>
            <a:r>
              <a:rPr lang="en-US" sz="1000" dirty="0"/>
              <a:t> on May 28th, 2020. </a:t>
            </a:r>
            <a:r>
              <a:rPr lang="en-US" sz="1000" dirty="0" err="1"/>
              <a:t>Iimage</a:t>
            </a:r>
            <a:r>
              <a:rPr lang="en-US" sz="1000" dirty="0"/>
              <a:t> Courtesy of the Government of Canada. Public Domain</a:t>
            </a:r>
          </a:p>
          <a:p>
            <a:pPr marL="228600" indent="-228600">
              <a:buAutoNum type="arabicPeriod"/>
            </a:pPr>
            <a:r>
              <a:rPr lang="en-US" sz="1000" dirty="0"/>
              <a:t>Royal Coat of Arms of the United Kingdom (HM Government)Image originally sourced from Pinches, J.H&amp; R.V., The Royal Heraldry of England, 1974, Heraldry Today. Retrieved from </a:t>
            </a:r>
            <a:r>
              <a:rPr lang="en-US" sz="1000" dirty="0">
                <a:hlinkClick r:id="rId9"/>
              </a:rPr>
              <a:t>https://en.wikipedia.org/wiki/File:Royal_Coat_of_Arms_of_the_United_Kingdom_(HM_Government).svg</a:t>
            </a:r>
            <a:r>
              <a:rPr lang="en-US" sz="1000" dirty="0"/>
              <a:t> on May 28</a:t>
            </a:r>
            <a:r>
              <a:rPr lang="en-US" sz="1000" baseline="30000" dirty="0"/>
              <a:t>th</a:t>
            </a:r>
            <a:r>
              <a:rPr lang="en-US" sz="1000" dirty="0"/>
              <a:t> , 2020. Share Alike.</a:t>
            </a:r>
          </a:p>
          <a:p>
            <a:pPr marL="228600" indent="-228600">
              <a:buAutoNum type="arabicPeriod"/>
            </a:pPr>
            <a:r>
              <a:rPr lang="en-US" sz="1000" dirty="0"/>
              <a:t>Justin Trudeau at the White House, 23 June 2019, Image courtesy of the Executive Office of the President of the United States. Image retrieved from </a:t>
            </a:r>
            <a:r>
              <a:rPr lang="en-US" sz="1000" dirty="0">
                <a:hlinkClick r:id="rId10"/>
              </a:rPr>
              <a:t>https://commons.wikimedia.org/wiki/File:Trudeau_visit_White_House_for_USMCA_(cropped)_(rotated)_3.jpg</a:t>
            </a:r>
            <a:r>
              <a:rPr lang="en-US" sz="1000" dirty="0"/>
              <a:t> on May 28</a:t>
            </a:r>
            <a:r>
              <a:rPr lang="en-US" sz="1000" baseline="30000" dirty="0"/>
              <a:t>th</a:t>
            </a:r>
            <a:r>
              <a:rPr lang="en-US" sz="1000" dirty="0"/>
              <a:t>, 2020. Public Domain</a:t>
            </a:r>
          </a:p>
          <a:p>
            <a:pPr marL="228600" indent="-228600">
              <a:buAutoNum type="arabicPeriod"/>
            </a:pPr>
            <a:r>
              <a:rPr lang="en-US" sz="1000" dirty="0"/>
              <a:t>Coat of Arms for the Governor General of Canada. Image courtesy the Governor General of Canada. Image retrieved from </a:t>
            </a:r>
            <a:r>
              <a:rPr lang="en-US" sz="1000" dirty="0">
                <a:hlinkClick r:id="rId11"/>
              </a:rPr>
              <a:t>https://www.gg.ca/en</a:t>
            </a:r>
            <a:r>
              <a:rPr lang="en-US" sz="1000" dirty="0"/>
              <a:t> on May 28</a:t>
            </a:r>
            <a:r>
              <a:rPr lang="en-US" sz="1000" baseline="30000" dirty="0"/>
              <a:t>th</a:t>
            </a:r>
            <a:r>
              <a:rPr lang="en-US" sz="1000" dirty="0"/>
              <a:t>, 2020. Public Domain.</a:t>
            </a:r>
          </a:p>
          <a:p>
            <a:pPr marL="228600" indent="-228600">
              <a:buAutoNum type="arabicPeriod"/>
            </a:pPr>
            <a:r>
              <a:rPr lang="en-US" sz="1000" dirty="0"/>
              <a:t>Arms of Canada. Retrieved from </a:t>
            </a:r>
            <a:r>
              <a:rPr lang="en-US" sz="1000" dirty="0">
                <a:hlinkClick r:id="rId12"/>
              </a:rPr>
              <a:t>https://en.wikipedia.org/wiki/Arms_of_Canada</a:t>
            </a:r>
            <a:r>
              <a:rPr lang="en-US" sz="1000" dirty="0"/>
              <a:t> on May 28th, 2020. Fair Use.</a:t>
            </a:r>
          </a:p>
          <a:p>
            <a:pPr marL="228600" indent="-228600">
              <a:buAutoNum type="arabicPeriod"/>
            </a:pPr>
            <a:r>
              <a:rPr lang="en-US" sz="1000" dirty="0"/>
              <a:t>Coat of Arms for the Federal Court. Image provided by the Governor General of Canada. Image retrieved from </a:t>
            </a:r>
            <a:r>
              <a:rPr lang="en-CA" sz="1000" dirty="0">
                <a:hlinkClick r:id="rId13"/>
              </a:rPr>
              <a:t>https://en.wikipedia.org/wiki/File:Federal_Court_Canada.jpg</a:t>
            </a:r>
            <a:r>
              <a:rPr lang="en-CA" sz="1000" dirty="0"/>
              <a:t> on May 31</a:t>
            </a:r>
            <a:r>
              <a:rPr lang="en-CA" sz="1000" baseline="30000" dirty="0"/>
              <a:t>st</a:t>
            </a:r>
            <a:r>
              <a:rPr lang="en-CA" sz="1000" dirty="0"/>
              <a:t>, 2020, Fair Use</a:t>
            </a:r>
          </a:p>
          <a:p>
            <a:pPr marL="228600" indent="-228600">
              <a:buAutoNum type="arabicPeriod"/>
            </a:pPr>
            <a:r>
              <a:rPr lang="en-CA" sz="1000" dirty="0"/>
              <a:t>House of Commons Coat of Arms. Image sourced from http://</a:t>
            </a:r>
            <a:r>
              <a:rPr lang="en-CA" sz="1000" dirty="0" err="1"/>
              <a:t>parl.gc.ca</a:t>
            </a:r>
            <a:r>
              <a:rPr lang="en-CA" sz="1000" dirty="0"/>
              <a:t> from the House of Commons Canada. Image retrieved from </a:t>
            </a:r>
            <a:r>
              <a:rPr lang="en-CA" sz="1000" dirty="0">
                <a:hlinkClick r:id="rId14"/>
              </a:rPr>
              <a:t>https://en.wikipedia.org/wiki/File:Commons_Canada.png</a:t>
            </a:r>
            <a:r>
              <a:rPr lang="en-CA" sz="1000" dirty="0"/>
              <a:t> on May 31</a:t>
            </a:r>
            <a:r>
              <a:rPr lang="en-CA" sz="1000" baseline="30000" dirty="0"/>
              <a:t>st</a:t>
            </a:r>
            <a:r>
              <a:rPr lang="en-CA" sz="1000" dirty="0"/>
              <a:t>, 2020. Fair Use</a:t>
            </a:r>
          </a:p>
          <a:p>
            <a:r>
              <a:rPr lang="en-CA" sz="1000" dirty="0"/>
              <a:t>13. Parliament of Canada Logo. Image retrieved from </a:t>
            </a:r>
            <a:r>
              <a:rPr lang="en-CA" sz="1000" dirty="0">
                <a:hlinkClick r:id="rId15"/>
              </a:rPr>
              <a:t>https://lop.parl.ca/About/Parliament/Education/billonthehill/index-e.asp</a:t>
            </a:r>
            <a:r>
              <a:rPr lang="en-CA" sz="1000" dirty="0"/>
              <a:t> on May 31</a:t>
            </a:r>
            <a:r>
              <a:rPr lang="en-CA" sz="1000" baseline="30000" dirty="0"/>
              <a:t>st</a:t>
            </a:r>
            <a:r>
              <a:rPr lang="en-CA" sz="1000" dirty="0"/>
              <a:t>, 2020. Fair Use.</a:t>
            </a:r>
          </a:p>
          <a:p>
            <a:r>
              <a:rPr lang="en-US" sz="1000" dirty="0"/>
              <a:t>14. Supreme Court of Canada Building. Image by ”Dig deeper”, Image retrieved from </a:t>
            </a:r>
            <a:r>
              <a:rPr lang="en-CA" sz="1000" dirty="0">
                <a:hlinkClick r:id="rId16"/>
              </a:rPr>
              <a:t>https://commons.wikimedia.org/wiki/File:Supreme_court_of_Canada_in_summer.jpg</a:t>
            </a:r>
            <a:r>
              <a:rPr lang="en-CA" sz="1000" dirty="0"/>
              <a:t> on May 31</a:t>
            </a:r>
            <a:r>
              <a:rPr lang="en-CA" sz="1000" baseline="30000" dirty="0"/>
              <a:t>st</a:t>
            </a:r>
            <a:r>
              <a:rPr lang="en-CA" sz="1000" dirty="0"/>
              <a:t>, </a:t>
            </a:r>
          </a:p>
          <a:p>
            <a:r>
              <a:rPr lang="en-CA" sz="1000" dirty="0"/>
              <a:t>      2020</a:t>
            </a:r>
          </a:p>
          <a:p>
            <a:r>
              <a:rPr lang="en-CA" sz="1000" dirty="0"/>
              <a:t>15. Ottawa-ON-Parliament Hill. Image by Wladyslaw. Image retrieved from </a:t>
            </a:r>
            <a:r>
              <a:rPr lang="en-CA" sz="1000" dirty="0">
                <a:hlinkClick r:id="rId17"/>
              </a:rPr>
              <a:t>https://commons.wikimedia.org/wiki/File:Ottawa_-_ON_-_Parliament_Hill.jpg</a:t>
            </a:r>
            <a:r>
              <a:rPr lang="en-CA" sz="1000" dirty="0"/>
              <a:t> on May 31</a:t>
            </a:r>
            <a:r>
              <a:rPr lang="en-CA" sz="1000" baseline="30000" dirty="0"/>
              <a:t>st</a:t>
            </a:r>
            <a:r>
              <a:rPr lang="en-CA" sz="1000" dirty="0"/>
              <a:t>, 2020. Creative </a:t>
            </a:r>
          </a:p>
          <a:p>
            <a:r>
              <a:rPr lang="en-CA" sz="1000" dirty="0"/>
              <a:t>     Commons Share Alike 3.0.</a:t>
            </a:r>
          </a:p>
          <a:p>
            <a:r>
              <a:rPr lang="en-CA" sz="1000" dirty="0"/>
              <a:t>16. Residence of the Prime Minister of Canada by Alasdair </a:t>
            </a:r>
            <a:r>
              <a:rPr lang="en-CA" sz="1000" dirty="0" err="1"/>
              <a:t>McLennon</a:t>
            </a:r>
            <a:r>
              <a:rPr lang="en-CA" sz="1000" dirty="0"/>
              <a:t>. Image retrieved from</a:t>
            </a:r>
            <a:r>
              <a:rPr lang="en-CA" sz="1000" dirty="0">
                <a:hlinkClick r:id="rId18"/>
              </a:rPr>
              <a:t> https://commons.wikimedia.org/wiki/File:Residence_of_the_Prime_Minister_of_Canada.jpg</a:t>
            </a:r>
            <a:r>
              <a:rPr lang="en-CA" sz="1000" dirty="0"/>
              <a:t> on      </a:t>
            </a:r>
          </a:p>
          <a:p>
            <a:r>
              <a:rPr lang="en-CA" sz="1000" dirty="0"/>
              <a:t>      May 31</a:t>
            </a:r>
            <a:r>
              <a:rPr lang="en-CA" sz="1000" baseline="30000" dirty="0"/>
              <a:t>st</a:t>
            </a:r>
            <a:r>
              <a:rPr lang="en-CA" sz="1000" dirty="0"/>
              <a:t>, 2020. Creative Commons Share Alike 3.0.</a:t>
            </a:r>
          </a:p>
          <a:p>
            <a:r>
              <a:rPr lang="en-CA" sz="1000" dirty="0"/>
              <a:t>17. Image of the Canadian Senate Building. Image by the Senate of Canada. Retrieved from </a:t>
            </a:r>
            <a:r>
              <a:rPr lang="en-CA" sz="1000" dirty="0">
                <a:hlinkClick r:id="rId19"/>
              </a:rPr>
              <a:t>https://sencanada.ca/en/about/photo-gallery/scb#&amp;gid=1&amp;pid=2</a:t>
            </a:r>
            <a:r>
              <a:rPr lang="en-CA" sz="1000" dirty="0"/>
              <a:t> on May 31</a:t>
            </a:r>
            <a:r>
              <a:rPr lang="en-CA" sz="1000" baseline="30000" dirty="0"/>
              <a:t>st</a:t>
            </a:r>
            <a:r>
              <a:rPr lang="en-CA" sz="1000" dirty="0"/>
              <a:t>, 2020. Public </a:t>
            </a:r>
          </a:p>
          <a:p>
            <a:r>
              <a:rPr lang="en-CA" sz="1000" dirty="0"/>
              <a:t>      Domain.</a:t>
            </a:r>
          </a:p>
          <a:p>
            <a:r>
              <a:rPr lang="en-CA" sz="1000" dirty="0"/>
              <a:t>18. Coat of Arms of the Canadian Senate. Image retrieved from </a:t>
            </a:r>
            <a:r>
              <a:rPr lang="en-CA" sz="1000" dirty="0">
                <a:hlinkClick r:id="rId20"/>
              </a:rPr>
              <a:t>https://janisjohnson.ca/departure-from-the-senate/</a:t>
            </a:r>
            <a:r>
              <a:rPr lang="en-CA" sz="1000" dirty="0"/>
              <a:t> on May 31st, 2020. Fair use.</a:t>
            </a:r>
          </a:p>
          <a:p>
            <a:r>
              <a:rPr lang="en-CA" sz="1000" dirty="0"/>
              <a:t>19. The Supreme Court of Canada (Building). Image retrieved from </a:t>
            </a:r>
            <a:r>
              <a:rPr lang="en-CA" sz="1000" dirty="0">
                <a:hlinkClick r:id="rId21"/>
              </a:rPr>
              <a:t>https://www.scc-csc.ca/</a:t>
            </a:r>
            <a:r>
              <a:rPr lang="en-CA" sz="1000" dirty="0"/>
              <a:t> on May 31st, 2020. Fair Use.</a:t>
            </a:r>
          </a:p>
          <a:p>
            <a:r>
              <a:rPr lang="en-CA" sz="1000" dirty="0"/>
              <a:t>20. Supreme Court of Canada Logo. Image retrieved from </a:t>
            </a:r>
            <a:r>
              <a:rPr lang="en-CA" sz="1000" dirty="0">
                <a:hlinkClick r:id="rId22"/>
              </a:rPr>
              <a:t>https://en.wikipedia.org/wiki/File:Supreme_Court_of_Canada_-_Logo.png</a:t>
            </a:r>
            <a:r>
              <a:rPr lang="en-CA" sz="1000" dirty="0"/>
              <a:t> on May 31</a:t>
            </a:r>
            <a:r>
              <a:rPr lang="en-CA" sz="1000" baseline="30000" dirty="0"/>
              <a:t>st</a:t>
            </a:r>
            <a:r>
              <a:rPr lang="en-CA" sz="1000" dirty="0"/>
              <a:t>, 2020. Fair Use.’</a:t>
            </a:r>
          </a:p>
          <a:p>
            <a:r>
              <a:rPr lang="en-CA" sz="1000" dirty="0"/>
              <a:t>21. Canadian Governor General Julie Payette by </a:t>
            </a:r>
            <a:r>
              <a:rPr lang="en-CA" sz="1000" dirty="0" err="1"/>
              <a:t>Johanie</a:t>
            </a:r>
            <a:r>
              <a:rPr lang="en-CA" sz="1000" dirty="0"/>
              <a:t> </a:t>
            </a:r>
            <a:r>
              <a:rPr lang="en-CA" sz="1000" dirty="0" err="1"/>
              <a:t>Maheu</a:t>
            </a:r>
            <a:r>
              <a:rPr lang="en-CA" sz="1000" dirty="0"/>
              <a:t>. Image retrieved from </a:t>
            </a:r>
            <a:r>
              <a:rPr lang="en-CA" sz="1000" dirty="0">
                <a:hlinkClick r:id="rId23"/>
              </a:rPr>
              <a:t>https://en.wikipedia.org/wiki/Julie_Payette#/media/File:Julie_Payette_2017.jpg</a:t>
            </a:r>
            <a:r>
              <a:rPr lang="en-CA" sz="1000" dirty="0"/>
              <a:t> on May 31st, 2020. </a:t>
            </a:r>
          </a:p>
          <a:p>
            <a:r>
              <a:rPr lang="en-CA" sz="1000" dirty="0"/>
              <a:t>      Share Alike 4.0.</a:t>
            </a:r>
          </a:p>
          <a:p>
            <a:r>
              <a:rPr lang="en-CA" sz="1000" dirty="0"/>
              <a:t>22. The Liberal Party of Canada Logo. Retrieved from  </a:t>
            </a:r>
            <a:r>
              <a:rPr lang="en-CA" sz="1000" dirty="0">
                <a:hlinkClick r:id="rId24"/>
              </a:rPr>
              <a:t>https://en.wikipedia.org/wiki/Liberal_Party_of_Canada#/media/File:Liberal_Party_of_Canada_Logo_2014.svg</a:t>
            </a:r>
            <a:r>
              <a:rPr lang="en-CA" sz="1000" dirty="0"/>
              <a:t> on June 1</a:t>
            </a:r>
            <a:r>
              <a:rPr lang="en-CA" sz="1000" baseline="30000" dirty="0"/>
              <a:t>st</a:t>
            </a:r>
            <a:r>
              <a:rPr lang="en-CA" sz="1000" dirty="0"/>
              <a:t>, 2020. Fair </a:t>
            </a:r>
          </a:p>
          <a:p>
            <a:r>
              <a:rPr lang="en-CA" sz="1000" dirty="0"/>
              <a:t>      Use.</a:t>
            </a:r>
          </a:p>
          <a:p>
            <a:r>
              <a:rPr lang="en-CA" sz="1000" dirty="0"/>
              <a:t>23. Conservative Party of Canada Logo, Retrieved from  </a:t>
            </a:r>
            <a:r>
              <a:rPr lang="en-CA" sz="1000" dirty="0">
                <a:hlinkClick r:id="rId25"/>
              </a:rPr>
              <a:t>https://cpc-new-www-files.s3-us-west-2.amazonaws.com/branding/C_logo_wordmark_EN_blue.png</a:t>
            </a:r>
            <a:r>
              <a:rPr lang="en-CA" sz="1000" dirty="0"/>
              <a:t> on June 1st, 2020. Public </a:t>
            </a:r>
          </a:p>
          <a:p>
            <a:r>
              <a:rPr lang="en-CA" sz="1000" dirty="0"/>
              <a:t>      Domain.</a:t>
            </a:r>
          </a:p>
          <a:p>
            <a:r>
              <a:rPr lang="en-CA" sz="1000" dirty="0"/>
              <a:t>24. New Democratic Party of Canada Logo (Bilingual). Retrieved from </a:t>
            </a:r>
            <a:r>
              <a:rPr lang="en-CA" sz="1000" dirty="0">
                <a:hlinkClick r:id="rId26"/>
              </a:rPr>
              <a:t>https://en.wikipedia.org/wiki/New_Democratic_Party#/media/File:NDP-NPD-Canada.svg</a:t>
            </a:r>
            <a:r>
              <a:rPr lang="en-CA" sz="1000" dirty="0"/>
              <a:t> on June 1</a:t>
            </a:r>
            <a:r>
              <a:rPr lang="en-CA" sz="1000" baseline="30000" dirty="0"/>
              <a:t>st</a:t>
            </a:r>
            <a:r>
              <a:rPr lang="en-CA" sz="1000" dirty="0"/>
              <a:t>, 2020. Public </a:t>
            </a:r>
          </a:p>
          <a:p>
            <a:r>
              <a:rPr lang="en-CA" sz="1000" dirty="0"/>
              <a:t>     Domain.</a:t>
            </a:r>
          </a:p>
        </p:txBody>
      </p:sp>
    </p:spTree>
    <p:extLst>
      <p:ext uri="{BB962C8B-B14F-4D97-AF65-F5344CB8AC3E}">
        <p14:creationId xmlns:p14="http://schemas.microsoft.com/office/powerpoint/2010/main" val="22843184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9EA2-F62F-A24E-A30B-7514BA98693E}"/>
              </a:ext>
            </a:extLst>
          </p:cNvPr>
          <p:cNvSpPr>
            <a:spLocks noGrp="1"/>
          </p:cNvSpPr>
          <p:nvPr>
            <p:ph type="title"/>
          </p:nvPr>
        </p:nvSpPr>
        <p:spPr>
          <a:xfrm>
            <a:off x="0" y="0"/>
            <a:ext cx="12192000" cy="414130"/>
          </a:xfrm>
        </p:spPr>
        <p:txBody>
          <a:bodyPr>
            <a:normAutofit fontScale="90000"/>
          </a:bodyPr>
          <a:lstStyle/>
          <a:p>
            <a:pPr algn="ctr"/>
            <a:r>
              <a:rPr lang="en-US" b="1" u="sng" dirty="0"/>
              <a:t>Bibliography</a:t>
            </a:r>
          </a:p>
        </p:txBody>
      </p:sp>
      <p:sp>
        <p:nvSpPr>
          <p:cNvPr id="4" name="TextBox 3">
            <a:extLst>
              <a:ext uri="{FF2B5EF4-FFF2-40B4-BE49-F238E27FC236}">
                <a16:creationId xmlns:a16="http://schemas.microsoft.com/office/drawing/2014/main" id="{0AD62BBE-7594-1C44-AA47-61B5DE64FE4C}"/>
              </a:ext>
            </a:extLst>
          </p:cNvPr>
          <p:cNvSpPr txBox="1"/>
          <p:nvPr/>
        </p:nvSpPr>
        <p:spPr>
          <a:xfrm>
            <a:off x="305488" y="506896"/>
            <a:ext cx="11728174" cy="4708981"/>
          </a:xfrm>
          <a:prstGeom prst="rect">
            <a:avLst/>
          </a:prstGeom>
          <a:noFill/>
        </p:spPr>
        <p:txBody>
          <a:bodyPr wrap="square" rtlCol="0">
            <a:spAutoFit/>
          </a:bodyPr>
          <a:lstStyle/>
          <a:p>
            <a:pPr marL="228600" indent="-228600">
              <a:buAutoNum type="arabicPeriod" startAt="25"/>
            </a:pPr>
            <a:r>
              <a:rPr lang="en-CA" sz="1000" dirty="0"/>
              <a:t>“Bill on the Hill” Cartoon Bill. Retrieved from https://</a:t>
            </a:r>
            <a:r>
              <a:rPr lang="en-CA" sz="1000" dirty="0" err="1"/>
              <a:t>lop.parl.ca</a:t>
            </a:r>
            <a:r>
              <a:rPr lang="en-CA" sz="1000" dirty="0"/>
              <a:t>/About/Parliament/Education/</a:t>
            </a:r>
            <a:r>
              <a:rPr lang="en-CA" sz="1000" dirty="0" err="1"/>
              <a:t>billonthehill</a:t>
            </a:r>
            <a:r>
              <a:rPr lang="en-CA" sz="1000" dirty="0"/>
              <a:t>/index-</a:t>
            </a:r>
            <a:r>
              <a:rPr lang="en-CA" sz="1000" dirty="0" err="1"/>
              <a:t>e.asp</a:t>
            </a:r>
            <a:r>
              <a:rPr lang="en-CA" sz="1000" dirty="0"/>
              <a:t>  on June 1</a:t>
            </a:r>
            <a:r>
              <a:rPr lang="en-CA" sz="1000" baseline="30000" dirty="0"/>
              <a:t>st</a:t>
            </a:r>
            <a:r>
              <a:rPr lang="en-CA" sz="1000" dirty="0"/>
              <a:t>, 2020. Public domain.’</a:t>
            </a:r>
          </a:p>
          <a:p>
            <a:pPr marL="228600" indent="-228600">
              <a:buAutoNum type="arabicPeriod" startAt="25"/>
            </a:pPr>
            <a:r>
              <a:rPr lang="en-CA" sz="1000" dirty="0"/>
              <a:t>Logo of the Liberal Party of Canada. Retrieved from </a:t>
            </a:r>
            <a:r>
              <a:rPr lang="en-CA" sz="1000" dirty="0">
                <a:hlinkClick r:id="rId3"/>
              </a:rPr>
              <a:t>https://en.wikipedia.org/wiki/Liberal_Party_of_Canada#/media/File:Liberal_Party_of_Canada_Logo_2014.svg</a:t>
            </a:r>
            <a:r>
              <a:rPr lang="en-CA" sz="1000" dirty="0"/>
              <a:t> on June 1</a:t>
            </a:r>
            <a:r>
              <a:rPr lang="en-CA" sz="1000" baseline="30000" dirty="0"/>
              <a:t>st</a:t>
            </a:r>
            <a:r>
              <a:rPr lang="en-CA" sz="1000" dirty="0"/>
              <a:t>, 2020. Fair Use.</a:t>
            </a:r>
          </a:p>
          <a:p>
            <a:pPr marL="228600" indent="-228600">
              <a:buAutoNum type="arabicPeriod" startAt="25"/>
            </a:pPr>
            <a:r>
              <a:rPr lang="en-CA" sz="1000" dirty="0"/>
              <a:t>Log of the Green Party of Canada. Retrieved from </a:t>
            </a:r>
            <a:r>
              <a:rPr lang="en-CA" sz="1000" dirty="0">
                <a:hlinkClick r:id="rId4"/>
              </a:rPr>
              <a:t>https://en.wikipedia.org/wiki/Green_Party_of_Canada#/media/File:Green_Party_of_Canada_logo.svg</a:t>
            </a:r>
            <a:r>
              <a:rPr lang="en-CA" sz="1000" dirty="0"/>
              <a:t> on June 1st, 2020. Fair Use.</a:t>
            </a:r>
          </a:p>
          <a:p>
            <a:pPr marL="228600" indent="-228600">
              <a:buAutoNum type="arabicPeriod" startAt="25"/>
            </a:pPr>
            <a:r>
              <a:rPr lang="en-CA" sz="1000" dirty="0"/>
              <a:t>Logo of the Bloc Québécois. Retrieved from </a:t>
            </a:r>
            <a:r>
              <a:rPr lang="en-CA" sz="1000" dirty="0">
                <a:hlinkClick r:id="rId5"/>
              </a:rPr>
              <a:t>https://en.wikipedia.org/wiki/Bloc_Québécois#/media/File:BlocQuebecois_Logo2015.png</a:t>
            </a:r>
            <a:r>
              <a:rPr lang="en-CA" sz="1000" dirty="0"/>
              <a:t> on June 1</a:t>
            </a:r>
            <a:r>
              <a:rPr lang="en-CA" sz="1000" baseline="30000" dirty="0"/>
              <a:t>st</a:t>
            </a:r>
            <a:r>
              <a:rPr lang="en-CA" sz="1000" dirty="0"/>
              <a:t>, 2020. Public Domain.</a:t>
            </a:r>
          </a:p>
          <a:p>
            <a:pPr marL="228600" indent="-228600">
              <a:buAutoNum type="arabicPeriod" startAt="25"/>
            </a:pPr>
            <a:r>
              <a:rPr lang="en-CA" sz="1000" dirty="0"/>
              <a:t>Logo of the Conservative Party of Canada. Retrieved from </a:t>
            </a:r>
            <a:r>
              <a:rPr lang="en-CA" sz="1000" dirty="0">
                <a:hlinkClick r:id="rId6"/>
              </a:rPr>
              <a:t>https://www.conservative.ca/official-logos/</a:t>
            </a:r>
            <a:r>
              <a:rPr lang="en-CA" sz="1000" dirty="0"/>
              <a:t> on June 1</a:t>
            </a:r>
            <a:r>
              <a:rPr lang="en-CA" sz="1000" baseline="30000" dirty="0"/>
              <a:t>st</a:t>
            </a:r>
            <a:r>
              <a:rPr lang="en-CA" sz="1000" dirty="0"/>
              <a:t>, 2020. Public Domain.</a:t>
            </a:r>
          </a:p>
          <a:p>
            <a:pPr marL="228600" indent="-228600">
              <a:buAutoNum type="arabicPeriod" startAt="25"/>
            </a:pPr>
            <a:r>
              <a:rPr lang="en-CA" sz="1000" dirty="0"/>
              <a:t>Logo of People’s Party of Canada. Retrieved from </a:t>
            </a:r>
            <a:r>
              <a:rPr lang="en-CA" sz="1000" dirty="0">
                <a:hlinkClick r:id="rId7"/>
              </a:rPr>
              <a:t>https://en.wikipedia.org/wiki/People%27s_Party_of_Canada#/media/File:People's_Party_of_Canada_logo.png</a:t>
            </a:r>
            <a:r>
              <a:rPr lang="en-CA" sz="1000" dirty="0"/>
              <a:t> on June 1st 2020. Public Domain.</a:t>
            </a:r>
          </a:p>
          <a:p>
            <a:pPr marL="228600" indent="-228600">
              <a:buAutoNum type="arabicPeriod" startAt="25"/>
            </a:pPr>
            <a:r>
              <a:rPr lang="en-CA" sz="1000" dirty="0"/>
              <a:t>2019 Federal Election Ridings/Federal Election Results. Retrieved from </a:t>
            </a:r>
            <a:r>
              <a:rPr lang="en-CA" sz="1000" dirty="0">
                <a:hlinkClick r:id="rId8"/>
              </a:rPr>
              <a:t>https://en.wikipedia.org/wiki/Results_of_the_2019_Canadian_federal_election_by_riding#/media/File:Canada_Election_2019_Results_Map_(Simple).svg</a:t>
            </a:r>
            <a:r>
              <a:rPr lang="en-CA" sz="1000" dirty="0"/>
              <a:t> on June 1</a:t>
            </a:r>
            <a:r>
              <a:rPr lang="en-CA" sz="1000" baseline="30000" dirty="0"/>
              <a:t>st</a:t>
            </a:r>
            <a:r>
              <a:rPr lang="en-CA" sz="1000" dirty="0"/>
              <a:t> 2020. CC-BY-SA 4.0</a:t>
            </a:r>
          </a:p>
          <a:p>
            <a:pPr marL="228600" indent="-228600">
              <a:buAutoNum type="arabicPeriod" startAt="25"/>
            </a:pPr>
            <a:endParaRPr lang="en-CA" sz="1000" dirty="0"/>
          </a:p>
          <a:p>
            <a:pPr marL="228600" indent="-228600">
              <a:buAutoNum type="arabicPeriod" startAt="25"/>
            </a:pPr>
            <a:r>
              <a:rPr lang="en-CA" sz="1000" dirty="0"/>
              <a:t>The 2019 Cabinet of Justin Trudeau. Image retrieved from </a:t>
            </a:r>
            <a:r>
              <a:rPr lang="en-CA" sz="1000" dirty="0">
                <a:hlinkClick r:id="rId9"/>
              </a:rPr>
              <a:t>https://pm.gc.ca/en/news/news-releases/2019/11/20/prime-minister-welcomes-new-cabinet</a:t>
            </a:r>
            <a:r>
              <a:rPr lang="en-CA" sz="1000" dirty="0"/>
              <a:t> on June 1</a:t>
            </a:r>
            <a:r>
              <a:rPr lang="en-CA" sz="1000" baseline="30000" dirty="0"/>
              <a:t>st</a:t>
            </a:r>
            <a:r>
              <a:rPr lang="en-CA" sz="1000" dirty="0"/>
              <a:t> 2020. Public Domain.</a:t>
            </a:r>
          </a:p>
          <a:p>
            <a:pPr marL="228600" indent="-228600">
              <a:buAutoNum type="arabicPeriod" startAt="25"/>
            </a:pPr>
            <a:r>
              <a:rPr lang="en-CA" sz="1000" dirty="0"/>
              <a:t>The Provincial Flag of Alberta. Image retrieved from </a:t>
            </a:r>
            <a:r>
              <a:rPr lang="en-CA" sz="1000" dirty="0">
                <a:hlinkClick r:id="rId10"/>
              </a:rPr>
              <a:t>https://en.wikipedia.org/wiki/Flag_of_Alberta#/media/File:Flag_of_Alberta.svg</a:t>
            </a:r>
            <a:r>
              <a:rPr lang="en-CA" sz="1000" dirty="0"/>
              <a:t> on June 1</a:t>
            </a:r>
            <a:r>
              <a:rPr lang="en-CA" sz="1000" baseline="30000" dirty="0"/>
              <a:t>st</a:t>
            </a:r>
            <a:r>
              <a:rPr lang="en-CA" sz="1000" dirty="0"/>
              <a:t>, 2020. Public Domain</a:t>
            </a:r>
          </a:p>
          <a:p>
            <a:pPr marL="228600" indent="-228600">
              <a:buAutoNum type="arabicPeriod" startAt="25"/>
            </a:pPr>
            <a:r>
              <a:rPr lang="en-CA" sz="1000" dirty="0"/>
              <a:t>United Conservative Party Logo. Image retrieved from </a:t>
            </a:r>
            <a:r>
              <a:rPr lang="en-CA" sz="1000" dirty="0">
                <a:hlinkClick r:id="rId11"/>
              </a:rPr>
              <a:t>https://en.wikipedia.org/wiki/File:United_Conservative_Party_Logo_(Alberta).svg</a:t>
            </a:r>
            <a:r>
              <a:rPr lang="en-CA" sz="1000" dirty="0"/>
              <a:t> on June 1</a:t>
            </a:r>
            <a:r>
              <a:rPr lang="en-CA" sz="1000" baseline="30000" dirty="0"/>
              <a:t>st</a:t>
            </a:r>
            <a:r>
              <a:rPr lang="en-CA" sz="1000" dirty="0"/>
              <a:t>, 2020. Creative Commons Share Alike 4.0.</a:t>
            </a:r>
          </a:p>
          <a:p>
            <a:pPr marL="228600" indent="-228600">
              <a:buAutoNum type="arabicPeriod" startAt="25"/>
            </a:pPr>
            <a:r>
              <a:rPr lang="en-CA" sz="1000" dirty="0"/>
              <a:t>Canadian Forces Badge Image retrieved from  </a:t>
            </a:r>
            <a:r>
              <a:rPr lang="en-CA" sz="1000" dirty="0">
                <a:hlinkClick r:id="rId12"/>
              </a:rPr>
              <a:t>https://www.canada.ca/en/services/defence/caf/military-identity-system/canadian-forces-badges.html</a:t>
            </a:r>
            <a:r>
              <a:rPr lang="en-CA" sz="1000" dirty="0"/>
              <a:t> on June 1st, 2020.  Public Domain</a:t>
            </a:r>
          </a:p>
          <a:p>
            <a:pPr marL="228600" indent="-228600">
              <a:buAutoNum type="arabicPeriod" startAt="25"/>
            </a:pPr>
            <a:r>
              <a:rPr lang="en-CA" sz="1000" dirty="0"/>
              <a:t>Provincial Court of Alberta Logo. Retrieved from  </a:t>
            </a:r>
            <a:r>
              <a:rPr lang="en-CA" sz="1000" dirty="0">
                <a:hlinkClick r:id="rId13"/>
              </a:rPr>
              <a:t>https://albertacourts.ca</a:t>
            </a:r>
            <a:r>
              <a:rPr lang="en-CA" sz="1000" dirty="0"/>
              <a:t> on June 1</a:t>
            </a:r>
            <a:r>
              <a:rPr lang="en-CA" sz="1000" baseline="30000" dirty="0"/>
              <a:t>st</a:t>
            </a:r>
            <a:r>
              <a:rPr lang="en-CA" sz="1000" dirty="0"/>
              <a:t>, 2020.  Public Domain.</a:t>
            </a:r>
          </a:p>
          <a:p>
            <a:pPr marL="228600" indent="-228600">
              <a:buAutoNum type="arabicPeriod" startAt="25"/>
            </a:pPr>
            <a:r>
              <a:rPr lang="en-CA" sz="1000" dirty="0"/>
              <a:t>Provincial Court of Alberta Image Retrieved from </a:t>
            </a:r>
            <a:r>
              <a:rPr lang="en-CA" sz="1000" dirty="0">
                <a:hlinkClick r:id="rId14"/>
              </a:rPr>
              <a:t>https://en.wikipedia.org/wiki/Provincial_Court_of_Alberta#/media/File:Edmonton_Law_Courts_10.jpg</a:t>
            </a:r>
            <a:r>
              <a:rPr lang="en-CA" sz="1000" dirty="0"/>
              <a:t> on June 1</a:t>
            </a:r>
            <a:r>
              <a:rPr lang="en-CA" sz="1000" baseline="30000" dirty="0"/>
              <a:t>st</a:t>
            </a:r>
            <a:r>
              <a:rPr lang="en-CA" sz="1000" dirty="0"/>
              <a:t>, 2020. Image Courtesy of the Provincial Court of Alberta building on West 1a Churchill Street. CC BY-SA 3.0</a:t>
            </a:r>
          </a:p>
          <a:p>
            <a:pPr marL="228600" indent="-228600">
              <a:buAutoNum type="arabicPeriod" startAt="25"/>
            </a:pPr>
            <a:r>
              <a:rPr lang="en-CA" sz="1000" dirty="0"/>
              <a:t>Alberta Wordmark, de facto logo of Alberta. Retrieved from </a:t>
            </a:r>
            <a:r>
              <a:rPr lang="en-CA" sz="1000" dirty="0">
                <a:hlinkClick r:id="rId15"/>
              </a:rPr>
              <a:t>https://en.wikipedia.org/wiki/Executive_Council_of_Alberta#/media/File:Alberta_wordmark_2009.svg</a:t>
            </a:r>
            <a:r>
              <a:rPr lang="en-CA" sz="1000" dirty="0"/>
              <a:t> on June 1</a:t>
            </a:r>
            <a:r>
              <a:rPr lang="en-CA" sz="1000" baseline="30000" dirty="0"/>
              <a:t>st</a:t>
            </a:r>
            <a:r>
              <a:rPr lang="en-CA" sz="1000" dirty="0"/>
              <a:t>, 2000. Public Domain.</a:t>
            </a:r>
          </a:p>
          <a:p>
            <a:pPr marL="228600" indent="-228600">
              <a:buAutoNum type="arabicPeriod" startAt="25"/>
            </a:pPr>
            <a:r>
              <a:rPr lang="en-CA" sz="1000" dirty="0"/>
              <a:t>Canadian Senate Chamber. Image retrieved from  </a:t>
            </a:r>
            <a:r>
              <a:rPr lang="en-CA" sz="1000" dirty="0">
                <a:hlinkClick r:id="rId16"/>
              </a:rPr>
              <a:t>https://commons.wikimedia.org/wiki/File:Cansenate.jpg</a:t>
            </a:r>
            <a:r>
              <a:rPr lang="en-CA" sz="1000" dirty="0"/>
              <a:t> on  </a:t>
            </a:r>
            <a:r>
              <a:rPr lang="en-CA" sz="1000"/>
              <a:t>June </a:t>
            </a:r>
            <a:r>
              <a:rPr lang="en-CA" sz="1000" smtClean="0"/>
              <a:t>1st </a:t>
            </a:r>
            <a:r>
              <a:rPr lang="en-CA" sz="1000" dirty="0"/>
              <a:t>2020. Photo by </a:t>
            </a:r>
            <a:r>
              <a:rPr lang="en-CA" sz="1000" dirty="0" err="1"/>
              <a:t>Mightydrake</a:t>
            </a:r>
            <a:r>
              <a:rPr lang="en-CA" sz="1000" dirty="0"/>
              <a:t>, Creative Commons 3.0</a:t>
            </a:r>
          </a:p>
          <a:p>
            <a:pPr marL="228600" indent="-228600">
              <a:buAutoNum type="arabicPeriod" startAt="25"/>
            </a:pPr>
            <a:r>
              <a:rPr lang="en-CA" sz="1000" dirty="0" err="1"/>
              <a:t>Historica</a:t>
            </a:r>
            <a:r>
              <a:rPr lang="en-CA" sz="1000" dirty="0"/>
              <a:t>-Dominion Institute. The Canadian Encyclopedia, 2010</a:t>
            </a:r>
          </a:p>
          <a:p>
            <a:pPr marL="228600" indent="-228600">
              <a:buAutoNum type="arabicPeriod" startAt="25"/>
            </a:pPr>
            <a:r>
              <a:rPr lang="en-CA" sz="1000" dirty="0"/>
              <a:t>Canada. Department of Justice. Canada’s Court System, Ottawa: Ministry of Citizenship and Immigration, 2010.</a:t>
            </a:r>
          </a:p>
          <a:p>
            <a:pPr marL="228600" indent="-228600">
              <a:buAutoNum type="arabicPeriod" startAt="25"/>
            </a:pPr>
            <a:r>
              <a:rPr lang="en-CA" sz="1000" dirty="0"/>
              <a:t>Canada. Department of Justice. Canada’s Court System, Ottawa: Department of Justice, </a:t>
            </a:r>
            <a:r>
              <a:rPr lang="en-CA" sz="1000" dirty="0">
                <a:hlinkClick r:id="rId17"/>
              </a:rPr>
              <a:t>www.justice.gc.ca/eng/dep-min/pub/ccs-ajc/</a:t>
            </a:r>
            <a:r>
              <a:rPr lang="en-CA" sz="1000" dirty="0"/>
              <a:t>.</a:t>
            </a:r>
          </a:p>
          <a:p>
            <a:endParaRPr lang="en-CA" sz="1000" dirty="0"/>
          </a:p>
          <a:p>
            <a:endParaRPr lang="en-CA" sz="1000" dirty="0"/>
          </a:p>
          <a:p>
            <a:pPr marL="228600" indent="-228600">
              <a:buAutoNum type="arabicPeriod" startAt="25"/>
            </a:pPr>
            <a:endParaRPr lang="en-CA" sz="1000" dirty="0"/>
          </a:p>
          <a:p>
            <a:endParaRPr lang="en-CA" sz="1000" dirty="0"/>
          </a:p>
        </p:txBody>
      </p:sp>
    </p:spTree>
    <p:extLst>
      <p:ext uri="{BB962C8B-B14F-4D97-AF65-F5344CB8AC3E}">
        <p14:creationId xmlns:p14="http://schemas.microsoft.com/office/powerpoint/2010/main" val="1413702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8B57-70E1-0640-8131-CE3B8F674D0E}"/>
              </a:ext>
            </a:extLst>
          </p:cNvPr>
          <p:cNvSpPr>
            <a:spLocks noGrp="1"/>
          </p:cNvSpPr>
          <p:nvPr>
            <p:ph type="title"/>
          </p:nvPr>
        </p:nvSpPr>
        <p:spPr>
          <a:xfrm>
            <a:off x="0" y="0"/>
            <a:ext cx="12192000" cy="928255"/>
          </a:xfrm>
        </p:spPr>
        <p:txBody>
          <a:bodyPr>
            <a:normAutofit fontScale="90000"/>
          </a:bodyPr>
          <a:lstStyle/>
          <a:p>
            <a:pPr algn="ctr"/>
            <a:r>
              <a:rPr lang="en-US" b="1" u="sng" dirty="0"/>
              <a:t>THE Canadian Constitution: The Canadian Charter of Rights and Freedoms</a:t>
            </a:r>
          </a:p>
        </p:txBody>
      </p:sp>
      <p:sp>
        <p:nvSpPr>
          <p:cNvPr id="5" name="TextBox 4">
            <a:extLst>
              <a:ext uri="{FF2B5EF4-FFF2-40B4-BE49-F238E27FC236}">
                <a16:creationId xmlns:a16="http://schemas.microsoft.com/office/drawing/2014/main" id="{D0ABB5F4-DA54-2C41-B067-A6090E7F1CE7}"/>
              </a:ext>
            </a:extLst>
          </p:cNvPr>
          <p:cNvSpPr txBox="1"/>
          <p:nvPr/>
        </p:nvSpPr>
        <p:spPr>
          <a:xfrm>
            <a:off x="0" y="817419"/>
            <a:ext cx="11970327" cy="646331"/>
          </a:xfrm>
          <a:prstGeom prst="rect">
            <a:avLst/>
          </a:prstGeom>
          <a:noFill/>
        </p:spPr>
        <p:txBody>
          <a:bodyPr wrap="square" rtlCol="0">
            <a:spAutoFit/>
          </a:bodyPr>
          <a:lstStyle/>
          <a:p>
            <a:r>
              <a:rPr lang="en-US" dirty="0"/>
              <a:t>As of its passing in 1982, there are 34 sections (plus a preamble) in the Canadian Charter of Rights and Freedoms. </a:t>
            </a:r>
            <a:r>
              <a:rPr lang="en-US" dirty="0" smtClean="0"/>
              <a:t>They </a:t>
            </a:r>
            <a:r>
              <a:rPr lang="en-US" dirty="0"/>
              <a:t>are divided into the following categories:</a:t>
            </a:r>
          </a:p>
        </p:txBody>
      </p:sp>
      <p:graphicFrame>
        <p:nvGraphicFramePr>
          <p:cNvPr id="6" name="Table 5">
            <a:extLst>
              <a:ext uri="{FF2B5EF4-FFF2-40B4-BE49-F238E27FC236}">
                <a16:creationId xmlns:a16="http://schemas.microsoft.com/office/drawing/2014/main" id="{5D486071-35C7-DA43-B8D2-53BE445EBE85}"/>
              </a:ext>
            </a:extLst>
          </p:cNvPr>
          <p:cNvGraphicFramePr>
            <a:graphicFrameLocks noGrp="1"/>
          </p:cNvGraphicFramePr>
          <p:nvPr>
            <p:extLst>
              <p:ext uri="{D42A27DB-BD31-4B8C-83A1-F6EECF244321}">
                <p14:modId xmlns:p14="http://schemas.microsoft.com/office/powerpoint/2010/main" val="1543459437"/>
              </p:ext>
            </p:extLst>
          </p:nvPr>
        </p:nvGraphicFramePr>
        <p:xfrm>
          <a:off x="0" y="1463040"/>
          <a:ext cx="12191999" cy="5394960"/>
        </p:xfrm>
        <a:graphic>
          <a:graphicData uri="http://schemas.openxmlformats.org/drawingml/2006/table">
            <a:tbl>
              <a:tblPr firstRow="1" bandRow="1">
                <a:tableStyleId>{5C22544A-7EE6-4342-B048-85BDC9FD1C3A}</a:tableStyleId>
              </a:tblPr>
              <a:tblGrid>
                <a:gridCol w="5351636">
                  <a:extLst>
                    <a:ext uri="{9D8B030D-6E8A-4147-A177-3AD203B41FA5}">
                      <a16:colId xmlns:a16="http://schemas.microsoft.com/office/drawing/2014/main" val="861694657"/>
                    </a:ext>
                  </a:extLst>
                </a:gridCol>
                <a:gridCol w="6840363">
                  <a:extLst>
                    <a:ext uri="{9D8B030D-6E8A-4147-A177-3AD203B41FA5}">
                      <a16:colId xmlns:a16="http://schemas.microsoft.com/office/drawing/2014/main" val="4036421773"/>
                    </a:ext>
                  </a:extLst>
                </a:gridCol>
              </a:tblGrid>
              <a:tr h="626930">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Sections of the Canadian</a:t>
                      </a:r>
                      <a:r>
                        <a:rPr lang="en-US" baseline="0" dirty="0"/>
                        <a:t> Charter of Rights and Freedoms that apply to the category</a:t>
                      </a:r>
                      <a:endParaRPr lang="en-US" dirty="0"/>
                    </a:p>
                  </a:txBody>
                  <a:tcPr/>
                </a:tc>
                <a:extLst>
                  <a:ext uri="{0D108BD9-81ED-4DB2-BD59-A6C34878D82A}">
                    <a16:rowId xmlns:a16="http://schemas.microsoft.com/office/drawing/2014/main" val="3597402958"/>
                  </a:ext>
                </a:extLst>
              </a:tr>
              <a:tr h="358246">
                <a:tc gridSpan="2">
                  <a:txBody>
                    <a:bodyPr/>
                    <a:lstStyle/>
                    <a:p>
                      <a:r>
                        <a:rPr lang="en-US" b="1" dirty="0">
                          <a:solidFill>
                            <a:schemeClr val="accent5"/>
                          </a:solidFill>
                        </a:rPr>
                        <a:t>The Preamble</a:t>
                      </a:r>
                    </a:p>
                  </a:txBody>
                  <a:tcPr/>
                </a:tc>
                <a:tc hMerge="1">
                  <a:txBody>
                    <a:bodyPr/>
                    <a:lstStyle/>
                    <a:p>
                      <a:endParaRPr lang="en-US" dirty="0"/>
                    </a:p>
                  </a:txBody>
                  <a:tcPr/>
                </a:tc>
                <a:extLst>
                  <a:ext uri="{0D108BD9-81ED-4DB2-BD59-A6C34878D82A}">
                    <a16:rowId xmlns:a16="http://schemas.microsoft.com/office/drawing/2014/main" val="2206078215"/>
                  </a:ext>
                </a:extLst>
              </a:tr>
              <a:tr h="358246">
                <a:tc>
                  <a:txBody>
                    <a:bodyPr/>
                    <a:lstStyle/>
                    <a:p>
                      <a:r>
                        <a:rPr lang="en-US" b="1" dirty="0"/>
                        <a:t>Guarantee of Rights and Freedoms</a:t>
                      </a:r>
                    </a:p>
                  </a:txBody>
                  <a:tcPr/>
                </a:tc>
                <a:tc>
                  <a:txBody>
                    <a:bodyPr/>
                    <a:lstStyle/>
                    <a:p>
                      <a:r>
                        <a:rPr lang="en-US" dirty="0"/>
                        <a:t>Section 1</a:t>
                      </a:r>
                    </a:p>
                  </a:txBody>
                  <a:tcPr/>
                </a:tc>
                <a:extLst>
                  <a:ext uri="{0D108BD9-81ED-4DB2-BD59-A6C34878D82A}">
                    <a16:rowId xmlns:a16="http://schemas.microsoft.com/office/drawing/2014/main" val="3132790436"/>
                  </a:ext>
                </a:extLst>
              </a:tr>
              <a:tr h="358246">
                <a:tc>
                  <a:txBody>
                    <a:bodyPr/>
                    <a:lstStyle/>
                    <a:p>
                      <a:r>
                        <a:rPr lang="en-US" b="1" dirty="0"/>
                        <a:t>Fundamental</a:t>
                      </a:r>
                      <a:r>
                        <a:rPr lang="en-US" b="1" baseline="0" dirty="0"/>
                        <a:t> Freedoms</a:t>
                      </a:r>
                      <a:endParaRPr lang="en-US" b="1" dirty="0"/>
                    </a:p>
                  </a:txBody>
                  <a:tcPr/>
                </a:tc>
                <a:tc>
                  <a:txBody>
                    <a:bodyPr/>
                    <a:lstStyle/>
                    <a:p>
                      <a:r>
                        <a:rPr lang="en-US" dirty="0"/>
                        <a:t>Section 2</a:t>
                      </a:r>
                    </a:p>
                  </a:txBody>
                  <a:tcPr/>
                </a:tc>
                <a:extLst>
                  <a:ext uri="{0D108BD9-81ED-4DB2-BD59-A6C34878D82A}">
                    <a16:rowId xmlns:a16="http://schemas.microsoft.com/office/drawing/2014/main" val="626785618"/>
                  </a:ext>
                </a:extLst>
              </a:tr>
              <a:tr h="358246">
                <a:tc>
                  <a:txBody>
                    <a:bodyPr/>
                    <a:lstStyle/>
                    <a:p>
                      <a:r>
                        <a:rPr lang="en-US" b="1" dirty="0"/>
                        <a:t>Democratic Rights</a:t>
                      </a:r>
                    </a:p>
                  </a:txBody>
                  <a:tcPr/>
                </a:tc>
                <a:tc>
                  <a:txBody>
                    <a:bodyPr/>
                    <a:lstStyle/>
                    <a:p>
                      <a:r>
                        <a:rPr lang="en-US" dirty="0"/>
                        <a:t>Sections 3,</a:t>
                      </a:r>
                      <a:r>
                        <a:rPr lang="en-US" baseline="0" dirty="0"/>
                        <a:t> 4 and 5</a:t>
                      </a:r>
                      <a:endParaRPr lang="en-US" dirty="0"/>
                    </a:p>
                  </a:txBody>
                  <a:tcPr/>
                </a:tc>
                <a:extLst>
                  <a:ext uri="{0D108BD9-81ED-4DB2-BD59-A6C34878D82A}">
                    <a16:rowId xmlns:a16="http://schemas.microsoft.com/office/drawing/2014/main" val="3495911188"/>
                  </a:ext>
                </a:extLst>
              </a:tr>
              <a:tr h="358246">
                <a:tc>
                  <a:txBody>
                    <a:bodyPr/>
                    <a:lstStyle/>
                    <a:p>
                      <a:r>
                        <a:rPr lang="en-US" b="1" dirty="0"/>
                        <a:t>Mobility Rights</a:t>
                      </a:r>
                    </a:p>
                  </a:txBody>
                  <a:tcPr/>
                </a:tc>
                <a:tc>
                  <a:txBody>
                    <a:bodyPr/>
                    <a:lstStyle/>
                    <a:p>
                      <a:r>
                        <a:rPr lang="en-US" dirty="0"/>
                        <a:t>Section</a:t>
                      </a:r>
                      <a:r>
                        <a:rPr lang="en-US" baseline="0" dirty="0"/>
                        <a:t> 6</a:t>
                      </a:r>
                      <a:endParaRPr lang="en-US" dirty="0"/>
                    </a:p>
                  </a:txBody>
                  <a:tcPr/>
                </a:tc>
                <a:extLst>
                  <a:ext uri="{0D108BD9-81ED-4DB2-BD59-A6C34878D82A}">
                    <a16:rowId xmlns:a16="http://schemas.microsoft.com/office/drawing/2014/main" val="686116299"/>
                  </a:ext>
                </a:extLst>
              </a:tr>
              <a:tr h="358246">
                <a:tc>
                  <a:txBody>
                    <a:bodyPr/>
                    <a:lstStyle/>
                    <a:p>
                      <a:r>
                        <a:rPr lang="en-US" b="1" dirty="0"/>
                        <a:t>Legal Rights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Sections 7, 8, 9, 10, 11, 12,</a:t>
                      </a:r>
                      <a:r>
                        <a:rPr lang="en-US" baseline="0" dirty="0"/>
                        <a:t> 13 and 14</a:t>
                      </a:r>
                      <a:endParaRPr lang="en-US" dirty="0"/>
                    </a:p>
                  </a:txBody>
                  <a:tcPr/>
                </a:tc>
                <a:extLst>
                  <a:ext uri="{0D108BD9-81ED-4DB2-BD59-A6C34878D82A}">
                    <a16:rowId xmlns:a16="http://schemas.microsoft.com/office/drawing/2014/main" val="1567855797"/>
                  </a:ext>
                </a:extLst>
              </a:tr>
              <a:tr h="358246">
                <a:tc>
                  <a:txBody>
                    <a:bodyPr/>
                    <a:lstStyle/>
                    <a:p>
                      <a:r>
                        <a:rPr lang="en-US" b="1" dirty="0"/>
                        <a:t>Equality Rights</a:t>
                      </a:r>
                    </a:p>
                  </a:txBody>
                  <a:tcPr/>
                </a:tc>
                <a:tc>
                  <a:txBody>
                    <a:bodyPr/>
                    <a:lstStyle/>
                    <a:p>
                      <a:r>
                        <a:rPr lang="en-US" dirty="0"/>
                        <a:t>Section 15</a:t>
                      </a:r>
                    </a:p>
                  </a:txBody>
                  <a:tcPr/>
                </a:tc>
                <a:extLst>
                  <a:ext uri="{0D108BD9-81ED-4DB2-BD59-A6C34878D82A}">
                    <a16:rowId xmlns:a16="http://schemas.microsoft.com/office/drawing/2014/main" val="536062659"/>
                  </a:ext>
                </a:extLst>
              </a:tr>
              <a:tr h="358246">
                <a:tc>
                  <a:txBody>
                    <a:bodyPr/>
                    <a:lstStyle/>
                    <a:p>
                      <a:r>
                        <a:rPr lang="en-US" b="1" dirty="0"/>
                        <a:t>Official Languages of Canada</a:t>
                      </a:r>
                    </a:p>
                  </a:txBody>
                  <a:tcPr/>
                </a:tc>
                <a:tc>
                  <a:txBody>
                    <a:bodyPr/>
                    <a:lstStyle/>
                    <a:p>
                      <a:r>
                        <a:rPr lang="en-US" dirty="0"/>
                        <a:t>Sections 16, 16.1, 17,</a:t>
                      </a:r>
                      <a:r>
                        <a:rPr lang="en-US" baseline="0" dirty="0"/>
                        <a:t> 18, 19, 20, 21 and 22</a:t>
                      </a:r>
                      <a:endParaRPr lang="en-US" dirty="0"/>
                    </a:p>
                  </a:txBody>
                  <a:tcPr/>
                </a:tc>
                <a:extLst>
                  <a:ext uri="{0D108BD9-81ED-4DB2-BD59-A6C34878D82A}">
                    <a16:rowId xmlns:a16="http://schemas.microsoft.com/office/drawing/2014/main" val="3441849125"/>
                  </a:ext>
                </a:extLst>
              </a:tr>
              <a:tr h="358246">
                <a:tc>
                  <a:txBody>
                    <a:bodyPr/>
                    <a:lstStyle/>
                    <a:p>
                      <a:r>
                        <a:rPr lang="en-US" b="1" dirty="0"/>
                        <a:t>Minority Language Education</a:t>
                      </a:r>
                      <a:r>
                        <a:rPr lang="en-US" b="1" baseline="0" dirty="0"/>
                        <a:t> Rights</a:t>
                      </a:r>
                      <a:endParaRPr lang="en-US" b="1" dirty="0"/>
                    </a:p>
                  </a:txBody>
                  <a:tcPr/>
                </a:tc>
                <a:tc>
                  <a:txBody>
                    <a:bodyPr/>
                    <a:lstStyle/>
                    <a:p>
                      <a:r>
                        <a:rPr lang="en-US" dirty="0"/>
                        <a:t>Section</a:t>
                      </a:r>
                      <a:r>
                        <a:rPr lang="en-US" baseline="0" dirty="0"/>
                        <a:t> 23</a:t>
                      </a:r>
                      <a:endParaRPr lang="en-US" dirty="0"/>
                    </a:p>
                  </a:txBody>
                  <a:tcPr/>
                </a:tc>
                <a:extLst>
                  <a:ext uri="{0D108BD9-81ED-4DB2-BD59-A6C34878D82A}">
                    <a16:rowId xmlns:a16="http://schemas.microsoft.com/office/drawing/2014/main" val="3568611846"/>
                  </a:ext>
                </a:extLst>
              </a:tr>
              <a:tr h="358246">
                <a:tc>
                  <a:txBody>
                    <a:bodyPr/>
                    <a:lstStyle/>
                    <a:p>
                      <a:r>
                        <a:rPr lang="en-US" b="1" dirty="0"/>
                        <a:t>Enforcement</a:t>
                      </a:r>
                    </a:p>
                  </a:txBody>
                  <a:tcPr/>
                </a:tc>
                <a:tc>
                  <a:txBody>
                    <a:bodyPr/>
                    <a:lstStyle/>
                    <a:p>
                      <a:r>
                        <a:rPr lang="en-US" dirty="0"/>
                        <a:t>Section 24</a:t>
                      </a:r>
                    </a:p>
                  </a:txBody>
                  <a:tcPr/>
                </a:tc>
                <a:extLst>
                  <a:ext uri="{0D108BD9-81ED-4DB2-BD59-A6C34878D82A}">
                    <a16:rowId xmlns:a16="http://schemas.microsoft.com/office/drawing/2014/main" val="4063945064"/>
                  </a:ext>
                </a:extLst>
              </a:tr>
              <a:tr h="358246">
                <a:tc>
                  <a:txBody>
                    <a:bodyPr/>
                    <a:lstStyle/>
                    <a:p>
                      <a:r>
                        <a:rPr lang="en-US" b="1" dirty="0"/>
                        <a:t>General</a:t>
                      </a:r>
                    </a:p>
                  </a:txBody>
                  <a:tcPr/>
                </a:tc>
                <a:tc>
                  <a:txBody>
                    <a:bodyPr/>
                    <a:lstStyle/>
                    <a:p>
                      <a:r>
                        <a:rPr lang="en-US" dirty="0"/>
                        <a:t>Sections</a:t>
                      </a:r>
                      <a:r>
                        <a:rPr lang="en-US" baseline="0" dirty="0"/>
                        <a:t> 25, 26, 27, 28, 29, 30 and 31</a:t>
                      </a:r>
                      <a:endParaRPr lang="en-US" dirty="0"/>
                    </a:p>
                  </a:txBody>
                  <a:tcPr/>
                </a:tc>
                <a:extLst>
                  <a:ext uri="{0D108BD9-81ED-4DB2-BD59-A6C34878D82A}">
                    <a16:rowId xmlns:a16="http://schemas.microsoft.com/office/drawing/2014/main" val="368130711"/>
                  </a:ext>
                </a:extLst>
              </a:tr>
              <a:tr h="358246">
                <a:tc>
                  <a:txBody>
                    <a:bodyPr/>
                    <a:lstStyle/>
                    <a:p>
                      <a:r>
                        <a:rPr lang="en-US" b="1" dirty="0"/>
                        <a:t>Application of Charter</a:t>
                      </a:r>
                    </a:p>
                  </a:txBody>
                  <a:tcPr/>
                </a:tc>
                <a:tc>
                  <a:txBody>
                    <a:bodyPr/>
                    <a:lstStyle/>
                    <a:p>
                      <a:r>
                        <a:rPr lang="en-US" dirty="0"/>
                        <a:t>Sections 32 and 33</a:t>
                      </a:r>
                    </a:p>
                  </a:txBody>
                  <a:tcPr/>
                </a:tc>
                <a:extLst>
                  <a:ext uri="{0D108BD9-81ED-4DB2-BD59-A6C34878D82A}">
                    <a16:rowId xmlns:a16="http://schemas.microsoft.com/office/drawing/2014/main" val="3777574708"/>
                  </a:ext>
                </a:extLst>
              </a:tr>
              <a:tr h="358246">
                <a:tc>
                  <a:txBody>
                    <a:bodyPr/>
                    <a:lstStyle/>
                    <a:p>
                      <a:r>
                        <a:rPr lang="en-US" b="1" dirty="0"/>
                        <a:t>Citations</a:t>
                      </a:r>
                    </a:p>
                  </a:txBody>
                  <a:tcPr/>
                </a:tc>
                <a:tc>
                  <a:txBody>
                    <a:bodyPr/>
                    <a:lstStyle/>
                    <a:p>
                      <a:r>
                        <a:rPr lang="en-US" dirty="0"/>
                        <a:t>Section 24</a:t>
                      </a:r>
                    </a:p>
                  </a:txBody>
                  <a:tcPr/>
                </a:tc>
                <a:extLst>
                  <a:ext uri="{0D108BD9-81ED-4DB2-BD59-A6C34878D82A}">
                    <a16:rowId xmlns:a16="http://schemas.microsoft.com/office/drawing/2014/main" val="224618074"/>
                  </a:ext>
                </a:extLst>
              </a:tr>
            </a:tbl>
          </a:graphicData>
        </a:graphic>
      </p:graphicFrame>
    </p:spTree>
    <p:extLst>
      <p:ext uri="{BB962C8B-B14F-4D97-AF65-F5344CB8AC3E}">
        <p14:creationId xmlns:p14="http://schemas.microsoft.com/office/powerpoint/2010/main" val="40392502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3BCF-83B0-5849-9552-D4036C65645D}"/>
              </a:ext>
            </a:extLst>
          </p:cNvPr>
          <p:cNvSpPr>
            <a:spLocks noGrp="1"/>
          </p:cNvSpPr>
          <p:nvPr>
            <p:ph type="title"/>
          </p:nvPr>
        </p:nvSpPr>
        <p:spPr>
          <a:xfrm>
            <a:off x="0" y="0"/>
            <a:ext cx="12191999" cy="413657"/>
          </a:xfrm>
        </p:spPr>
        <p:txBody>
          <a:bodyPr>
            <a:normAutofit fontScale="90000"/>
          </a:bodyPr>
          <a:lstStyle/>
          <a:p>
            <a:pPr algn="ctr"/>
            <a:r>
              <a:rPr lang="en-US" b="1" u="sng" dirty="0"/>
              <a:t>Responsible Government</a:t>
            </a:r>
          </a:p>
        </p:txBody>
      </p:sp>
      <p:sp>
        <p:nvSpPr>
          <p:cNvPr id="3" name="Rectangle 2">
            <a:extLst>
              <a:ext uri="{FF2B5EF4-FFF2-40B4-BE49-F238E27FC236}">
                <a16:creationId xmlns:a16="http://schemas.microsoft.com/office/drawing/2014/main" id="{CFC8A376-787C-D94F-A984-45B13D0E0CE9}"/>
              </a:ext>
            </a:extLst>
          </p:cNvPr>
          <p:cNvSpPr/>
          <p:nvPr/>
        </p:nvSpPr>
        <p:spPr>
          <a:xfrm>
            <a:off x="1" y="835024"/>
            <a:ext cx="12191999" cy="5909310"/>
          </a:xfrm>
          <a:prstGeom prst="rect">
            <a:avLst/>
          </a:prstGeom>
        </p:spPr>
        <p:txBody>
          <a:bodyPr wrap="square">
            <a:spAutoFit/>
          </a:bodyPr>
          <a:lstStyle/>
          <a:p>
            <a:r>
              <a:rPr lang="en-US" dirty="0"/>
              <a:t>The </a:t>
            </a:r>
            <a:r>
              <a:rPr lang="en-US" dirty="0" smtClean="0"/>
              <a:t>concept of </a:t>
            </a:r>
            <a:r>
              <a:rPr lang="en-US" dirty="0"/>
              <a:t>“Responsible government” is vital to Canadian democracy and liberalism. </a:t>
            </a:r>
            <a:r>
              <a:rPr lang="en-US" dirty="0" smtClean="0"/>
              <a:t>In the </a:t>
            </a:r>
            <a:r>
              <a:rPr lang="en-US" dirty="0"/>
              <a:t>early foundations of Canada, the government was </a:t>
            </a:r>
            <a:r>
              <a:rPr lang="en-US" dirty="0" smtClean="0"/>
              <a:t>only accountable </a:t>
            </a:r>
            <a:r>
              <a:rPr lang="en-US" dirty="0"/>
              <a:t>to the Crown and not the people because the monarch was </a:t>
            </a:r>
            <a:r>
              <a:rPr lang="en-US" dirty="0" smtClean="0"/>
              <a:t>the sole </a:t>
            </a:r>
            <a:r>
              <a:rPr lang="en-US" dirty="0"/>
              <a:t>individual who choose to select, keep or change it’s representation in Canada. Responsible government was championed by Canadian politicians Robert Baldwin and Louis-</a:t>
            </a:r>
            <a:r>
              <a:rPr lang="en-US" dirty="0" err="1"/>
              <a:t>Hippolyte</a:t>
            </a:r>
            <a:r>
              <a:rPr lang="en-US" dirty="0"/>
              <a:t> </a:t>
            </a:r>
            <a:r>
              <a:rPr lang="en-US" dirty="0" smtClean="0"/>
              <a:t>Lafontaine in </a:t>
            </a:r>
            <a:r>
              <a:rPr lang="en-US" dirty="0"/>
              <a:t>the 1830’s </a:t>
            </a:r>
            <a:r>
              <a:rPr lang="en-US" dirty="0" smtClean="0"/>
              <a:t>prior to </a:t>
            </a:r>
            <a:r>
              <a:rPr lang="en-US" dirty="0" smtClean="0"/>
              <a:t>Confederation </a:t>
            </a:r>
            <a:r>
              <a:rPr lang="en-US" dirty="0" smtClean="0"/>
              <a:t>to </a:t>
            </a:r>
            <a:r>
              <a:rPr lang="en-US" dirty="0"/>
              <a:t>make sure that, at least indirectly, the executive branch of the Canadian government was accountable to the people of Canada to whom they </a:t>
            </a:r>
            <a:r>
              <a:rPr lang="en-US" dirty="0" smtClean="0"/>
              <a:t>represented .  </a:t>
            </a:r>
            <a:endParaRPr lang="en-US" dirty="0"/>
          </a:p>
          <a:p>
            <a:endParaRPr lang="en-US" dirty="0"/>
          </a:p>
          <a:p>
            <a:r>
              <a:rPr lang="en-US" dirty="0"/>
              <a:t>Essentially, responsible government requires the executive branch to have the support to govern from the House of Commons in order to be in power. </a:t>
            </a:r>
            <a:r>
              <a:rPr lang="en-US" dirty="0" smtClean="0"/>
              <a:t>This was </a:t>
            </a:r>
            <a:r>
              <a:rPr lang="en-US" dirty="0"/>
              <a:t>judged </a:t>
            </a:r>
            <a:r>
              <a:rPr lang="en-US" dirty="0" smtClean="0"/>
              <a:t>by </a:t>
            </a:r>
            <a:r>
              <a:rPr lang="en-US" dirty="0"/>
              <a:t>the government’s ability to pass laws and to pass budgets. If the government was unable to pass important </a:t>
            </a:r>
            <a:r>
              <a:rPr lang="en-US" dirty="0" smtClean="0"/>
              <a:t>legislation, a </a:t>
            </a:r>
            <a:r>
              <a:rPr lang="en-US" dirty="0"/>
              <a:t>national budget, or if the leadership was seen to be ineffective or corrupt, a motion of no confidence could be called. If in the vote it shows that there is more members demonstrating a lack of support in respects to the Prime Minister, the Prime Minister must submit their resignation to the Governor General.  When this happens, the Governor General can either choose to allow the other parties to form a coalition in order to continue to govern, or the current government is ”dissolved” and </a:t>
            </a:r>
            <a:r>
              <a:rPr lang="en-US" dirty="0" smtClean="0"/>
              <a:t>a </a:t>
            </a:r>
            <a:r>
              <a:rPr lang="en-US" dirty="0"/>
              <a:t>new general election is called to replace the elected representatives.</a:t>
            </a:r>
          </a:p>
          <a:p>
            <a:endParaRPr lang="en-US" dirty="0"/>
          </a:p>
          <a:p>
            <a:r>
              <a:rPr lang="en-US" dirty="0"/>
              <a:t>In either case, whether through a coalition government or via a new general election, Government can once again govern through the passing of laws and budgets. </a:t>
            </a:r>
          </a:p>
          <a:p>
            <a:endParaRPr lang="en-US" dirty="0"/>
          </a:p>
          <a:p>
            <a:r>
              <a:rPr lang="en-US" dirty="0"/>
              <a:t>Votes of no confidence have happened six times in Canada; 1926, 1963, 1974, 1979, 2005 and 2011. </a:t>
            </a:r>
          </a:p>
        </p:txBody>
      </p:sp>
      <p:pic>
        <p:nvPicPr>
          <p:cNvPr id="4" name="Picture 3">
            <a:extLst>
              <a:ext uri="{FF2B5EF4-FFF2-40B4-BE49-F238E27FC236}">
                <a16:creationId xmlns:a16="http://schemas.microsoft.com/office/drawing/2014/main" id="{163D8FB5-8C53-804A-BBDD-A6BA7C76E4C9}"/>
              </a:ext>
            </a:extLst>
          </p:cNvPr>
          <p:cNvPicPr>
            <a:picLocks noChangeAspect="1"/>
          </p:cNvPicPr>
          <p:nvPr/>
        </p:nvPicPr>
        <p:blipFill>
          <a:blip r:embed="rId3"/>
          <a:stretch>
            <a:fillRect/>
          </a:stretch>
        </p:blipFill>
        <p:spPr>
          <a:xfrm flipH="1">
            <a:off x="914399" y="14294"/>
            <a:ext cx="2687783" cy="820730"/>
          </a:xfrm>
          <a:prstGeom prst="rect">
            <a:avLst/>
          </a:prstGeom>
        </p:spPr>
      </p:pic>
      <p:pic>
        <p:nvPicPr>
          <p:cNvPr id="5" name="Picture 4">
            <a:extLst>
              <a:ext uri="{FF2B5EF4-FFF2-40B4-BE49-F238E27FC236}">
                <a16:creationId xmlns:a16="http://schemas.microsoft.com/office/drawing/2014/main" id="{34684FC7-B835-3746-A826-61C5130FE2F4}"/>
              </a:ext>
            </a:extLst>
          </p:cNvPr>
          <p:cNvPicPr>
            <a:picLocks noChangeAspect="1"/>
          </p:cNvPicPr>
          <p:nvPr/>
        </p:nvPicPr>
        <p:blipFill>
          <a:blip r:embed="rId3"/>
          <a:stretch>
            <a:fillRect/>
          </a:stretch>
        </p:blipFill>
        <p:spPr>
          <a:xfrm>
            <a:off x="8631381" y="14294"/>
            <a:ext cx="2798619" cy="820730"/>
          </a:xfrm>
          <a:prstGeom prst="rect">
            <a:avLst/>
          </a:prstGeom>
        </p:spPr>
      </p:pic>
    </p:spTree>
    <p:extLst>
      <p:ext uri="{BB962C8B-B14F-4D97-AF65-F5344CB8AC3E}">
        <p14:creationId xmlns:p14="http://schemas.microsoft.com/office/powerpoint/2010/main" val="100146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69D5-2C11-8341-9AE8-403E481B68E5}"/>
              </a:ext>
            </a:extLst>
          </p:cNvPr>
          <p:cNvSpPr>
            <a:spLocks noGrp="1"/>
          </p:cNvSpPr>
          <p:nvPr>
            <p:ph type="title"/>
          </p:nvPr>
        </p:nvSpPr>
        <p:spPr>
          <a:xfrm>
            <a:off x="0" y="0"/>
            <a:ext cx="12191999" cy="457200"/>
          </a:xfrm>
        </p:spPr>
        <p:txBody>
          <a:bodyPr>
            <a:normAutofit fontScale="90000"/>
          </a:bodyPr>
          <a:lstStyle/>
          <a:p>
            <a:pPr algn="ctr"/>
            <a:r>
              <a:rPr lang="en-US" b="1" u="sng" dirty="0"/>
              <a:t>Divisions of Power in Canada</a:t>
            </a:r>
          </a:p>
        </p:txBody>
      </p:sp>
      <p:sp>
        <p:nvSpPr>
          <p:cNvPr id="4" name="Rectangle 3">
            <a:extLst>
              <a:ext uri="{FF2B5EF4-FFF2-40B4-BE49-F238E27FC236}">
                <a16:creationId xmlns:a16="http://schemas.microsoft.com/office/drawing/2014/main" id="{FA3297B7-E42C-AC47-A447-C08E6D7FFABD}"/>
              </a:ext>
            </a:extLst>
          </p:cNvPr>
          <p:cNvSpPr/>
          <p:nvPr/>
        </p:nvSpPr>
        <p:spPr>
          <a:xfrm>
            <a:off x="138545" y="648909"/>
            <a:ext cx="11928764" cy="5306291"/>
          </a:xfrm>
          <a:prstGeom prst="rect">
            <a:avLst/>
          </a:prstGeom>
          <a:solidFill>
            <a:schemeClr val="bg1">
              <a:lumMod val="65000"/>
              <a:lumOff val="3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989C02-FD60-BE43-87E8-6A41B8B2A4C9}"/>
              </a:ext>
            </a:extLst>
          </p:cNvPr>
          <p:cNvSpPr/>
          <p:nvPr/>
        </p:nvSpPr>
        <p:spPr>
          <a:xfrm>
            <a:off x="138545" y="5943600"/>
            <a:ext cx="11928764" cy="831273"/>
          </a:xfrm>
          <a:prstGeom prst="rect">
            <a:avLst/>
          </a:prstGeom>
          <a:solidFill>
            <a:schemeClr val="bg1">
              <a:lumMod val="75000"/>
              <a:lumOff val="2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8D7A4F0-01FB-A549-A9D3-8245C07AA54D}"/>
              </a:ext>
            </a:extLst>
          </p:cNvPr>
          <p:cNvCxnSpPr>
            <a:stCxn id="4" idx="0"/>
            <a:endCxn id="4" idx="2"/>
          </p:cNvCxnSpPr>
          <p:nvPr/>
        </p:nvCxnSpPr>
        <p:spPr>
          <a:xfrm>
            <a:off x="6102927" y="648909"/>
            <a:ext cx="0" cy="530629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99163A1-C262-5349-A7C7-6D7D70A5FC1C}"/>
              </a:ext>
            </a:extLst>
          </p:cNvPr>
          <p:cNvSpPr txBox="1"/>
          <p:nvPr/>
        </p:nvSpPr>
        <p:spPr>
          <a:xfrm>
            <a:off x="2639288" y="5906777"/>
            <a:ext cx="6913419" cy="369332"/>
          </a:xfrm>
          <a:prstGeom prst="rect">
            <a:avLst/>
          </a:prstGeom>
          <a:noFill/>
        </p:spPr>
        <p:txBody>
          <a:bodyPr wrap="square" rtlCol="0">
            <a:spAutoFit/>
          </a:bodyPr>
          <a:lstStyle/>
          <a:p>
            <a:pPr algn="ctr"/>
            <a:r>
              <a:rPr lang="en-US" b="1" u="sng" dirty="0"/>
              <a:t>MUNCIPAL GOVERNMENT</a:t>
            </a:r>
          </a:p>
        </p:txBody>
      </p:sp>
      <p:sp>
        <p:nvSpPr>
          <p:cNvPr id="9" name="TextBox 8">
            <a:extLst>
              <a:ext uri="{FF2B5EF4-FFF2-40B4-BE49-F238E27FC236}">
                <a16:creationId xmlns:a16="http://schemas.microsoft.com/office/drawing/2014/main" id="{D16DB56F-23C3-1240-8F3B-EE9550DBEA32}"/>
              </a:ext>
            </a:extLst>
          </p:cNvPr>
          <p:cNvSpPr txBox="1"/>
          <p:nvPr/>
        </p:nvSpPr>
        <p:spPr>
          <a:xfrm>
            <a:off x="138545" y="637309"/>
            <a:ext cx="5957453" cy="369332"/>
          </a:xfrm>
          <a:prstGeom prst="rect">
            <a:avLst/>
          </a:prstGeom>
          <a:noFill/>
        </p:spPr>
        <p:txBody>
          <a:bodyPr wrap="square" rtlCol="0">
            <a:spAutoFit/>
          </a:bodyPr>
          <a:lstStyle/>
          <a:p>
            <a:pPr algn="ctr"/>
            <a:r>
              <a:rPr lang="en-US" b="1" u="sng" dirty="0"/>
              <a:t>FEDERAL GOVERNMENT</a:t>
            </a:r>
          </a:p>
        </p:txBody>
      </p:sp>
      <p:sp>
        <p:nvSpPr>
          <p:cNvPr id="10" name="TextBox 9">
            <a:extLst>
              <a:ext uri="{FF2B5EF4-FFF2-40B4-BE49-F238E27FC236}">
                <a16:creationId xmlns:a16="http://schemas.microsoft.com/office/drawing/2014/main" id="{0BDDFCDA-3669-4F4C-BD63-41B9AB15865A}"/>
              </a:ext>
            </a:extLst>
          </p:cNvPr>
          <p:cNvSpPr txBox="1"/>
          <p:nvPr/>
        </p:nvSpPr>
        <p:spPr>
          <a:xfrm>
            <a:off x="6220691" y="637309"/>
            <a:ext cx="5971308" cy="369332"/>
          </a:xfrm>
          <a:prstGeom prst="rect">
            <a:avLst/>
          </a:prstGeom>
          <a:noFill/>
        </p:spPr>
        <p:txBody>
          <a:bodyPr wrap="square" rtlCol="0">
            <a:spAutoFit/>
          </a:bodyPr>
          <a:lstStyle/>
          <a:p>
            <a:pPr algn="ctr"/>
            <a:r>
              <a:rPr lang="en-US" b="1" u="sng" dirty="0"/>
              <a:t>PROVINCIAL GOVERNMENT</a:t>
            </a:r>
          </a:p>
        </p:txBody>
      </p:sp>
      <p:sp>
        <p:nvSpPr>
          <p:cNvPr id="11" name="TextBox 10">
            <a:extLst>
              <a:ext uri="{FF2B5EF4-FFF2-40B4-BE49-F238E27FC236}">
                <a16:creationId xmlns:a16="http://schemas.microsoft.com/office/drawing/2014/main" id="{059E679C-033F-A846-8FA3-E1E60CACDB87}"/>
              </a:ext>
            </a:extLst>
          </p:cNvPr>
          <p:cNvSpPr txBox="1"/>
          <p:nvPr/>
        </p:nvSpPr>
        <p:spPr>
          <a:xfrm>
            <a:off x="138545" y="6167855"/>
            <a:ext cx="11928764" cy="646331"/>
          </a:xfrm>
          <a:prstGeom prst="rect">
            <a:avLst/>
          </a:prstGeom>
          <a:noFill/>
        </p:spPr>
        <p:txBody>
          <a:bodyPr wrap="square" rtlCol="0">
            <a:spAutoFit/>
          </a:bodyPr>
          <a:lstStyle/>
          <a:p>
            <a:r>
              <a:rPr lang="en-US" sz="1200" dirty="0"/>
              <a:t>Management of local policing and firefighting stations, municipal transportation and roads, education management, planning and development, Finances and municipal taxation, Public utilities and services. These governments can be in the form of City or Town Councils, Rural Counties, First Nation reserve councils, Inuit or Métis Settlement councils.</a:t>
            </a:r>
          </a:p>
        </p:txBody>
      </p:sp>
      <p:sp>
        <p:nvSpPr>
          <p:cNvPr id="12" name="TextBox 11">
            <a:extLst>
              <a:ext uri="{FF2B5EF4-FFF2-40B4-BE49-F238E27FC236}">
                <a16:creationId xmlns:a16="http://schemas.microsoft.com/office/drawing/2014/main" id="{1B8C5FEA-628D-1F4C-A755-82C9FD9FC83A}"/>
              </a:ext>
            </a:extLst>
          </p:cNvPr>
          <p:cNvSpPr txBox="1"/>
          <p:nvPr/>
        </p:nvSpPr>
        <p:spPr>
          <a:xfrm>
            <a:off x="6400800" y="1205345"/>
            <a:ext cx="5334000" cy="2308324"/>
          </a:xfrm>
          <a:prstGeom prst="rect">
            <a:avLst/>
          </a:prstGeom>
          <a:noFill/>
        </p:spPr>
        <p:txBody>
          <a:bodyPr wrap="square" rtlCol="0">
            <a:spAutoFit/>
          </a:bodyPr>
          <a:lstStyle/>
          <a:p>
            <a:r>
              <a:rPr lang="en-US" sz="1600" dirty="0"/>
              <a:t>The Provincial Government has direct control over:</a:t>
            </a:r>
          </a:p>
          <a:p>
            <a:r>
              <a:rPr lang="en-US" sz="1600" dirty="0"/>
              <a:t>-Taxation related to provincial services (including distribution to municipalities), hospitals, schools/school boards, property and civil rights, natural resources such as oil, provincial services such as roads, local works, civil and criminal justice; prisons, provincial police, setting both conditions, sentences and terms as well as the institution of marriage.</a:t>
            </a:r>
          </a:p>
        </p:txBody>
      </p:sp>
      <p:sp>
        <p:nvSpPr>
          <p:cNvPr id="13" name="TextBox 12">
            <a:extLst>
              <a:ext uri="{FF2B5EF4-FFF2-40B4-BE49-F238E27FC236}">
                <a16:creationId xmlns:a16="http://schemas.microsoft.com/office/drawing/2014/main" id="{075B4E64-A23E-584F-9667-D8E2E8F0AF3F}"/>
              </a:ext>
            </a:extLst>
          </p:cNvPr>
          <p:cNvSpPr txBox="1"/>
          <p:nvPr/>
        </p:nvSpPr>
        <p:spPr>
          <a:xfrm>
            <a:off x="252845" y="978265"/>
            <a:ext cx="5701146" cy="3539430"/>
          </a:xfrm>
          <a:prstGeom prst="rect">
            <a:avLst/>
          </a:prstGeom>
          <a:noFill/>
        </p:spPr>
        <p:txBody>
          <a:bodyPr wrap="square" rtlCol="0">
            <a:spAutoFit/>
          </a:bodyPr>
          <a:lstStyle/>
          <a:p>
            <a:r>
              <a:rPr lang="en-US" sz="1600" dirty="0"/>
              <a:t>The Federal government is responsible for matters that concern the nation as a whole and require consistent national governance.</a:t>
            </a:r>
          </a:p>
          <a:p>
            <a:r>
              <a:rPr lang="en-US" sz="1600" dirty="0"/>
              <a:t>-National </a:t>
            </a:r>
            <a:r>
              <a:rPr lang="en-US" sz="1600" dirty="0" err="1"/>
              <a:t>Defence</a:t>
            </a:r>
            <a:endParaRPr lang="en-US" sz="1600" dirty="0"/>
          </a:p>
          <a:p>
            <a:r>
              <a:rPr lang="en-US" sz="1600" dirty="0"/>
              <a:t>-Foreign Policy</a:t>
            </a:r>
          </a:p>
          <a:p>
            <a:r>
              <a:rPr lang="en-US" sz="1600" dirty="0"/>
              <a:t>-Aboriginal Affairs/Northern Affairs (Inuit)</a:t>
            </a:r>
          </a:p>
          <a:p>
            <a:r>
              <a:rPr lang="en-US" sz="1600" dirty="0"/>
              <a:t>-Operating much of the governance of the Territories</a:t>
            </a:r>
          </a:p>
          <a:p>
            <a:r>
              <a:rPr lang="en-US" sz="1600" dirty="0"/>
              <a:t>-Postal Services</a:t>
            </a:r>
          </a:p>
          <a:p>
            <a:r>
              <a:rPr lang="en-US" sz="1600" dirty="0"/>
              <a:t>-Banking System</a:t>
            </a:r>
          </a:p>
          <a:p>
            <a:r>
              <a:rPr lang="en-US" sz="1600" dirty="0"/>
              <a:t>-Criminal Law and Federal government</a:t>
            </a:r>
          </a:p>
          <a:p>
            <a:r>
              <a:rPr lang="en-US" sz="1600" dirty="0"/>
              <a:t>-Residual powers (otherwise not directly granted to either the provincial or municipal government become the responsibility of the Federal Government</a:t>
            </a:r>
          </a:p>
          <a:p>
            <a:endParaRPr lang="en-US" sz="1600" dirty="0"/>
          </a:p>
        </p:txBody>
      </p:sp>
      <p:sp>
        <p:nvSpPr>
          <p:cNvPr id="16" name="Rectangle 15">
            <a:extLst>
              <a:ext uri="{FF2B5EF4-FFF2-40B4-BE49-F238E27FC236}">
                <a16:creationId xmlns:a16="http://schemas.microsoft.com/office/drawing/2014/main" id="{FA4889CF-80A2-944C-A5E4-E98C496AFA16}"/>
              </a:ext>
            </a:extLst>
          </p:cNvPr>
          <p:cNvSpPr/>
          <p:nvPr/>
        </p:nvSpPr>
        <p:spPr>
          <a:xfrm>
            <a:off x="3117271" y="4216991"/>
            <a:ext cx="6089074" cy="1374446"/>
          </a:xfrm>
          <a:prstGeom prst="rect">
            <a:avLst/>
          </a:prstGeom>
          <a:solidFill>
            <a:schemeClr val="bg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6C4FCCB-051A-5844-9154-12474FE964CA}"/>
              </a:ext>
            </a:extLst>
          </p:cNvPr>
          <p:cNvSpPr txBox="1"/>
          <p:nvPr/>
        </p:nvSpPr>
        <p:spPr>
          <a:xfrm>
            <a:off x="3169224" y="4216991"/>
            <a:ext cx="6037121" cy="307777"/>
          </a:xfrm>
          <a:prstGeom prst="rect">
            <a:avLst/>
          </a:prstGeom>
          <a:noFill/>
        </p:spPr>
        <p:txBody>
          <a:bodyPr wrap="square" rtlCol="0">
            <a:spAutoFit/>
          </a:bodyPr>
          <a:lstStyle/>
          <a:p>
            <a:pPr algn="ctr"/>
            <a:r>
              <a:rPr lang="en-US" sz="1400" b="1" u="sng" dirty="0"/>
              <a:t>SHARED BETWEEN THE FEDERAL AND PROVINCIAL GOVERNMENT</a:t>
            </a:r>
          </a:p>
        </p:txBody>
      </p:sp>
      <p:sp>
        <p:nvSpPr>
          <p:cNvPr id="18" name="TextBox 17">
            <a:extLst>
              <a:ext uri="{FF2B5EF4-FFF2-40B4-BE49-F238E27FC236}">
                <a16:creationId xmlns:a16="http://schemas.microsoft.com/office/drawing/2014/main" id="{6C2EFFC7-CEDE-8E4B-90F2-EF69F16ED11D}"/>
              </a:ext>
            </a:extLst>
          </p:cNvPr>
          <p:cNvSpPr txBox="1"/>
          <p:nvPr/>
        </p:nvSpPr>
        <p:spPr>
          <a:xfrm>
            <a:off x="3117271" y="4533751"/>
            <a:ext cx="2867893" cy="954107"/>
          </a:xfrm>
          <a:prstGeom prst="rect">
            <a:avLst/>
          </a:prstGeom>
          <a:noFill/>
        </p:spPr>
        <p:txBody>
          <a:bodyPr wrap="square" rtlCol="0">
            <a:spAutoFit/>
          </a:bodyPr>
          <a:lstStyle/>
          <a:p>
            <a:r>
              <a:rPr lang="en-US" sz="1400" dirty="0"/>
              <a:t>-Immigration</a:t>
            </a:r>
          </a:p>
          <a:p>
            <a:r>
              <a:rPr lang="en-US" sz="1400" dirty="0"/>
              <a:t>-Agriculture</a:t>
            </a:r>
          </a:p>
          <a:p>
            <a:r>
              <a:rPr lang="en-US" sz="1400" dirty="0"/>
              <a:t>-Health Care</a:t>
            </a:r>
          </a:p>
          <a:p>
            <a:r>
              <a:rPr lang="en-US" sz="1400" dirty="0"/>
              <a:t>-Natural Resources</a:t>
            </a:r>
          </a:p>
        </p:txBody>
      </p:sp>
      <p:sp>
        <p:nvSpPr>
          <p:cNvPr id="19" name="TextBox 18">
            <a:extLst>
              <a:ext uri="{FF2B5EF4-FFF2-40B4-BE49-F238E27FC236}">
                <a16:creationId xmlns:a16="http://schemas.microsoft.com/office/drawing/2014/main" id="{256D4099-7585-5040-A9BB-3FB289CF491E}"/>
              </a:ext>
            </a:extLst>
          </p:cNvPr>
          <p:cNvSpPr txBox="1"/>
          <p:nvPr/>
        </p:nvSpPr>
        <p:spPr>
          <a:xfrm>
            <a:off x="6220691" y="4533751"/>
            <a:ext cx="2563091" cy="523220"/>
          </a:xfrm>
          <a:prstGeom prst="rect">
            <a:avLst/>
          </a:prstGeom>
          <a:noFill/>
        </p:spPr>
        <p:txBody>
          <a:bodyPr wrap="square" rtlCol="0">
            <a:spAutoFit/>
          </a:bodyPr>
          <a:lstStyle/>
          <a:p>
            <a:r>
              <a:rPr lang="en-US" sz="1400" dirty="0"/>
              <a:t>-Environmental issues</a:t>
            </a:r>
          </a:p>
          <a:p>
            <a:r>
              <a:rPr lang="en-US" sz="1400" dirty="0"/>
              <a:t>-Trade</a:t>
            </a:r>
          </a:p>
        </p:txBody>
      </p:sp>
      <p:pic>
        <p:nvPicPr>
          <p:cNvPr id="20" name="Picture 19">
            <a:extLst>
              <a:ext uri="{FF2B5EF4-FFF2-40B4-BE49-F238E27FC236}">
                <a16:creationId xmlns:a16="http://schemas.microsoft.com/office/drawing/2014/main" id="{292A1CB3-79A0-1B47-B912-83B218F634AF}"/>
              </a:ext>
            </a:extLst>
          </p:cNvPr>
          <p:cNvPicPr>
            <a:picLocks noChangeAspect="1"/>
          </p:cNvPicPr>
          <p:nvPr/>
        </p:nvPicPr>
        <p:blipFill>
          <a:blip r:embed="rId3"/>
          <a:stretch>
            <a:fillRect/>
          </a:stretch>
        </p:blipFill>
        <p:spPr>
          <a:xfrm>
            <a:off x="9593119" y="4370879"/>
            <a:ext cx="2087416" cy="1043708"/>
          </a:xfrm>
          <a:prstGeom prst="rect">
            <a:avLst/>
          </a:prstGeom>
        </p:spPr>
      </p:pic>
      <p:pic>
        <p:nvPicPr>
          <p:cNvPr id="21" name="Picture 20">
            <a:extLst>
              <a:ext uri="{FF2B5EF4-FFF2-40B4-BE49-F238E27FC236}">
                <a16:creationId xmlns:a16="http://schemas.microsoft.com/office/drawing/2014/main" id="{CEC1F7B6-0277-C141-A213-9666CCDB7DC8}"/>
              </a:ext>
            </a:extLst>
          </p:cNvPr>
          <p:cNvPicPr>
            <a:picLocks noChangeAspect="1"/>
          </p:cNvPicPr>
          <p:nvPr/>
        </p:nvPicPr>
        <p:blipFill>
          <a:blip r:embed="rId4"/>
          <a:stretch>
            <a:fillRect/>
          </a:stretch>
        </p:blipFill>
        <p:spPr>
          <a:xfrm>
            <a:off x="536312" y="4370878"/>
            <a:ext cx="2102976" cy="1116979"/>
          </a:xfrm>
          <a:prstGeom prst="rect">
            <a:avLst/>
          </a:prstGeom>
        </p:spPr>
      </p:pic>
    </p:spTree>
    <p:extLst>
      <p:ext uri="{BB962C8B-B14F-4D97-AF65-F5344CB8AC3E}">
        <p14:creationId xmlns:p14="http://schemas.microsoft.com/office/powerpoint/2010/main" val="2754444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69D76F1-420B-2D4D-9896-C8D2EABE1624}"/>
              </a:ext>
            </a:extLst>
          </p:cNvPr>
          <p:cNvGraphicFramePr>
            <a:graphicFrameLocks noGrp="1"/>
          </p:cNvGraphicFramePr>
          <p:nvPr>
            <p:extLst>
              <p:ext uri="{D42A27DB-BD31-4B8C-83A1-F6EECF244321}">
                <p14:modId xmlns:p14="http://schemas.microsoft.com/office/powerpoint/2010/main" val="2572567015"/>
              </p:ext>
            </p:extLst>
          </p:nvPr>
        </p:nvGraphicFramePr>
        <p:xfrm>
          <a:off x="0" y="28349"/>
          <a:ext cx="12192000" cy="6829651"/>
        </p:xfrm>
        <a:graphic>
          <a:graphicData uri="http://schemas.openxmlformats.org/drawingml/2006/table">
            <a:tbl>
              <a:tblPr firstRow="1" bandRow="1">
                <a:tableStyleId>{5C22544A-7EE6-4342-B048-85BDC9FD1C3A}</a:tableStyleId>
              </a:tblPr>
              <a:tblGrid>
                <a:gridCol w="360218">
                  <a:extLst>
                    <a:ext uri="{9D8B030D-6E8A-4147-A177-3AD203B41FA5}">
                      <a16:colId xmlns:a16="http://schemas.microsoft.com/office/drawing/2014/main" val="3076077664"/>
                    </a:ext>
                  </a:extLst>
                </a:gridCol>
                <a:gridCol w="2078182">
                  <a:extLst>
                    <a:ext uri="{9D8B030D-6E8A-4147-A177-3AD203B41FA5}">
                      <a16:colId xmlns:a16="http://schemas.microsoft.com/office/drawing/2014/main" val="3951744849"/>
                    </a:ext>
                  </a:extLst>
                </a:gridCol>
                <a:gridCol w="415636">
                  <a:extLst>
                    <a:ext uri="{9D8B030D-6E8A-4147-A177-3AD203B41FA5}">
                      <a16:colId xmlns:a16="http://schemas.microsoft.com/office/drawing/2014/main" val="1310151210"/>
                    </a:ext>
                  </a:extLst>
                </a:gridCol>
                <a:gridCol w="2022764">
                  <a:extLst>
                    <a:ext uri="{9D8B030D-6E8A-4147-A177-3AD203B41FA5}">
                      <a16:colId xmlns:a16="http://schemas.microsoft.com/office/drawing/2014/main" val="640513024"/>
                    </a:ext>
                  </a:extLst>
                </a:gridCol>
                <a:gridCol w="457200">
                  <a:extLst>
                    <a:ext uri="{9D8B030D-6E8A-4147-A177-3AD203B41FA5}">
                      <a16:colId xmlns:a16="http://schemas.microsoft.com/office/drawing/2014/main" val="541457647"/>
                    </a:ext>
                  </a:extLst>
                </a:gridCol>
                <a:gridCol w="1981200">
                  <a:extLst>
                    <a:ext uri="{9D8B030D-6E8A-4147-A177-3AD203B41FA5}">
                      <a16:colId xmlns:a16="http://schemas.microsoft.com/office/drawing/2014/main" val="116230868"/>
                    </a:ext>
                  </a:extLst>
                </a:gridCol>
                <a:gridCol w="415636">
                  <a:extLst>
                    <a:ext uri="{9D8B030D-6E8A-4147-A177-3AD203B41FA5}">
                      <a16:colId xmlns:a16="http://schemas.microsoft.com/office/drawing/2014/main" val="2549494044"/>
                    </a:ext>
                  </a:extLst>
                </a:gridCol>
                <a:gridCol w="2022764">
                  <a:extLst>
                    <a:ext uri="{9D8B030D-6E8A-4147-A177-3AD203B41FA5}">
                      <a16:colId xmlns:a16="http://schemas.microsoft.com/office/drawing/2014/main" val="1594842381"/>
                    </a:ext>
                  </a:extLst>
                </a:gridCol>
                <a:gridCol w="374073">
                  <a:extLst>
                    <a:ext uri="{9D8B030D-6E8A-4147-A177-3AD203B41FA5}">
                      <a16:colId xmlns:a16="http://schemas.microsoft.com/office/drawing/2014/main" val="2949942489"/>
                    </a:ext>
                  </a:extLst>
                </a:gridCol>
                <a:gridCol w="2064327">
                  <a:extLst>
                    <a:ext uri="{9D8B030D-6E8A-4147-A177-3AD203B41FA5}">
                      <a16:colId xmlns:a16="http://schemas.microsoft.com/office/drawing/2014/main" val="1882667516"/>
                    </a:ext>
                  </a:extLst>
                </a:gridCol>
              </a:tblGrid>
              <a:tr h="782120">
                <a:tc>
                  <a:txBody>
                    <a:bodyPr/>
                    <a:lstStyle/>
                    <a:p>
                      <a:r>
                        <a:rPr lang="en-US" sz="1000" dirty="0"/>
                        <a:t>1.</a:t>
                      </a:r>
                    </a:p>
                  </a:txBody>
                  <a:tcPr>
                    <a:solidFill>
                      <a:schemeClr val="bg2"/>
                    </a:solidFill>
                  </a:tcPr>
                </a:tc>
                <a:tc>
                  <a:txBody>
                    <a:bodyPr/>
                    <a:lstStyle/>
                    <a:p>
                      <a:pPr algn="ctr"/>
                      <a:r>
                        <a:rPr lang="en-US" sz="1000" u="sng" dirty="0"/>
                        <a:t>The </a:t>
                      </a:r>
                      <a:r>
                        <a:rPr lang="en-US" sz="1000" u="sng" dirty="0" err="1"/>
                        <a:t>Honourable</a:t>
                      </a:r>
                      <a:endParaRPr lang="en-US" sz="1000" u="sng" dirty="0"/>
                    </a:p>
                    <a:p>
                      <a:pPr algn="ctr"/>
                      <a:r>
                        <a:rPr lang="en-US" sz="1000" u="sng" dirty="0" err="1"/>
                        <a:t>Chrystia</a:t>
                      </a:r>
                      <a:r>
                        <a:rPr lang="en-US" sz="1000" u="sng" dirty="0"/>
                        <a:t> Freeland</a:t>
                      </a:r>
                    </a:p>
                    <a:p>
                      <a:pPr algn="ctr"/>
                      <a:r>
                        <a:rPr lang="en-US" sz="1000" b="0" dirty="0"/>
                        <a:t>Deputy Prime Minister and Minister of Intergovernmental Affairs</a:t>
                      </a:r>
                    </a:p>
                  </a:txBody>
                  <a:tcPr>
                    <a:solidFill>
                      <a:schemeClr val="bg2"/>
                    </a:solidFill>
                  </a:tcPr>
                </a:tc>
                <a:tc>
                  <a:txBody>
                    <a:bodyPr/>
                    <a:lstStyle/>
                    <a:p>
                      <a:r>
                        <a:rPr lang="en-US" sz="1000" dirty="0"/>
                        <a:t>9.</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u="sng" dirty="0"/>
                        <a:t>The </a:t>
                      </a:r>
                      <a:r>
                        <a:rPr lang="en-US" sz="1000" u="sng" dirty="0" err="1"/>
                        <a:t>Honourable</a:t>
                      </a:r>
                      <a:r>
                        <a:rPr lang="en-US" sz="1000" u="sng" dirty="0"/>
                        <a:t> </a:t>
                      </a:r>
                    </a:p>
                    <a:p>
                      <a:pPr algn="ctr"/>
                      <a:r>
                        <a:rPr lang="en-US" sz="1000" u="sng" dirty="0"/>
                        <a:t>Marie-Claude Bibeau</a:t>
                      </a:r>
                    </a:p>
                    <a:p>
                      <a:pPr algn="ctr"/>
                      <a:r>
                        <a:rPr lang="en-US" sz="1000" b="0" dirty="0"/>
                        <a:t>Minister of Agriculture and Agric-Food</a:t>
                      </a:r>
                    </a:p>
                  </a:txBody>
                  <a:tcPr>
                    <a:solidFill>
                      <a:schemeClr val="bg2"/>
                    </a:solidFill>
                  </a:tcPr>
                </a:tc>
                <a:tc>
                  <a:txBody>
                    <a:bodyPr/>
                    <a:lstStyle/>
                    <a:p>
                      <a:r>
                        <a:rPr lang="en-US" sz="1000" dirty="0"/>
                        <a:t>17.</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Mary Ng</a:t>
                      </a:r>
                    </a:p>
                    <a:p>
                      <a:pPr algn="ctr"/>
                      <a:r>
                        <a:rPr lang="en-US" sz="1000" b="0" dirty="0"/>
                        <a:t>Minister of Small Business, Export Promotion and International Trade</a:t>
                      </a:r>
                    </a:p>
                  </a:txBody>
                  <a:tcPr>
                    <a:solidFill>
                      <a:schemeClr val="bg2"/>
                    </a:solidFill>
                  </a:tcPr>
                </a:tc>
                <a:tc>
                  <a:txBody>
                    <a:bodyPr/>
                    <a:lstStyle/>
                    <a:p>
                      <a:r>
                        <a:rPr lang="en-US" sz="1000" dirty="0"/>
                        <a:t>26.</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u="sng" dirty="0"/>
                        <a:t>The </a:t>
                      </a:r>
                      <a:r>
                        <a:rPr lang="en-US" sz="1000" u="sng" dirty="0" err="1"/>
                        <a:t>Honourable</a:t>
                      </a:r>
                      <a:r>
                        <a:rPr lang="en-US" sz="1000" u="sng" dirty="0"/>
                        <a:t> </a:t>
                      </a:r>
                    </a:p>
                    <a:p>
                      <a:pPr algn="ctr"/>
                      <a:r>
                        <a:rPr lang="en-US" sz="1000" u="sng" dirty="0"/>
                        <a:t>Filomena </a:t>
                      </a:r>
                      <a:r>
                        <a:rPr lang="en-US" sz="1000" u="sng" dirty="0" err="1"/>
                        <a:t>Tassi</a:t>
                      </a:r>
                      <a:endParaRPr lang="en-US" sz="1000" u="sng" dirty="0"/>
                    </a:p>
                    <a:p>
                      <a:pPr algn="ctr"/>
                      <a:r>
                        <a:rPr lang="en-US" sz="1000" b="0" dirty="0"/>
                        <a:t>Minister of </a:t>
                      </a:r>
                      <a:r>
                        <a:rPr lang="en-US" sz="1000" b="0" dirty="0" err="1"/>
                        <a:t>Labour</a:t>
                      </a:r>
                      <a:endParaRPr lang="en-US" sz="1000" b="0" dirty="0"/>
                    </a:p>
                  </a:txBody>
                  <a:tcPr>
                    <a:solidFill>
                      <a:schemeClr val="bg2"/>
                    </a:solidFill>
                  </a:tcPr>
                </a:tc>
                <a:tc>
                  <a:txBody>
                    <a:bodyPr/>
                    <a:lstStyle/>
                    <a:p>
                      <a:r>
                        <a:rPr lang="en-US" sz="1000" dirty="0"/>
                        <a:t>34.</a:t>
                      </a:r>
                    </a:p>
                  </a:txBody>
                  <a:tcP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u="sng" dirty="0"/>
                        <a:t>The </a:t>
                      </a:r>
                      <a:r>
                        <a:rPr lang="en-US" sz="1000" u="sng" dirty="0" err="1"/>
                        <a:t>Honourable</a:t>
                      </a:r>
                      <a:r>
                        <a:rPr lang="en-US" sz="1000" u="sng" dirty="0"/>
                        <a:t> </a:t>
                      </a:r>
                    </a:p>
                    <a:p>
                      <a:pPr algn="ctr"/>
                      <a:r>
                        <a:rPr lang="en-US" sz="1000" u="sng" dirty="0"/>
                        <a:t>Marco E. L. </a:t>
                      </a:r>
                      <a:r>
                        <a:rPr lang="en-US" sz="1000" u="sng" dirty="0" err="1"/>
                        <a:t>Mendicino</a:t>
                      </a:r>
                      <a:endParaRPr lang="en-US" sz="1000" u="sng" dirty="0"/>
                    </a:p>
                    <a:p>
                      <a:pPr algn="ctr"/>
                      <a:r>
                        <a:rPr lang="en-US" sz="1000" b="0" dirty="0"/>
                        <a:t>Minister of Immigration, Refugees and Citizenship</a:t>
                      </a:r>
                    </a:p>
                  </a:txBody>
                  <a:tcPr>
                    <a:solidFill>
                      <a:schemeClr val="bg2"/>
                    </a:solidFill>
                  </a:tcPr>
                </a:tc>
                <a:extLst>
                  <a:ext uri="{0D108BD9-81ED-4DB2-BD59-A6C34878D82A}">
                    <a16:rowId xmlns:a16="http://schemas.microsoft.com/office/drawing/2014/main" val="1962245881"/>
                  </a:ext>
                </a:extLst>
              </a:tr>
              <a:tr h="782120">
                <a:tc>
                  <a:txBody>
                    <a:bodyPr/>
                    <a:lstStyle/>
                    <a:p>
                      <a:r>
                        <a:rPr lang="en-US" sz="1000" dirty="0"/>
                        <a:t>2.</a:t>
                      </a:r>
                    </a:p>
                  </a:txBody>
                  <a:tcPr/>
                </a:tc>
                <a:tc>
                  <a:txBody>
                    <a:bodyPr/>
                    <a:lstStyle/>
                    <a:p>
                      <a:pPr algn="ctr"/>
                      <a:r>
                        <a:rPr lang="en-US" sz="1000" b="1" u="sng" dirty="0"/>
                        <a:t>The </a:t>
                      </a:r>
                      <a:r>
                        <a:rPr lang="en-US" sz="1000" b="1" u="sng" dirty="0" err="1"/>
                        <a:t>Honourable</a:t>
                      </a:r>
                      <a:endParaRPr lang="en-US" sz="1000" b="1" u="sng" dirty="0"/>
                    </a:p>
                    <a:p>
                      <a:pPr algn="ctr"/>
                      <a:r>
                        <a:rPr lang="en-US" sz="1000" b="1" u="sng" dirty="0"/>
                        <a:t> Lawrence MacAulay</a:t>
                      </a:r>
                    </a:p>
                    <a:p>
                      <a:pPr algn="ctr"/>
                      <a:r>
                        <a:rPr lang="en-US" sz="1000" dirty="0"/>
                        <a:t>Minister of Veterans Affairs and Associate Minister of </a:t>
                      </a:r>
                      <a:r>
                        <a:rPr lang="en-US" sz="1000" dirty="0" err="1"/>
                        <a:t>Defence</a:t>
                      </a:r>
                      <a:endParaRPr lang="en-US" sz="1000" dirty="0"/>
                    </a:p>
                  </a:txBody>
                  <a:tcPr/>
                </a:tc>
                <a:tc>
                  <a:txBody>
                    <a:bodyPr/>
                    <a:lstStyle/>
                    <a:p>
                      <a:r>
                        <a:rPr lang="en-US" sz="1000" dirty="0"/>
                        <a:t>10.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err="1"/>
                        <a:t>Mélanie</a:t>
                      </a:r>
                      <a:r>
                        <a:rPr lang="en-US" sz="1000" b="1" u="sng" dirty="0"/>
                        <a:t> Joly</a:t>
                      </a:r>
                    </a:p>
                    <a:p>
                      <a:pPr algn="ctr"/>
                      <a:r>
                        <a:rPr lang="en-US" sz="1000" dirty="0"/>
                        <a:t>Minister of Economic Development and Official Languages</a:t>
                      </a:r>
                    </a:p>
                  </a:txBody>
                  <a:tcPr/>
                </a:tc>
                <a:tc>
                  <a:txBody>
                    <a:bodyPr/>
                    <a:lstStyle/>
                    <a:p>
                      <a:r>
                        <a:rPr lang="en-US" sz="1000" dirty="0"/>
                        <a:t>18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err="1"/>
                        <a:t>Bardish</a:t>
                      </a:r>
                      <a:r>
                        <a:rPr lang="en-US" sz="1000" b="1" u="sng" dirty="0"/>
                        <a:t> </a:t>
                      </a:r>
                      <a:r>
                        <a:rPr lang="en-US" sz="1000" b="1" u="sng" dirty="0" err="1"/>
                        <a:t>Chagger</a:t>
                      </a:r>
                      <a:endParaRPr lang="en-US" sz="1000" b="1" u="sng" dirty="0"/>
                    </a:p>
                    <a:p>
                      <a:pPr algn="ctr"/>
                      <a:r>
                        <a:rPr lang="en-US" sz="1000" dirty="0"/>
                        <a:t>Minister of Diversity and Inclusion and Youth</a:t>
                      </a:r>
                    </a:p>
                  </a:txBody>
                  <a:tcPr/>
                </a:tc>
                <a:tc>
                  <a:txBody>
                    <a:bodyPr/>
                    <a:lstStyle/>
                    <a:p>
                      <a:r>
                        <a:rPr lang="en-US" sz="1000" dirty="0"/>
                        <a:t>27.</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Jonathan Wilkinson</a:t>
                      </a:r>
                    </a:p>
                    <a:p>
                      <a:pPr algn="ctr"/>
                      <a:r>
                        <a:rPr lang="en-US" sz="1000" dirty="0"/>
                        <a:t>Minster of Environment and Climate Change</a:t>
                      </a:r>
                    </a:p>
                  </a:txBody>
                  <a:tcPr/>
                </a:tc>
                <a:tc>
                  <a:txBody>
                    <a:bodyPr/>
                    <a:lstStyle/>
                    <a:p>
                      <a:r>
                        <a:rPr lang="en-US" sz="1000" dirty="0"/>
                        <a:t>35.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Marc Miller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Minister of Indigenous Services</a:t>
                      </a:r>
                    </a:p>
                    <a:p>
                      <a:pPr algn="ctr"/>
                      <a:endParaRPr lang="en-US" sz="1000" dirty="0"/>
                    </a:p>
                  </a:txBody>
                  <a:tcPr/>
                </a:tc>
                <a:extLst>
                  <a:ext uri="{0D108BD9-81ED-4DB2-BD59-A6C34878D82A}">
                    <a16:rowId xmlns:a16="http://schemas.microsoft.com/office/drawing/2014/main" val="284770976"/>
                  </a:ext>
                </a:extLst>
              </a:tr>
              <a:tr h="782120">
                <a:tc>
                  <a:txBody>
                    <a:bodyPr/>
                    <a:lstStyle/>
                    <a:p>
                      <a:r>
                        <a:rPr lang="en-US" sz="1000" dirty="0"/>
                        <a:t>3.</a:t>
                      </a:r>
                    </a:p>
                  </a:txBody>
                  <a:tcPr/>
                </a:tc>
                <a:tc>
                  <a:txBody>
                    <a:bodyPr/>
                    <a:lstStyle/>
                    <a:p>
                      <a:pPr algn="ctr"/>
                      <a:r>
                        <a:rPr lang="en-US" sz="1000" b="1" u="sng" dirty="0"/>
                        <a:t>The Honorable </a:t>
                      </a:r>
                    </a:p>
                    <a:p>
                      <a:pPr algn="ctr"/>
                      <a:r>
                        <a:rPr lang="en-US" sz="1000" b="1" u="sng" dirty="0"/>
                        <a:t>Carolyn Bennett</a:t>
                      </a:r>
                    </a:p>
                    <a:p>
                      <a:pPr algn="ctr"/>
                      <a:r>
                        <a:rPr lang="en-US" sz="1000" dirty="0"/>
                        <a:t>Minister of Crown-Indigenous Land</a:t>
                      </a:r>
                    </a:p>
                  </a:txBody>
                  <a:tcPr/>
                </a:tc>
                <a:tc>
                  <a:txBody>
                    <a:bodyPr/>
                    <a:lstStyle/>
                    <a:p>
                      <a:r>
                        <a:rPr lang="en-US" sz="1000" dirty="0"/>
                        <a:t>11.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Diane </a:t>
                      </a:r>
                      <a:r>
                        <a:rPr lang="en-US" sz="1000" b="1" u="sng" dirty="0" err="1"/>
                        <a:t>Lebouthillier</a:t>
                      </a:r>
                      <a:endParaRPr lang="en-US" sz="1000" b="1" u="sng"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Minister of National Revenue</a:t>
                      </a:r>
                    </a:p>
                    <a:p>
                      <a:endParaRPr lang="en-US" sz="1000" dirty="0"/>
                    </a:p>
                  </a:txBody>
                  <a:tcPr/>
                </a:tc>
                <a:tc>
                  <a:txBody>
                    <a:bodyPr/>
                    <a:lstStyle/>
                    <a:p>
                      <a:r>
                        <a:rPr lang="en-US" sz="1000" dirty="0"/>
                        <a:t>19.</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François-Phillippe Champagne</a:t>
                      </a:r>
                    </a:p>
                    <a:p>
                      <a:pPr algn="ctr"/>
                      <a:r>
                        <a:rPr lang="en-US" sz="1000" dirty="0"/>
                        <a:t>Minister of Foreign Affairs</a:t>
                      </a:r>
                    </a:p>
                  </a:txBody>
                  <a:tcPr/>
                </a:tc>
                <a:tc>
                  <a:txBody>
                    <a:bodyPr/>
                    <a:lstStyle/>
                    <a:p>
                      <a:r>
                        <a:rPr lang="en-US" sz="1000" dirty="0"/>
                        <a:t>28.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endParaRPr lang="en-US" sz="1000" b="1" u="sng"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David </a:t>
                      </a:r>
                      <a:r>
                        <a:rPr lang="en-US" sz="1000" b="1" u="sng" dirty="0" err="1"/>
                        <a:t>Lametti</a:t>
                      </a:r>
                      <a:endParaRPr lang="en-US" sz="1000" b="1" u="sng"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Minister of Justice and Attorney General of Canada </a:t>
                      </a:r>
                    </a:p>
                    <a:p>
                      <a:endParaRPr lang="en-US" sz="1000" dirty="0"/>
                    </a:p>
                  </a:txBody>
                  <a:tcPr/>
                </a:tc>
                <a:tc>
                  <a:txBody>
                    <a:bodyPr/>
                    <a:lstStyle/>
                    <a:p>
                      <a:r>
                        <a:rPr lang="en-US" sz="1000" dirty="0"/>
                        <a:t>36.</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Deb Schulte</a:t>
                      </a:r>
                    </a:p>
                    <a:p>
                      <a:pPr algn="ctr"/>
                      <a:r>
                        <a:rPr lang="en-US" sz="1000" dirty="0"/>
                        <a:t>Minister of Seniors</a:t>
                      </a:r>
                    </a:p>
                  </a:txBody>
                  <a:tcPr/>
                </a:tc>
                <a:extLst>
                  <a:ext uri="{0D108BD9-81ED-4DB2-BD59-A6C34878D82A}">
                    <a16:rowId xmlns:a16="http://schemas.microsoft.com/office/drawing/2014/main" val="3504154733"/>
                  </a:ext>
                </a:extLst>
              </a:tr>
              <a:tr h="921784">
                <a:tc>
                  <a:txBody>
                    <a:bodyPr/>
                    <a:lstStyle/>
                    <a:p>
                      <a:r>
                        <a:rPr lang="en-US" sz="1000" dirty="0"/>
                        <a:t>4.</a:t>
                      </a:r>
                    </a:p>
                  </a:txBody>
                  <a:tcPr/>
                </a:tc>
                <a:tc>
                  <a:txBody>
                    <a:bodyPr/>
                    <a:lstStyle/>
                    <a:p>
                      <a:pPr algn="ctr"/>
                      <a:r>
                        <a:rPr lang="en-US" sz="1000" b="1" u="sng" dirty="0"/>
                        <a:t>The </a:t>
                      </a:r>
                      <a:r>
                        <a:rPr lang="en-US" sz="1000" b="1" u="sng" dirty="0" err="1"/>
                        <a:t>Honourable</a:t>
                      </a:r>
                      <a:endParaRPr lang="en-US" sz="1000" b="1" u="sng" dirty="0"/>
                    </a:p>
                    <a:p>
                      <a:pPr algn="ctr"/>
                      <a:r>
                        <a:rPr lang="en-US" sz="1000" b="1" u="sng" dirty="0"/>
                        <a:t>Dominic LeBlanc</a:t>
                      </a:r>
                    </a:p>
                    <a:p>
                      <a:pPr algn="ctr"/>
                      <a:r>
                        <a:rPr lang="en-US" sz="1000" dirty="0"/>
                        <a:t>President of the Queen’s Privy Council of Canada</a:t>
                      </a:r>
                    </a:p>
                  </a:txBody>
                  <a:tcPr/>
                </a:tc>
                <a:tc>
                  <a:txBody>
                    <a:bodyPr/>
                    <a:lstStyle/>
                    <a:p>
                      <a:r>
                        <a:rPr lang="en-US" sz="1000" dirty="0"/>
                        <a:t>12.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Catherine Makenna</a:t>
                      </a:r>
                    </a:p>
                    <a:p>
                      <a:pPr algn="ctr"/>
                      <a:r>
                        <a:rPr lang="en-US" sz="1000" dirty="0"/>
                        <a:t>Minister of Infrastructure and Communities</a:t>
                      </a:r>
                    </a:p>
                  </a:txBody>
                  <a:tcPr/>
                </a:tc>
                <a:tc>
                  <a:txBody>
                    <a:bodyPr/>
                    <a:lstStyle/>
                    <a:p>
                      <a:r>
                        <a:rPr lang="en-US" sz="1000" dirty="0"/>
                        <a:t>21.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Karina Gould</a:t>
                      </a:r>
                    </a:p>
                    <a:p>
                      <a:pPr algn="ctr"/>
                      <a:r>
                        <a:rPr lang="en-US" sz="1000" dirty="0"/>
                        <a:t>Minister of International Development</a:t>
                      </a:r>
                    </a:p>
                  </a:txBody>
                  <a:tcPr/>
                </a:tc>
                <a:tc>
                  <a:txBody>
                    <a:bodyPr/>
                    <a:lstStyle/>
                    <a:p>
                      <a:r>
                        <a:rPr lang="en-US" sz="1000" dirty="0"/>
                        <a:t>29.</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Bernadette Jordan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Minister of Fisheries, Oceans and the Canadian Coast Guard</a:t>
                      </a:r>
                    </a:p>
                    <a:p>
                      <a:pPr algn="ctr"/>
                      <a:endParaRPr lang="en-US" sz="1000" dirty="0"/>
                    </a:p>
                  </a:txBody>
                  <a:tcPr/>
                </a:tc>
                <a:tc>
                  <a:txBody>
                    <a:bodyPr/>
                    <a:lstStyle/>
                    <a:p>
                      <a:r>
                        <a:rPr lang="en-US" sz="1000" dirty="0"/>
                        <a:t>37</a:t>
                      </a:r>
                    </a:p>
                  </a:txBody>
                  <a:tcPr/>
                </a:tc>
                <a:tc>
                  <a:txBody>
                    <a:bodyPr/>
                    <a:lstStyle/>
                    <a:p>
                      <a:pPr algn="ctr"/>
                      <a:r>
                        <a:rPr lang="en-US" sz="1000" b="1" u="sng" dirty="0"/>
                        <a:t>The </a:t>
                      </a:r>
                      <a:r>
                        <a:rPr lang="en-US" sz="1000" b="1" u="sng" dirty="0" err="1"/>
                        <a:t>Honourable</a:t>
                      </a:r>
                      <a:r>
                        <a:rPr lang="en-US" sz="1000" b="1" u="sng" dirty="0"/>
                        <a:t> </a:t>
                      </a:r>
                    </a:p>
                    <a:p>
                      <a:pPr algn="ctr"/>
                      <a:r>
                        <a:rPr lang="en-US" sz="1000" b="1" u="sng" dirty="0"/>
                        <a:t>Dan Vandal</a:t>
                      </a:r>
                    </a:p>
                    <a:p>
                      <a:pPr algn="ctr"/>
                      <a:r>
                        <a:rPr lang="en-US" sz="1000" dirty="0"/>
                        <a:t>Minister of Northern Affairs</a:t>
                      </a:r>
                    </a:p>
                  </a:txBody>
                  <a:tcPr/>
                </a:tc>
                <a:extLst>
                  <a:ext uri="{0D108BD9-81ED-4DB2-BD59-A6C34878D82A}">
                    <a16:rowId xmlns:a16="http://schemas.microsoft.com/office/drawing/2014/main" val="653993223"/>
                  </a:ext>
                </a:extLst>
              </a:tr>
              <a:tr h="703171">
                <a:tc>
                  <a:txBody>
                    <a:bodyPr/>
                    <a:lstStyle/>
                    <a:p>
                      <a:r>
                        <a:rPr lang="en-US" sz="1000" dirty="0"/>
                        <a:t>5.</a:t>
                      </a:r>
                    </a:p>
                  </a:txBody>
                  <a:tcPr/>
                </a:tc>
                <a:tc>
                  <a:txBody>
                    <a:bodyPr/>
                    <a:lstStyle/>
                    <a:p>
                      <a:pPr algn="ctr"/>
                      <a:r>
                        <a:rPr lang="en-US" sz="1000" b="1" u="sng" dirty="0"/>
                        <a:t>The </a:t>
                      </a:r>
                      <a:r>
                        <a:rPr lang="en-US" sz="1000" b="1" u="sng" dirty="0" err="1"/>
                        <a:t>Honourable</a:t>
                      </a:r>
                      <a:r>
                        <a:rPr lang="en-US" sz="1000" b="1" u="sng" dirty="0"/>
                        <a:t> </a:t>
                      </a:r>
                    </a:p>
                    <a:p>
                      <a:pPr algn="ctr"/>
                      <a:r>
                        <a:rPr lang="en-US" sz="1000" b="1" u="sng" dirty="0"/>
                        <a:t>Navdeep Bains</a:t>
                      </a:r>
                    </a:p>
                    <a:p>
                      <a:pPr algn="ctr"/>
                      <a:r>
                        <a:rPr lang="en-US" sz="1000" dirty="0"/>
                        <a:t>Ministry of Innovation, Science and Industry</a:t>
                      </a:r>
                    </a:p>
                  </a:txBody>
                  <a:tcPr/>
                </a:tc>
                <a:tc>
                  <a:txBody>
                    <a:bodyPr/>
                    <a:lstStyle/>
                    <a:p>
                      <a:r>
                        <a:rPr lang="en-US" sz="1000" dirty="0"/>
                        <a:t>13.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endParaRPr lang="en-US" sz="1000" b="1" u="sng"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Harjit Sajjan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Minister of National </a:t>
                      </a:r>
                      <a:r>
                        <a:rPr lang="en-US" sz="1000" dirty="0" err="1"/>
                        <a:t>Defence</a:t>
                      </a:r>
                      <a:r>
                        <a:rPr lang="en-US" sz="1000" dirty="0"/>
                        <a:t> </a:t>
                      </a:r>
                    </a:p>
                    <a:p>
                      <a:endParaRPr lang="en-US" sz="1000" dirty="0"/>
                    </a:p>
                  </a:txBody>
                  <a:tcPr/>
                </a:tc>
                <a:tc>
                  <a:txBody>
                    <a:bodyPr/>
                    <a:lstStyle/>
                    <a:p>
                      <a:r>
                        <a:rPr lang="en-US" sz="1000" dirty="0"/>
                        <a:t>22.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Ahmed </a:t>
                      </a:r>
                      <a:r>
                        <a:rPr lang="en-US" sz="1000" b="1" u="sng" dirty="0" err="1"/>
                        <a:t>Hussen</a:t>
                      </a:r>
                      <a:endParaRPr lang="en-US" sz="1000" b="1" u="sng" dirty="0"/>
                    </a:p>
                    <a:p>
                      <a:pPr algn="ctr"/>
                      <a:r>
                        <a:rPr lang="en-US" sz="1000" dirty="0"/>
                        <a:t>Minister of Families, Children and Social Development</a:t>
                      </a:r>
                    </a:p>
                  </a:txBody>
                  <a:tcPr/>
                </a:tc>
                <a:tc>
                  <a:txBody>
                    <a:bodyPr/>
                    <a:lstStyle/>
                    <a:p>
                      <a:r>
                        <a:rPr lang="en-US" sz="1000" dirty="0"/>
                        <a:t>30.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Joyce Murray</a:t>
                      </a:r>
                    </a:p>
                    <a:p>
                      <a:pPr algn="ctr"/>
                      <a:r>
                        <a:rPr lang="en-US" sz="1000" dirty="0"/>
                        <a:t>Minister of Digital Government</a:t>
                      </a:r>
                    </a:p>
                  </a:txBody>
                  <a:tcPr/>
                </a:tc>
                <a:tc gridSpan="2">
                  <a:txBody>
                    <a:bodyPr/>
                    <a:lstStyle/>
                    <a:p>
                      <a:endParaRPr lang="en-US" sz="1000" dirty="0"/>
                    </a:p>
                  </a:txBody>
                  <a:tcPr/>
                </a:tc>
                <a:tc hMerge="1">
                  <a:txBody>
                    <a:bodyPr/>
                    <a:lstStyle/>
                    <a:p>
                      <a:endParaRPr lang="en-US" sz="1000" dirty="0"/>
                    </a:p>
                  </a:txBody>
                  <a:tcPr/>
                </a:tc>
                <a:extLst>
                  <a:ext uri="{0D108BD9-81ED-4DB2-BD59-A6C34878D82A}">
                    <a16:rowId xmlns:a16="http://schemas.microsoft.com/office/drawing/2014/main" val="880064260"/>
                  </a:ext>
                </a:extLst>
              </a:tr>
              <a:tr h="782120">
                <a:tc>
                  <a:txBody>
                    <a:bodyPr/>
                    <a:lstStyle/>
                    <a:p>
                      <a:r>
                        <a:rPr lang="en-US" sz="1000" dirty="0"/>
                        <a:t>6.</a:t>
                      </a:r>
                    </a:p>
                  </a:txBody>
                  <a:tcPr/>
                </a:tc>
                <a:tc>
                  <a:txBody>
                    <a:bodyPr/>
                    <a:lstStyle/>
                    <a:p>
                      <a:pPr algn="ctr"/>
                      <a:r>
                        <a:rPr lang="en-US" sz="1000" b="1" u="sng" dirty="0"/>
                        <a:t>The </a:t>
                      </a:r>
                      <a:r>
                        <a:rPr lang="en-US" sz="1000" b="1" u="sng" dirty="0" err="1"/>
                        <a:t>Honourable</a:t>
                      </a:r>
                      <a:r>
                        <a:rPr lang="en-US" sz="1000" b="1" u="sng" dirty="0"/>
                        <a:t> </a:t>
                      </a:r>
                      <a:br>
                        <a:rPr lang="en-US" sz="1000" b="1" u="sng" dirty="0"/>
                      </a:br>
                      <a:r>
                        <a:rPr lang="en-US" sz="1000" b="1" u="sng" dirty="0"/>
                        <a:t>Bill Morneau</a:t>
                      </a:r>
                    </a:p>
                    <a:p>
                      <a:pPr algn="ctr"/>
                      <a:r>
                        <a:rPr lang="en-US" sz="1000" dirty="0"/>
                        <a:t>Minster of Finance</a:t>
                      </a:r>
                    </a:p>
                  </a:txBody>
                  <a:tcPr/>
                </a:tc>
                <a:tc>
                  <a:txBody>
                    <a:bodyPr/>
                    <a:lstStyle/>
                    <a:p>
                      <a:r>
                        <a:rPr lang="en-US" sz="1000" dirty="0"/>
                        <a:t>14.</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Maryam Monsef</a:t>
                      </a:r>
                    </a:p>
                    <a:p>
                      <a:pPr algn="ctr"/>
                      <a:r>
                        <a:rPr lang="en-US" sz="1000" dirty="0"/>
                        <a:t>Minister for Women and Gender Equality, Rural Economic Development</a:t>
                      </a:r>
                    </a:p>
                  </a:txBody>
                  <a:tcPr/>
                </a:tc>
                <a:tc>
                  <a:txBody>
                    <a:bodyPr/>
                    <a:lstStyle/>
                    <a:p>
                      <a:r>
                        <a:rPr lang="en-US" sz="1000" dirty="0"/>
                        <a:t>23.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Seamus </a:t>
                      </a:r>
                      <a:r>
                        <a:rPr lang="en-US" sz="1000" b="1" u="sng" dirty="0" err="1"/>
                        <a:t>O’Regan</a:t>
                      </a:r>
                      <a:endParaRPr lang="en-US" sz="1000" b="1" u="sng" dirty="0"/>
                    </a:p>
                    <a:p>
                      <a:pPr algn="ctr"/>
                      <a:r>
                        <a:rPr lang="en-US" sz="1000" dirty="0"/>
                        <a:t>Minister of Natural Resources</a:t>
                      </a:r>
                    </a:p>
                  </a:txBody>
                  <a:tcPr/>
                </a:tc>
                <a:tc>
                  <a:txBody>
                    <a:bodyPr/>
                    <a:lstStyle/>
                    <a:p>
                      <a:r>
                        <a:rPr lang="en-US" sz="1000" dirty="0"/>
                        <a:t>31.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Anita Anand</a:t>
                      </a:r>
                    </a:p>
                    <a:p>
                      <a:pPr algn="ctr"/>
                      <a:r>
                        <a:rPr lang="en-US" sz="1000" dirty="0"/>
                        <a:t>Minister of Public Service and Procurement</a:t>
                      </a:r>
                    </a:p>
                  </a:txBody>
                  <a:tcPr/>
                </a:tc>
                <a:tc gridSpan="2">
                  <a:txBody>
                    <a:bodyPr/>
                    <a:lstStyle/>
                    <a:p>
                      <a:pPr algn="ctr"/>
                      <a:r>
                        <a:rPr lang="en-US" sz="1200" b="1" u="sng" dirty="0">
                          <a:solidFill>
                            <a:srgbClr val="C00000"/>
                          </a:solidFill>
                        </a:rPr>
                        <a:t>The Right </a:t>
                      </a:r>
                      <a:r>
                        <a:rPr lang="en-US" sz="1200" b="1" u="sng" dirty="0" err="1">
                          <a:solidFill>
                            <a:srgbClr val="C00000"/>
                          </a:solidFill>
                        </a:rPr>
                        <a:t>Honourable</a:t>
                      </a:r>
                      <a:r>
                        <a:rPr lang="en-US" sz="1200" b="1" u="sng" dirty="0">
                          <a:solidFill>
                            <a:srgbClr val="C00000"/>
                          </a:solidFill>
                        </a:rPr>
                        <a:t> </a:t>
                      </a:r>
                    </a:p>
                    <a:p>
                      <a:pPr algn="ctr"/>
                      <a:r>
                        <a:rPr lang="en-US" sz="1200" b="1" u="sng" dirty="0">
                          <a:solidFill>
                            <a:srgbClr val="C00000"/>
                          </a:solidFill>
                        </a:rPr>
                        <a:t>Justin Trudeau</a:t>
                      </a:r>
                    </a:p>
                    <a:p>
                      <a:pPr algn="ctr"/>
                      <a:r>
                        <a:rPr lang="en-US" sz="1200" b="1" dirty="0">
                          <a:solidFill>
                            <a:srgbClr val="FF0000"/>
                          </a:solidFill>
                        </a:rPr>
                        <a:t>23</a:t>
                      </a:r>
                      <a:r>
                        <a:rPr lang="en-US" sz="1200" b="1" baseline="30000" dirty="0">
                          <a:solidFill>
                            <a:srgbClr val="FF0000"/>
                          </a:solidFill>
                        </a:rPr>
                        <a:t>rd</a:t>
                      </a:r>
                      <a:r>
                        <a:rPr lang="en-US" sz="1200" b="1" dirty="0">
                          <a:solidFill>
                            <a:srgbClr val="FF0000"/>
                          </a:solidFill>
                        </a:rPr>
                        <a:t> Prime Minister of Canada</a:t>
                      </a:r>
                    </a:p>
                  </a:txBody>
                  <a:tcPr/>
                </a:tc>
                <a:tc hMerge="1">
                  <a:txBody>
                    <a:bodyPr/>
                    <a:lstStyle/>
                    <a:p>
                      <a:pPr algn="ctr"/>
                      <a:endParaRPr lang="en-US" sz="1000" b="1" dirty="0">
                        <a:solidFill>
                          <a:srgbClr val="FF0000"/>
                        </a:solidFill>
                      </a:endParaRPr>
                    </a:p>
                  </a:txBody>
                  <a:tcPr/>
                </a:tc>
                <a:extLst>
                  <a:ext uri="{0D108BD9-81ED-4DB2-BD59-A6C34878D82A}">
                    <a16:rowId xmlns:a16="http://schemas.microsoft.com/office/drawing/2014/main" val="1949057881"/>
                  </a:ext>
                </a:extLst>
              </a:tr>
              <a:tr h="782120">
                <a:tc>
                  <a:txBody>
                    <a:bodyPr/>
                    <a:lstStyle/>
                    <a:p>
                      <a:r>
                        <a:rPr lang="en-US" sz="1000" dirty="0"/>
                        <a:t>7.</a:t>
                      </a:r>
                    </a:p>
                  </a:txBody>
                  <a:tcPr/>
                </a:tc>
                <a:tc>
                  <a:txBody>
                    <a:bodyPr/>
                    <a:lstStyle/>
                    <a:p>
                      <a:pPr algn="ctr"/>
                      <a:r>
                        <a:rPr lang="en-US" sz="1000" b="1" u="sng" dirty="0"/>
                        <a:t>The </a:t>
                      </a:r>
                      <a:r>
                        <a:rPr lang="en-US" sz="1000" b="1" u="sng" dirty="0" err="1"/>
                        <a:t>Honourable</a:t>
                      </a:r>
                      <a:r>
                        <a:rPr lang="en-US" sz="1000" b="1" u="sng" dirty="0"/>
                        <a:t> </a:t>
                      </a:r>
                    </a:p>
                    <a:p>
                      <a:pPr algn="ctr"/>
                      <a:r>
                        <a:rPr lang="en-US" sz="1000" b="1" u="sng" dirty="0"/>
                        <a:t>Jean-Yves Duclos</a:t>
                      </a:r>
                    </a:p>
                    <a:p>
                      <a:pPr algn="ctr"/>
                      <a:r>
                        <a:rPr lang="en-US" sz="1000" dirty="0"/>
                        <a:t>President of the Treasury Board</a:t>
                      </a:r>
                    </a:p>
                  </a:txBody>
                  <a:tcPr/>
                </a:tc>
                <a:tc>
                  <a:txBody>
                    <a:bodyPr/>
                    <a:lstStyle/>
                    <a:p>
                      <a:r>
                        <a:rPr lang="en-US" sz="1000" dirty="0"/>
                        <a:t>15.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Carla </a:t>
                      </a:r>
                      <a:r>
                        <a:rPr lang="en-US" sz="1000" b="1" u="sng" dirty="0" err="1"/>
                        <a:t>Qualtrough</a:t>
                      </a:r>
                      <a:endParaRPr lang="en-US" sz="1000" b="1" u="sng" dirty="0"/>
                    </a:p>
                    <a:p>
                      <a:pPr algn="ctr"/>
                      <a:r>
                        <a:rPr lang="en-US" sz="1000" dirty="0"/>
                        <a:t>Minister of Employment, Workforce Development and Disability Inclusion</a:t>
                      </a:r>
                    </a:p>
                  </a:txBody>
                  <a:tcPr/>
                </a:tc>
                <a:tc>
                  <a:txBody>
                    <a:bodyPr/>
                    <a:lstStyle/>
                    <a:p>
                      <a:r>
                        <a:rPr lang="en-US" sz="1000" dirty="0"/>
                        <a:t>24.</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Pablo Rodriguez</a:t>
                      </a:r>
                    </a:p>
                    <a:p>
                      <a:pPr algn="ctr"/>
                      <a:r>
                        <a:rPr lang="en-US" sz="1000" dirty="0"/>
                        <a:t>Leader of the Government in the House of Commons</a:t>
                      </a:r>
                    </a:p>
                  </a:txBody>
                  <a:tcPr/>
                </a:tc>
                <a:tc>
                  <a:txBody>
                    <a:bodyPr/>
                    <a:lstStyle/>
                    <a:p>
                      <a:r>
                        <a:rPr lang="en-US" sz="1000" dirty="0"/>
                        <a:t>32.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Mona Fortier</a:t>
                      </a:r>
                    </a:p>
                    <a:p>
                      <a:pPr algn="ctr"/>
                      <a:r>
                        <a:rPr lang="en-US" sz="1000" dirty="0"/>
                        <a:t>Minister of Middle Class Prosperity and Associate Minister of Finance</a:t>
                      </a:r>
                    </a:p>
                  </a:txBody>
                  <a:tcPr/>
                </a:tc>
                <a:tc rowSpan="2" gridSpan="2">
                  <a:txBody>
                    <a:bodyPr/>
                    <a:lstStyle/>
                    <a:p>
                      <a:pPr algn="ctr"/>
                      <a:r>
                        <a:rPr lang="en-US" sz="1200" b="1" dirty="0">
                          <a:solidFill>
                            <a:schemeClr val="bg1"/>
                          </a:solidFill>
                        </a:rPr>
                        <a:t>The 29th Canadian Ministry </a:t>
                      </a:r>
                    </a:p>
                    <a:p>
                      <a:pPr algn="ctr"/>
                      <a:r>
                        <a:rPr lang="en-US" sz="1200" b="1" dirty="0">
                          <a:solidFill>
                            <a:schemeClr val="bg1"/>
                          </a:solidFill>
                        </a:rPr>
                        <a:t>(Federal Cabinet)</a:t>
                      </a:r>
                    </a:p>
                  </a:txBody>
                  <a:tcPr/>
                </a:tc>
                <a:tc rowSpan="2" hMerge="1">
                  <a:txBody>
                    <a:bodyPr/>
                    <a:lstStyle/>
                    <a:p>
                      <a:endParaRPr lang="en-US" sz="1000" dirty="0"/>
                    </a:p>
                  </a:txBody>
                  <a:tcPr/>
                </a:tc>
                <a:extLst>
                  <a:ext uri="{0D108BD9-81ED-4DB2-BD59-A6C34878D82A}">
                    <a16:rowId xmlns:a16="http://schemas.microsoft.com/office/drawing/2014/main" val="1506573142"/>
                  </a:ext>
                </a:extLst>
              </a:tr>
              <a:tr h="782120">
                <a:tc>
                  <a:txBody>
                    <a:bodyPr/>
                    <a:lstStyle/>
                    <a:p>
                      <a:r>
                        <a:rPr lang="en-US" sz="1000" dirty="0"/>
                        <a:t>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Marc Garneau</a:t>
                      </a:r>
                    </a:p>
                    <a:p>
                      <a:pPr algn="ctr"/>
                      <a:r>
                        <a:rPr lang="en-US" sz="1000" dirty="0"/>
                        <a:t>Minister of Transport</a:t>
                      </a:r>
                    </a:p>
                  </a:txBody>
                  <a:tcPr/>
                </a:tc>
                <a:tc>
                  <a:txBody>
                    <a:bodyPr/>
                    <a:lstStyle/>
                    <a:p>
                      <a:r>
                        <a:rPr lang="en-US" sz="1000" dirty="0"/>
                        <a:t>16.</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Patty </a:t>
                      </a:r>
                      <a:r>
                        <a:rPr lang="en-US" sz="1000" b="1" u="sng" dirty="0" err="1"/>
                        <a:t>Hajdu</a:t>
                      </a:r>
                      <a:endParaRPr lang="en-US" sz="1000" b="1" u="sng" dirty="0"/>
                    </a:p>
                    <a:p>
                      <a:pPr algn="ctr"/>
                      <a:r>
                        <a:rPr lang="en-US" sz="1000" dirty="0"/>
                        <a:t>Minister of Health</a:t>
                      </a:r>
                    </a:p>
                  </a:txBody>
                  <a:tcPr/>
                </a:tc>
                <a:tc>
                  <a:txBody>
                    <a:bodyPr/>
                    <a:lstStyle/>
                    <a:p>
                      <a:r>
                        <a:rPr lang="en-US" sz="1000" dirty="0"/>
                        <a:t>25.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algn="ctr"/>
                      <a:r>
                        <a:rPr lang="en-US" sz="1000" b="1" u="sng" dirty="0"/>
                        <a:t>Bill Blair</a:t>
                      </a:r>
                    </a:p>
                    <a:p>
                      <a:pPr algn="ctr"/>
                      <a:r>
                        <a:rPr lang="en-US" sz="1000" dirty="0"/>
                        <a:t>Minister of Public Safety and Emergency Preparedness</a:t>
                      </a:r>
                    </a:p>
                  </a:txBody>
                  <a:tcPr/>
                </a:tc>
                <a:tc>
                  <a:txBody>
                    <a:bodyPr/>
                    <a:lstStyle/>
                    <a:p>
                      <a:r>
                        <a:rPr lang="en-US" sz="1000" dirty="0"/>
                        <a:t>33.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The </a:t>
                      </a:r>
                      <a:r>
                        <a:rPr lang="en-US" sz="1000" b="1" u="sng" dirty="0" err="1"/>
                        <a:t>Honourable</a:t>
                      </a:r>
                      <a:r>
                        <a:rPr lang="en-US" sz="1000" b="1" u="sng" dirty="0"/>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u="sng" dirty="0"/>
                        <a:t>Steven </a:t>
                      </a:r>
                      <a:r>
                        <a:rPr lang="en-US" sz="1000" b="1" u="sng" dirty="0" err="1"/>
                        <a:t>Guilbeault</a:t>
                      </a:r>
                      <a:endParaRPr lang="en-US" sz="1000" b="1" u="sng"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t>Minister of Canadian Heritage</a:t>
                      </a:r>
                    </a:p>
                    <a:p>
                      <a:endParaRPr lang="en-US" sz="1000" dirty="0"/>
                    </a:p>
                  </a:txBody>
                  <a:tcPr/>
                </a:tc>
                <a:tc gridSpan="2" vMerge="1">
                  <a:txBody>
                    <a:bodyPr/>
                    <a:lstStyle/>
                    <a:p>
                      <a:endParaRPr lang="en-US" sz="1000" dirty="0"/>
                    </a:p>
                  </a:txBody>
                  <a:tcPr/>
                </a:tc>
                <a:tc hMerge="1" vMerge="1">
                  <a:txBody>
                    <a:bodyPr/>
                    <a:lstStyle/>
                    <a:p>
                      <a:endParaRPr lang="en-US" sz="1000" dirty="0"/>
                    </a:p>
                  </a:txBody>
                  <a:tcPr/>
                </a:tc>
                <a:extLst>
                  <a:ext uri="{0D108BD9-81ED-4DB2-BD59-A6C34878D82A}">
                    <a16:rowId xmlns:a16="http://schemas.microsoft.com/office/drawing/2014/main" val="3057931896"/>
                  </a:ext>
                </a:extLst>
              </a:tr>
            </a:tbl>
          </a:graphicData>
        </a:graphic>
      </p:graphicFrame>
      <p:pic>
        <p:nvPicPr>
          <p:cNvPr id="5" name="Picture 4">
            <a:extLst>
              <a:ext uri="{FF2B5EF4-FFF2-40B4-BE49-F238E27FC236}">
                <a16:creationId xmlns:a16="http://schemas.microsoft.com/office/drawing/2014/main" id="{193DCA33-20E0-1846-801A-9C9477ED5AAD}"/>
              </a:ext>
            </a:extLst>
          </p:cNvPr>
          <p:cNvPicPr>
            <a:picLocks noChangeAspect="1"/>
          </p:cNvPicPr>
          <p:nvPr/>
        </p:nvPicPr>
        <p:blipFill>
          <a:blip r:embed="rId3"/>
          <a:stretch>
            <a:fillRect/>
          </a:stretch>
        </p:blipFill>
        <p:spPr>
          <a:xfrm>
            <a:off x="9753600" y="5638800"/>
            <a:ext cx="2438400" cy="1219200"/>
          </a:xfrm>
          <a:prstGeom prst="rect">
            <a:avLst/>
          </a:prstGeom>
        </p:spPr>
      </p:pic>
      <p:pic>
        <p:nvPicPr>
          <p:cNvPr id="6" name="Picture 5">
            <a:extLst>
              <a:ext uri="{FF2B5EF4-FFF2-40B4-BE49-F238E27FC236}">
                <a16:creationId xmlns:a16="http://schemas.microsoft.com/office/drawing/2014/main" id="{1F012357-5F92-004A-956B-3C1D2B418D22}"/>
              </a:ext>
            </a:extLst>
          </p:cNvPr>
          <p:cNvPicPr>
            <a:picLocks noChangeAspect="1"/>
          </p:cNvPicPr>
          <p:nvPr/>
        </p:nvPicPr>
        <p:blipFill>
          <a:blip r:embed="rId4"/>
          <a:stretch>
            <a:fillRect/>
          </a:stretch>
        </p:blipFill>
        <p:spPr>
          <a:xfrm>
            <a:off x="9996055" y="3562156"/>
            <a:ext cx="1898072" cy="705364"/>
          </a:xfrm>
          <a:prstGeom prst="rect">
            <a:avLst/>
          </a:prstGeom>
        </p:spPr>
      </p:pic>
    </p:spTree>
    <p:extLst>
      <p:ext uri="{BB962C8B-B14F-4D97-AF65-F5344CB8AC3E}">
        <p14:creationId xmlns:p14="http://schemas.microsoft.com/office/powerpoint/2010/main" val="374040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B2DBED8-6CF4-E94E-9C56-937D0202E586}"/>
              </a:ext>
            </a:extLst>
          </p:cNvPr>
          <p:cNvGraphicFramePr>
            <a:graphicFrameLocks noGrp="1"/>
          </p:cNvGraphicFramePr>
          <p:nvPr>
            <p:extLst>
              <p:ext uri="{D42A27DB-BD31-4B8C-83A1-F6EECF244321}">
                <p14:modId xmlns:p14="http://schemas.microsoft.com/office/powerpoint/2010/main" val="1042540550"/>
              </p:ext>
            </p:extLst>
          </p:nvPr>
        </p:nvGraphicFramePr>
        <p:xfrm>
          <a:off x="685800" y="741363"/>
          <a:ext cx="10820397" cy="5951142"/>
        </p:xfrm>
        <a:graphic>
          <a:graphicData uri="http://schemas.openxmlformats.org/drawingml/2006/table">
            <a:tbl>
              <a:tblPr firstRow="1" bandRow="1">
                <a:tableStyleId>{5C22544A-7EE6-4342-B048-85BDC9FD1C3A}</a:tableStyleId>
              </a:tblPr>
              <a:tblGrid>
                <a:gridCol w="374387">
                  <a:extLst>
                    <a:ext uri="{9D8B030D-6E8A-4147-A177-3AD203B41FA5}">
                      <a16:colId xmlns:a16="http://schemas.microsoft.com/office/drawing/2014/main" val="4086468289"/>
                    </a:ext>
                  </a:extLst>
                </a:gridCol>
                <a:gridCol w="3244687">
                  <a:extLst>
                    <a:ext uri="{9D8B030D-6E8A-4147-A177-3AD203B41FA5}">
                      <a16:colId xmlns:a16="http://schemas.microsoft.com/office/drawing/2014/main" val="1181738898"/>
                    </a:ext>
                  </a:extLst>
                </a:gridCol>
                <a:gridCol w="400983">
                  <a:extLst>
                    <a:ext uri="{9D8B030D-6E8A-4147-A177-3AD203B41FA5}">
                      <a16:colId xmlns:a16="http://schemas.microsoft.com/office/drawing/2014/main" val="1891100648"/>
                    </a:ext>
                  </a:extLst>
                </a:gridCol>
                <a:gridCol w="3199679">
                  <a:extLst>
                    <a:ext uri="{9D8B030D-6E8A-4147-A177-3AD203B41FA5}">
                      <a16:colId xmlns:a16="http://schemas.microsoft.com/office/drawing/2014/main" val="2404568720"/>
                    </a:ext>
                  </a:extLst>
                </a:gridCol>
                <a:gridCol w="384616">
                  <a:extLst>
                    <a:ext uri="{9D8B030D-6E8A-4147-A177-3AD203B41FA5}">
                      <a16:colId xmlns:a16="http://schemas.microsoft.com/office/drawing/2014/main" val="947470660"/>
                    </a:ext>
                  </a:extLst>
                </a:gridCol>
                <a:gridCol w="3216045">
                  <a:extLst>
                    <a:ext uri="{9D8B030D-6E8A-4147-A177-3AD203B41FA5}">
                      <a16:colId xmlns:a16="http://schemas.microsoft.com/office/drawing/2014/main" val="240963596"/>
                    </a:ext>
                  </a:extLst>
                </a:gridCol>
              </a:tblGrid>
              <a:tr h="752502">
                <a:tc>
                  <a:txBody>
                    <a:bodyPr/>
                    <a:lstStyle/>
                    <a:p>
                      <a:pPr algn="l"/>
                      <a:r>
                        <a:rPr lang="en-US" sz="1200" dirty="0">
                          <a:solidFill>
                            <a:schemeClr val="bg1"/>
                          </a:solidFill>
                        </a:rPr>
                        <a:t>1.</a:t>
                      </a:r>
                    </a:p>
                    <a:p>
                      <a:pPr algn="l"/>
                      <a:endParaRPr lang="en-US" sz="1200" dirty="0"/>
                    </a:p>
                  </a:txBody>
                  <a:tcPr>
                    <a:solidFill>
                      <a:schemeClr val="tx1">
                        <a:lumMod val="65000"/>
                      </a:schemeClr>
                    </a:solidFill>
                  </a:tcPr>
                </a:tc>
                <a:tc>
                  <a:txBody>
                    <a:bodyPr/>
                    <a:lstStyle/>
                    <a:p>
                      <a:pPr algn="ctr"/>
                      <a:r>
                        <a:rPr lang="en-US" sz="1200" b="1" u="sng" dirty="0">
                          <a:solidFill>
                            <a:srgbClr val="C00000"/>
                          </a:solidFill>
                        </a:rPr>
                        <a:t>Jason Kenney</a:t>
                      </a:r>
                    </a:p>
                    <a:p>
                      <a:pPr algn="ctr"/>
                      <a:r>
                        <a:rPr lang="en-US" sz="1200" b="0" dirty="0">
                          <a:solidFill>
                            <a:srgbClr val="C00000"/>
                          </a:solidFill>
                        </a:rPr>
                        <a:t>Premier of Alberta</a:t>
                      </a:r>
                    </a:p>
                    <a:p>
                      <a:pPr algn="ctr"/>
                      <a:r>
                        <a:rPr lang="en-US" sz="1200" b="0" dirty="0">
                          <a:solidFill>
                            <a:srgbClr val="C00000"/>
                          </a:solidFill>
                        </a:rPr>
                        <a:t>President of Executive Council</a:t>
                      </a:r>
                    </a:p>
                  </a:txBody>
                  <a:tcPr>
                    <a:solidFill>
                      <a:schemeClr val="tx1">
                        <a:lumMod val="65000"/>
                      </a:schemeClr>
                    </a:solidFill>
                  </a:tcPr>
                </a:tc>
                <a:tc>
                  <a:txBody>
                    <a:bodyPr/>
                    <a:lstStyle/>
                    <a:p>
                      <a:pPr algn="ctr"/>
                      <a:r>
                        <a:rPr lang="en-US" sz="1200" b="0" dirty="0">
                          <a:solidFill>
                            <a:schemeClr val="bg1"/>
                          </a:solidFill>
                        </a:rPr>
                        <a:t>9.</a:t>
                      </a:r>
                    </a:p>
                  </a:txBody>
                  <a:tcPr>
                    <a:solidFill>
                      <a:schemeClr val="tx1">
                        <a:lumMod val="65000"/>
                      </a:schemeClr>
                    </a:solidFill>
                  </a:tcPr>
                </a:tc>
                <a:tc>
                  <a:txBody>
                    <a:bodyPr/>
                    <a:lstStyle/>
                    <a:p>
                      <a:pPr algn="ctr"/>
                      <a:r>
                        <a:rPr lang="en-US" sz="1200" b="1" u="sng" dirty="0">
                          <a:solidFill>
                            <a:schemeClr val="bg1"/>
                          </a:solidFill>
                        </a:rPr>
                        <a:t>Devin </a:t>
                      </a:r>
                      <a:r>
                        <a:rPr lang="en-US" sz="1200" b="1" u="sng" dirty="0" err="1">
                          <a:solidFill>
                            <a:schemeClr val="bg1"/>
                          </a:solidFill>
                        </a:rPr>
                        <a:t>Dreeshen</a:t>
                      </a:r>
                      <a:endParaRPr lang="en-US" sz="1200" b="1" u="sng" dirty="0">
                        <a:solidFill>
                          <a:schemeClr val="bg1"/>
                        </a:solidFill>
                      </a:endParaRPr>
                    </a:p>
                    <a:p>
                      <a:pPr algn="ctr"/>
                      <a:r>
                        <a:rPr lang="en-US" sz="1200" b="0" dirty="0">
                          <a:solidFill>
                            <a:schemeClr val="bg1"/>
                          </a:solidFill>
                        </a:rPr>
                        <a:t>Minister of Agriculture and Forestry</a:t>
                      </a:r>
                    </a:p>
                  </a:txBody>
                  <a:tcPr>
                    <a:solidFill>
                      <a:schemeClr val="tx1">
                        <a:lumMod val="65000"/>
                      </a:schemeClr>
                    </a:solidFill>
                  </a:tcPr>
                </a:tc>
                <a:tc>
                  <a:txBody>
                    <a:bodyPr/>
                    <a:lstStyle/>
                    <a:p>
                      <a:pPr algn="ctr"/>
                      <a:r>
                        <a:rPr lang="en-US" sz="1200" b="0" dirty="0">
                          <a:solidFill>
                            <a:schemeClr val="bg1"/>
                          </a:solidFill>
                        </a:rPr>
                        <a:t>17.</a:t>
                      </a:r>
                    </a:p>
                  </a:txBody>
                  <a:tcPr>
                    <a:solidFill>
                      <a:schemeClr val="tx1">
                        <a:lumMod val="65000"/>
                      </a:schemeClr>
                    </a:solidFill>
                  </a:tcPr>
                </a:tc>
                <a:tc>
                  <a:txBody>
                    <a:bodyPr/>
                    <a:lstStyle/>
                    <a:p>
                      <a:pPr algn="ctr"/>
                      <a:r>
                        <a:rPr lang="en-US" sz="1200" b="1" u="sng" dirty="0">
                          <a:solidFill>
                            <a:schemeClr val="bg1"/>
                          </a:solidFill>
                        </a:rPr>
                        <a:t>Jason Copping</a:t>
                      </a:r>
                    </a:p>
                    <a:p>
                      <a:pPr algn="ctr"/>
                      <a:r>
                        <a:rPr lang="en-US" sz="1200" b="0" dirty="0">
                          <a:solidFill>
                            <a:schemeClr val="bg1"/>
                          </a:solidFill>
                        </a:rPr>
                        <a:t>Minister of </a:t>
                      </a:r>
                      <a:r>
                        <a:rPr lang="en-US" sz="1200" b="0" dirty="0" err="1">
                          <a:solidFill>
                            <a:schemeClr val="bg1"/>
                          </a:solidFill>
                        </a:rPr>
                        <a:t>Labour</a:t>
                      </a:r>
                      <a:r>
                        <a:rPr lang="en-US" sz="1200" b="0" dirty="0">
                          <a:solidFill>
                            <a:schemeClr val="bg1"/>
                          </a:solidFill>
                        </a:rPr>
                        <a:t> &amp; Immigration</a:t>
                      </a:r>
                    </a:p>
                  </a:txBody>
                  <a:tcPr>
                    <a:solidFill>
                      <a:schemeClr val="tx1">
                        <a:lumMod val="65000"/>
                      </a:schemeClr>
                    </a:solidFill>
                  </a:tcPr>
                </a:tc>
                <a:extLst>
                  <a:ext uri="{0D108BD9-81ED-4DB2-BD59-A6C34878D82A}">
                    <a16:rowId xmlns:a16="http://schemas.microsoft.com/office/drawing/2014/main" val="3512574607"/>
                  </a:ext>
                </a:extLst>
              </a:tr>
              <a:tr h="710544">
                <a:tc>
                  <a:txBody>
                    <a:bodyPr/>
                    <a:lstStyle/>
                    <a:p>
                      <a:pPr algn="l"/>
                      <a:r>
                        <a:rPr lang="en-US" sz="1200" dirty="0"/>
                        <a:t>2.</a:t>
                      </a:r>
                    </a:p>
                  </a:txBody>
                  <a:tcPr>
                    <a:solidFill>
                      <a:schemeClr val="bg2">
                        <a:lumMod val="40000"/>
                        <a:lumOff val="60000"/>
                      </a:schemeClr>
                    </a:solidFill>
                  </a:tcPr>
                </a:tc>
                <a:tc>
                  <a:txBody>
                    <a:bodyPr/>
                    <a:lstStyle/>
                    <a:p>
                      <a:pPr algn="ctr"/>
                      <a:r>
                        <a:rPr lang="en-US" sz="1200" b="1" u="sng" dirty="0"/>
                        <a:t>Doug Schweitzer</a:t>
                      </a:r>
                    </a:p>
                    <a:p>
                      <a:pPr algn="ctr"/>
                      <a:r>
                        <a:rPr lang="en-US" sz="1200" b="0" dirty="0"/>
                        <a:t>Minister of Justice and Solicitor General</a:t>
                      </a:r>
                    </a:p>
                    <a:p>
                      <a:pPr algn="ctr"/>
                      <a:r>
                        <a:rPr lang="en-US" sz="1200" b="0" dirty="0"/>
                        <a:t>Deputy House Leader</a:t>
                      </a:r>
                    </a:p>
                  </a:txBody>
                  <a:tcPr>
                    <a:solidFill>
                      <a:schemeClr val="bg2">
                        <a:lumMod val="40000"/>
                        <a:lumOff val="60000"/>
                      </a:schemeClr>
                    </a:solidFill>
                  </a:tcPr>
                </a:tc>
                <a:tc>
                  <a:txBody>
                    <a:bodyPr/>
                    <a:lstStyle/>
                    <a:p>
                      <a:pPr algn="ctr"/>
                      <a:r>
                        <a:rPr lang="en-US" sz="1200" b="0" dirty="0"/>
                        <a:t>10.</a:t>
                      </a:r>
                    </a:p>
                  </a:txBody>
                  <a:tcPr>
                    <a:solidFill>
                      <a:schemeClr val="bg2">
                        <a:lumMod val="40000"/>
                        <a:lumOff val="60000"/>
                      </a:schemeClr>
                    </a:solidFill>
                  </a:tcPr>
                </a:tc>
                <a:tc>
                  <a:txBody>
                    <a:bodyPr/>
                    <a:lstStyle/>
                    <a:p>
                      <a:pPr algn="ctr"/>
                      <a:r>
                        <a:rPr lang="en-US" sz="1200" b="1" u="sng" dirty="0"/>
                        <a:t>Sonya Savage</a:t>
                      </a:r>
                    </a:p>
                    <a:p>
                      <a:pPr algn="ctr"/>
                      <a:r>
                        <a:rPr lang="en-US" sz="1200" b="0" dirty="0"/>
                        <a:t>Minster of Energy</a:t>
                      </a:r>
                    </a:p>
                  </a:txBody>
                  <a:tcPr>
                    <a:solidFill>
                      <a:schemeClr val="bg2">
                        <a:lumMod val="40000"/>
                        <a:lumOff val="60000"/>
                      </a:schemeClr>
                    </a:solidFill>
                  </a:tcPr>
                </a:tc>
                <a:tc>
                  <a:txBody>
                    <a:bodyPr/>
                    <a:lstStyle/>
                    <a:p>
                      <a:pPr algn="ctr"/>
                      <a:r>
                        <a:rPr lang="en-US" sz="1200" b="0" dirty="0"/>
                        <a:t>18.</a:t>
                      </a:r>
                    </a:p>
                  </a:txBody>
                  <a:tcPr>
                    <a:solidFill>
                      <a:schemeClr val="bg2">
                        <a:lumMod val="40000"/>
                        <a:lumOff val="60000"/>
                      </a:schemeClr>
                    </a:solidFill>
                  </a:tcPr>
                </a:tc>
                <a:tc>
                  <a:txBody>
                    <a:bodyPr/>
                    <a:lstStyle/>
                    <a:p>
                      <a:pPr algn="ctr"/>
                      <a:r>
                        <a:rPr lang="en-US" sz="1200" b="1" u="sng" dirty="0"/>
                        <a:t>Kaycee </a:t>
                      </a:r>
                      <a:r>
                        <a:rPr lang="en-US" sz="1200" b="1" u="sng" dirty="0" err="1"/>
                        <a:t>Madu</a:t>
                      </a:r>
                      <a:endParaRPr lang="en-US" sz="1200" b="1" u="sng" dirty="0"/>
                    </a:p>
                    <a:p>
                      <a:pPr algn="ctr"/>
                      <a:r>
                        <a:rPr lang="en-US" sz="1200" b="0" dirty="0"/>
                        <a:t>Minister of Municipal Affairs</a:t>
                      </a:r>
                    </a:p>
                  </a:txBody>
                  <a:tcPr>
                    <a:solidFill>
                      <a:schemeClr val="bg2">
                        <a:lumMod val="40000"/>
                        <a:lumOff val="60000"/>
                      </a:schemeClr>
                    </a:solidFill>
                  </a:tcPr>
                </a:tc>
                <a:extLst>
                  <a:ext uri="{0D108BD9-81ED-4DB2-BD59-A6C34878D82A}">
                    <a16:rowId xmlns:a16="http://schemas.microsoft.com/office/drawing/2014/main" val="2272755715"/>
                  </a:ext>
                </a:extLst>
              </a:tr>
              <a:tr h="710544">
                <a:tc>
                  <a:txBody>
                    <a:bodyPr/>
                    <a:lstStyle/>
                    <a:p>
                      <a:pPr algn="l"/>
                      <a:r>
                        <a:rPr lang="en-US" sz="1200" dirty="0"/>
                        <a:t>3.</a:t>
                      </a:r>
                    </a:p>
                  </a:txBody>
                  <a:tcPr>
                    <a:solidFill>
                      <a:schemeClr val="tx1">
                        <a:lumMod val="65000"/>
                      </a:schemeClr>
                    </a:solidFill>
                  </a:tcPr>
                </a:tc>
                <a:tc>
                  <a:txBody>
                    <a:bodyPr/>
                    <a:lstStyle/>
                    <a:p>
                      <a:pPr algn="ctr"/>
                      <a:r>
                        <a:rPr lang="en-US" sz="1200" b="1" u="sng" dirty="0"/>
                        <a:t>Tyler </a:t>
                      </a:r>
                      <a:r>
                        <a:rPr lang="en-US" sz="1200" b="1" u="sng" dirty="0" err="1"/>
                        <a:t>Shandro</a:t>
                      </a:r>
                      <a:endParaRPr lang="en-US" sz="1200" b="1" u="sng" dirty="0"/>
                    </a:p>
                    <a:p>
                      <a:pPr algn="ctr"/>
                      <a:r>
                        <a:rPr lang="en-US" sz="1200" b="0" dirty="0"/>
                        <a:t>Minister of Health</a:t>
                      </a:r>
                    </a:p>
                  </a:txBody>
                  <a:tcPr>
                    <a:solidFill>
                      <a:schemeClr val="tx1">
                        <a:lumMod val="65000"/>
                      </a:schemeClr>
                    </a:solidFill>
                  </a:tcPr>
                </a:tc>
                <a:tc>
                  <a:txBody>
                    <a:bodyPr/>
                    <a:lstStyle/>
                    <a:p>
                      <a:pPr algn="ctr"/>
                      <a:r>
                        <a:rPr lang="en-US" sz="1200" b="0" dirty="0"/>
                        <a:t>11.</a:t>
                      </a:r>
                    </a:p>
                  </a:txBody>
                  <a:tcPr>
                    <a:solidFill>
                      <a:schemeClr val="tx1">
                        <a:lumMod val="65000"/>
                      </a:schemeClr>
                    </a:solidFill>
                  </a:tcPr>
                </a:tc>
                <a:tc>
                  <a:txBody>
                    <a:bodyPr/>
                    <a:lstStyle/>
                    <a:p>
                      <a:pPr algn="ctr"/>
                      <a:r>
                        <a:rPr lang="en-US" sz="1200" b="1" u="sng" dirty="0" err="1"/>
                        <a:t>Rajan</a:t>
                      </a:r>
                      <a:r>
                        <a:rPr lang="en-US" sz="1200" b="1" u="sng" dirty="0"/>
                        <a:t> </a:t>
                      </a:r>
                      <a:r>
                        <a:rPr lang="en-US" sz="1200" b="1" u="sng" dirty="0" err="1"/>
                        <a:t>Sawhaney</a:t>
                      </a:r>
                      <a:endParaRPr lang="en-US" sz="1200" b="1" u="sng" dirty="0"/>
                    </a:p>
                    <a:p>
                      <a:pPr algn="ctr"/>
                      <a:r>
                        <a:rPr lang="en-US" sz="1200" b="0" dirty="0"/>
                        <a:t>Minister of Community and Social Services</a:t>
                      </a:r>
                    </a:p>
                  </a:txBody>
                  <a:tcPr>
                    <a:solidFill>
                      <a:schemeClr val="tx1">
                        <a:lumMod val="65000"/>
                      </a:schemeClr>
                    </a:solidFill>
                  </a:tcPr>
                </a:tc>
                <a:tc>
                  <a:txBody>
                    <a:bodyPr/>
                    <a:lstStyle/>
                    <a:p>
                      <a:pPr algn="ctr"/>
                      <a:r>
                        <a:rPr lang="en-US" sz="1200" b="0" dirty="0"/>
                        <a:t>19.</a:t>
                      </a:r>
                    </a:p>
                  </a:txBody>
                  <a:tcPr>
                    <a:solidFill>
                      <a:schemeClr val="tx1">
                        <a:lumMod val="65000"/>
                      </a:schemeClr>
                    </a:solidFill>
                  </a:tcPr>
                </a:tc>
                <a:tc>
                  <a:txBody>
                    <a:bodyPr/>
                    <a:lstStyle/>
                    <a:p>
                      <a:pPr algn="ctr"/>
                      <a:r>
                        <a:rPr lang="en-US" sz="1200" b="1" u="sng" dirty="0"/>
                        <a:t>Prasad Panda</a:t>
                      </a:r>
                    </a:p>
                    <a:p>
                      <a:pPr algn="ctr"/>
                      <a:r>
                        <a:rPr lang="en-US" sz="1200" b="0" dirty="0"/>
                        <a:t>Minister of Infrastructure</a:t>
                      </a:r>
                    </a:p>
                  </a:txBody>
                  <a:tcPr>
                    <a:solidFill>
                      <a:schemeClr val="tx1">
                        <a:lumMod val="65000"/>
                      </a:schemeClr>
                    </a:solidFill>
                  </a:tcPr>
                </a:tc>
                <a:extLst>
                  <a:ext uri="{0D108BD9-81ED-4DB2-BD59-A6C34878D82A}">
                    <a16:rowId xmlns:a16="http://schemas.microsoft.com/office/drawing/2014/main" val="845829785"/>
                  </a:ext>
                </a:extLst>
              </a:tr>
              <a:tr h="762918">
                <a:tc>
                  <a:txBody>
                    <a:bodyPr/>
                    <a:lstStyle/>
                    <a:p>
                      <a:pPr algn="l"/>
                      <a:r>
                        <a:rPr lang="en-US" sz="1200" dirty="0"/>
                        <a:t>4.</a:t>
                      </a:r>
                    </a:p>
                  </a:txBody>
                  <a:tcPr>
                    <a:solidFill>
                      <a:schemeClr val="bg2">
                        <a:lumMod val="40000"/>
                        <a:lumOff val="60000"/>
                      </a:schemeClr>
                    </a:solidFill>
                  </a:tcPr>
                </a:tc>
                <a:tc>
                  <a:txBody>
                    <a:bodyPr/>
                    <a:lstStyle/>
                    <a:p>
                      <a:pPr algn="ctr"/>
                      <a:r>
                        <a:rPr lang="en-US" sz="1200" b="1" u="sng" dirty="0"/>
                        <a:t>Ric McIver</a:t>
                      </a:r>
                    </a:p>
                    <a:p>
                      <a:pPr algn="ctr"/>
                      <a:r>
                        <a:rPr lang="en-US" sz="1200" b="0" dirty="0"/>
                        <a:t>Minister of Transportation</a:t>
                      </a:r>
                    </a:p>
                    <a:p>
                      <a:pPr algn="ctr"/>
                      <a:r>
                        <a:rPr lang="en-US" sz="1200" b="0" dirty="0"/>
                        <a:t>Deputy House Leader</a:t>
                      </a:r>
                    </a:p>
                    <a:p>
                      <a:pPr algn="ctr"/>
                      <a:endParaRPr lang="en-US" sz="1200" b="0" dirty="0"/>
                    </a:p>
                  </a:txBody>
                  <a:tcPr>
                    <a:solidFill>
                      <a:schemeClr val="bg2">
                        <a:lumMod val="40000"/>
                        <a:lumOff val="60000"/>
                      </a:schemeClr>
                    </a:solidFill>
                  </a:tcPr>
                </a:tc>
                <a:tc>
                  <a:txBody>
                    <a:bodyPr/>
                    <a:lstStyle/>
                    <a:p>
                      <a:pPr algn="ctr"/>
                      <a:r>
                        <a:rPr lang="en-US" sz="1200" b="0" dirty="0"/>
                        <a:t>12.</a:t>
                      </a:r>
                    </a:p>
                  </a:txBody>
                  <a:tcPr>
                    <a:solidFill>
                      <a:schemeClr val="bg2">
                        <a:lumMod val="40000"/>
                        <a:lumOff val="60000"/>
                      </a:schemeClr>
                    </a:solidFill>
                  </a:tcPr>
                </a:tc>
                <a:tc>
                  <a:txBody>
                    <a:bodyPr/>
                    <a:lstStyle/>
                    <a:p>
                      <a:pPr algn="ctr"/>
                      <a:r>
                        <a:rPr lang="en-US" sz="1200" b="1" u="sng" dirty="0"/>
                        <a:t>Josephine </a:t>
                      </a:r>
                      <a:r>
                        <a:rPr lang="en-US" sz="1200" b="1" u="sng" dirty="0" err="1"/>
                        <a:t>Pon</a:t>
                      </a:r>
                      <a:endParaRPr lang="en-US" sz="1200" b="1" u="sng" dirty="0"/>
                    </a:p>
                    <a:p>
                      <a:pPr algn="ctr"/>
                      <a:r>
                        <a:rPr lang="en-US" sz="1200" b="0" dirty="0"/>
                        <a:t>Minister of Seniors and Housing</a:t>
                      </a:r>
                    </a:p>
                  </a:txBody>
                  <a:tcPr>
                    <a:solidFill>
                      <a:schemeClr val="bg2">
                        <a:lumMod val="40000"/>
                        <a:lumOff val="60000"/>
                      </a:schemeClr>
                    </a:solidFill>
                  </a:tcPr>
                </a:tc>
                <a:tc>
                  <a:txBody>
                    <a:bodyPr/>
                    <a:lstStyle/>
                    <a:p>
                      <a:pPr algn="ctr"/>
                      <a:r>
                        <a:rPr lang="en-US" sz="1200" b="0" dirty="0"/>
                        <a:t>20</a:t>
                      </a:r>
                    </a:p>
                  </a:txBody>
                  <a:tcPr>
                    <a:solidFill>
                      <a:schemeClr val="bg2">
                        <a:lumMod val="40000"/>
                        <a:lumOff val="60000"/>
                      </a:schemeClr>
                    </a:solidFill>
                  </a:tcPr>
                </a:tc>
                <a:tc>
                  <a:txBody>
                    <a:bodyPr/>
                    <a:lstStyle/>
                    <a:p>
                      <a:pPr algn="ctr"/>
                      <a:r>
                        <a:rPr lang="en-US" sz="1200" b="1" u="sng" dirty="0"/>
                        <a:t>Nathan </a:t>
                      </a:r>
                      <a:r>
                        <a:rPr lang="en-US" sz="1200" b="1" u="sng" dirty="0" err="1"/>
                        <a:t>Glubish</a:t>
                      </a:r>
                      <a:endParaRPr lang="en-US" sz="1200" b="1" u="sng" dirty="0"/>
                    </a:p>
                    <a:p>
                      <a:pPr algn="ctr"/>
                      <a:r>
                        <a:rPr lang="en-US" sz="1200" b="0" dirty="0"/>
                        <a:t>Minister of Service Alberta</a:t>
                      </a:r>
                    </a:p>
                    <a:p>
                      <a:pPr algn="ctr"/>
                      <a:endParaRPr lang="en-US" sz="1200" b="0" dirty="0"/>
                    </a:p>
                  </a:txBody>
                  <a:tcPr>
                    <a:solidFill>
                      <a:schemeClr val="bg2">
                        <a:lumMod val="40000"/>
                        <a:lumOff val="60000"/>
                      </a:schemeClr>
                    </a:solidFill>
                  </a:tcPr>
                </a:tc>
                <a:extLst>
                  <a:ext uri="{0D108BD9-81ED-4DB2-BD59-A6C34878D82A}">
                    <a16:rowId xmlns:a16="http://schemas.microsoft.com/office/drawing/2014/main" val="3481633095"/>
                  </a:ext>
                </a:extLst>
              </a:tr>
              <a:tr h="710544">
                <a:tc>
                  <a:txBody>
                    <a:bodyPr/>
                    <a:lstStyle/>
                    <a:p>
                      <a:pPr algn="l"/>
                      <a:r>
                        <a:rPr lang="en-US" sz="1200" dirty="0"/>
                        <a:t>5.</a:t>
                      </a:r>
                    </a:p>
                  </a:txBody>
                  <a:tcPr>
                    <a:solidFill>
                      <a:schemeClr val="tx1">
                        <a:lumMod val="65000"/>
                      </a:schemeClr>
                    </a:solidFill>
                  </a:tcPr>
                </a:tc>
                <a:tc>
                  <a:txBody>
                    <a:bodyPr/>
                    <a:lstStyle/>
                    <a:p>
                      <a:pPr algn="ctr"/>
                      <a:r>
                        <a:rPr lang="en-US" sz="1200" b="1" u="sng" dirty="0"/>
                        <a:t>Tanya Fir </a:t>
                      </a:r>
                    </a:p>
                    <a:p>
                      <a:pPr algn="ctr"/>
                      <a:r>
                        <a:rPr lang="en-US" sz="1200" b="0" dirty="0"/>
                        <a:t>Minister of Economic Development, Trade and Tourism</a:t>
                      </a:r>
                    </a:p>
                  </a:txBody>
                  <a:tcPr>
                    <a:solidFill>
                      <a:schemeClr val="tx1">
                        <a:lumMod val="65000"/>
                      </a:schemeClr>
                    </a:solidFill>
                  </a:tcPr>
                </a:tc>
                <a:tc>
                  <a:txBody>
                    <a:bodyPr/>
                    <a:lstStyle/>
                    <a:p>
                      <a:pPr algn="ctr"/>
                      <a:r>
                        <a:rPr lang="en-US" sz="1200" b="0" dirty="0"/>
                        <a:t>13.</a:t>
                      </a:r>
                    </a:p>
                  </a:txBody>
                  <a:tcPr>
                    <a:solidFill>
                      <a:schemeClr val="tx1">
                        <a:lumMod val="65000"/>
                      </a:schemeClr>
                    </a:solidFill>
                  </a:tcPr>
                </a:tc>
                <a:tc>
                  <a:txBody>
                    <a:bodyPr/>
                    <a:lstStyle/>
                    <a:p>
                      <a:pPr algn="ctr"/>
                      <a:r>
                        <a:rPr lang="en-US" sz="1200" b="1" u="sng" dirty="0"/>
                        <a:t>Rebecca Schulz</a:t>
                      </a:r>
                    </a:p>
                    <a:p>
                      <a:pPr algn="ctr"/>
                      <a:r>
                        <a:rPr lang="en-US" sz="1200" b="0" dirty="0"/>
                        <a:t>Minister of Children Services</a:t>
                      </a:r>
                    </a:p>
                    <a:p>
                      <a:pPr algn="ctr"/>
                      <a:endParaRPr lang="en-US" sz="1200" b="0" dirty="0"/>
                    </a:p>
                  </a:txBody>
                  <a:tcPr>
                    <a:solidFill>
                      <a:schemeClr val="tx1">
                        <a:lumMod val="65000"/>
                      </a:schemeClr>
                    </a:solidFill>
                  </a:tcPr>
                </a:tc>
                <a:tc>
                  <a:txBody>
                    <a:bodyPr/>
                    <a:lstStyle/>
                    <a:p>
                      <a:pPr algn="ctr"/>
                      <a:r>
                        <a:rPr lang="en-US" sz="1200" b="0" dirty="0"/>
                        <a:t>21.</a:t>
                      </a:r>
                    </a:p>
                  </a:txBody>
                  <a:tcPr>
                    <a:solidFill>
                      <a:schemeClr val="tx1">
                        <a:lumMod val="65000"/>
                      </a:schemeClr>
                    </a:solidFill>
                  </a:tcPr>
                </a:tc>
                <a:tc>
                  <a:txBody>
                    <a:bodyPr/>
                    <a:lstStyle/>
                    <a:p>
                      <a:pPr algn="ctr"/>
                      <a:r>
                        <a:rPr lang="en-US" sz="1200" b="1" u="sng" dirty="0"/>
                        <a:t>Grant Hunter</a:t>
                      </a:r>
                    </a:p>
                    <a:p>
                      <a:pPr algn="ctr"/>
                      <a:r>
                        <a:rPr lang="en-US" sz="1200" b="0" dirty="0"/>
                        <a:t>Associate Minister of Red Tape Reduction</a:t>
                      </a:r>
                    </a:p>
                  </a:txBody>
                  <a:tcPr>
                    <a:solidFill>
                      <a:schemeClr val="tx1">
                        <a:lumMod val="65000"/>
                      </a:schemeClr>
                    </a:solidFill>
                  </a:tcPr>
                </a:tc>
                <a:extLst>
                  <a:ext uri="{0D108BD9-81ED-4DB2-BD59-A6C34878D82A}">
                    <a16:rowId xmlns:a16="http://schemas.microsoft.com/office/drawing/2014/main" val="689525255"/>
                  </a:ext>
                </a:extLst>
              </a:tr>
              <a:tr h="710544">
                <a:tc>
                  <a:txBody>
                    <a:bodyPr/>
                    <a:lstStyle/>
                    <a:p>
                      <a:pPr algn="l"/>
                      <a:r>
                        <a:rPr lang="en-US" sz="1200" dirty="0"/>
                        <a:t>6.</a:t>
                      </a:r>
                    </a:p>
                  </a:txBody>
                  <a:tcPr>
                    <a:solidFill>
                      <a:schemeClr val="bg2">
                        <a:lumMod val="40000"/>
                        <a:lumOff val="60000"/>
                      </a:schemeClr>
                    </a:solidFill>
                  </a:tcPr>
                </a:tc>
                <a:tc>
                  <a:txBody>
                    <a:bodyPr/>
                    <a:lstStyle/>
                    <a:p>
                      <a:pPr algn="ctr"/>
                      <a:r>
                        <a:rPr lang="en-US" sz="1200" b="1" u="sng" dirty="0"/>
                        <a:t>Adriana LaGrange</a:t>
                      </a:r>
                    </a:p>
                    <a:p>
                      <a:pPr algn="ctr"/>
                      <a:r>
                        <a:rPr lang="en-US" sz="1200" b="0" dirty="0"/>
                        <a:t>Minister of Education</a:t>
                      </a:r>
                    </a:p>
                  </a:txBody>
                  <a:tcPr>
                    <a:solidFill>
                      <a:schemeClr val="bg2">
                        <a:lumMod val="40000"/>
                        <a:lumOff val="60000"/>
                      </a:schemeClr>
                    </a:solidFill>
                  </a:tcPr>
                </a:tc>
                <a:tc>
                  <a:txBody>
                    <a:bodyPr/>
                    <a:lstStyle/>
                    <a:p>
                      <a:pPr algn="ctr"/>
                      <a:r>
                        <a:rPr lang="en-US" sz="1200" b="0" dirty="0"/>
                        <a:t>14.</a:t>
                      </a:r>
                    </a:p>
                  </a:txBody>
                  <a:tcPr>
                    <a:solidFill>
                      <a:schemeClr val="bg2">
                        <a:lumMod val="40000"/>
                        <a:lumOff val="60000"/>
                      </a:schemeClr>
                    </a:solidFill>
                  </a:tcPr>
                </a:tc>
                <a:tc>
                  <a:txBody>
                    <a:bodyPr/>
                    <a:lstStyle/>
                    <a:p>
                      <a:pPr algn="ctr"/>
                      <a:r>
                        <a:rPr lang="en-US" sz="1200" b="1" u="sng" dirty="0"/>
                        <a:t>Rick Wilson</a:t>
                      </a:r>
                    </a:p>
                    <a:p>
                      <a:pPr algn="ctr"/>
                      <a:r>
                        <a:rPr lang="en-US" sz="1200" b="0" dirty="0"/>
                        <a:t>Minister of Indigenous Relations</a:t>
                      </a:r>
                    </a:p>
                  </a:txBody>
                  <a:tcPr>
                    <a:solidFill>
                      <a:schemeClr val="bg2">
                        <a:lumMod val="40000"/>
                        <a:lumOff val="60000"/>
                      </a:schemeClr>
                    </a:solidFill>
                  </a:tcPr>
                </a:tc>
                <a:tc>
                  <a:txBody>
                    <a:bodyPr/>
                    <a:lstStyle/>
                    <a:p>
                      <a:pPr algn="ctr"/>
                      <a:r>
                        <a:rPr lang="en-US" sz="1200" b="0" dirty="0"/>
                        <a:t>22.</a:t>
                      </a:r>
                    </a:p>
                  </a:txBody>
                  <a:tcPr>
                    <a:solidFill>
                      <a:schemeClr val="bg2">
                        <a:lumMod val="40000"/>
                        <a:lumOff val="60000"/>
                      </a:schemeClr>
                    </a:solidFill>
                  </a:tcPr>
                </a:tc>
                <a:tc>
                  <a:txBody>
                    <a:bodyPr/>
                    <a:lstStyle/>
                    <a:p>
                      <a:pPr algn="ctr"/>
                      <a:r>
                        <a:rPr lang="en-US" sz="1200" b="1" u="sng" dirty="0"/>
                        <a:t>Dale Nally</a:t>
                      </a:r>
                    </a:p>
                    <a:p>
                      <a:pPr algn="ctr"/>
                      <a:r>
                        <a:rPr lang="en-US" sz="1200" b="0" dirty="0"/>
                        <a:t>Associate Minister of Natural Gas</a:t>
                      </a:r>
                    </a:p>
                  </a:txBody>
                  <a:tcPr>
                    <a:solidFill>
                      <a:schemeClr val="bg2">
                        <a:lumMod val="40000"/>
                        <a:lumOff val="60000"/>
                      </a:schemeClr>
                    </a:solidFill>
                  </a:tcPr>
                </a:tc>
                <a:extLst>
                  <a:ext uri="{0D108BD9-81ED-4DB2-BD59-A6C34878D82A}">
                    <a16:rowId xmlns:a16="http://schemas.microsoft.com/office/drawing/2014/main" val="3026112187"/>
                  </a:ext>
                </a:extLst>
              </a:tr>
              <a:tr h="710544">
                <a:tc>
                  <a:txBody>
                    <a:bodyPr/>
                    <a:lstStyle/>
                    <a:p>
                      <a:pPr algn="l"/>
                      <a:r>
                        <a:rPr lang="en-US" sz="1200" dirty="0"/>
                        <a:t>7.</a:t>
                      </a:r>
                    </a:p>
                  </a:txBody>
                  <a:tcPr>
                    <a:solidFill>
                      <a:schemeClr val="tx1">
                        <a:lumMod val="65000"/>
                      </a:schemeClr>
                    </a:solidFill>
                  </a:tcPr>
                </a:tc>
                <a:tc>
                  <a:txBody>
                    <a:bodyPr/>
                    <a:lstStyle/>
                    <a:p>
                      <a:pPr algn="ctr"/>
                      <a:r>
                        <a:rPr lang="en-US" sz="1200" b="1" u="sng" dirty="0"/>
                        <a:t>Travis Toews</a:t>
                      </a:r>
                    </a:p>
                    <a:p>
                      <a:pPr algn="ctr"/>
                      <a:r>
                        <a:rPr lang="en-US" sz="1200" b="0" dirty="0"/>
                        <a:t>Minster of Finance</a:t>
                      </a:r>
                    </a:p>
                    <a:p>
                      <a:pPr algn="ctr"/>
                      <a:r>
                        <a:rPr lang="en-US" sz="1200" b="0" dirty="0"/>
                        <a:t>President of the Treasury Board</a:t>
                      </a:r>
                    </a:p>
                  </a:txBody>
                  <a:tcPr>
                    <a:solidFill>
                      <a:schemeClr val="tx1">
                        <a:lumMod val="65000"/>
                      </a:schemeClr>
                    </a:solidFill>
                  </a:tcPr>
                </a:tc>
                <a:tc>
                  <a:txBody>
                    <a:bodyPr/>
                    <a:lstStyle/>
                    <a:p>
                      <a:pPr algn="ctr"/>
                      <a:r>
                        <a:rPr lang="en-US" sz="1200" b="0" dirty="0"/>
                        <a:t>15</a:t>
                      </a:r>
                    </a:p>
                  </a:txBody>
                  <a:tcPr>
                    <a:solidFill>
                      <a:schemeClr val="tx1">
                        <a:lumMod val="65000"/>
                      </a:schemeClr>
                    </a:solidFill>
                  </a:tcPr>
                </a:tc>
                <a:tc>
                  <a:txBody>
                    <a:bodyPr/>
                    <a:lstStyle/>
                    <a:p>
                      <a:pPr algn="ctr"/>
                      <a:r>
                        <a:rPr lang="en-US" sz="1200" b="1" u="sng" dirty="0"/>
                        <a:t>Demetrios Nicolaides</a:t>
                      </a:r>
                    </a:p>
                    <a:p>
                      <a:pPr algn="ctr"/>
                      <a:r>
                        <a:rPr lang="en-US" sz="1200" b="0" dirty="0"/>
                        <a:t>Minister of Advanced Education</a:t>
                      </a:r>
                    </a:p>
                  </a:txBody>
                  <a:tcPr>
                    <a:solidFill>
                      <a:schemeClr val="tx1">
                        <a:lumMod val="65000"/>
                      </a:schemeClr>
                    </a:solidFill>
                  </a:tcPr>
                </a:tc>
                <a:tc>
                  <a:txBody>
                    <a:bodyPr/>
                    <a:lstStyle/>
                    <a:p>
                      <a:pPr algn="ctr"/>
                      <a:r>
                        <a:rPr lang="en-US" sz="1200" b="0" dirty="0"/>
                        <a:t>23.</a:t>
                      </a:r>
                    </a:p>
                  </a:txBody>
                  <a:tcPr>
                    <a:solidFill>
                      <a:schemeClr val="tx1">
                        <a:lumMod val="65000"/>
                      </a:schemeClr>
                    </a:solidFill>
                  </a:tcPr>
                </a:tc>
                <a:tc>
                  <a:txBody>
                    <a:bodyPr/>
                    <a:lstStyle/>
                    <a:p>
                      <a:pPr algn="ctr"/>
                      <a:r>
                        <a:rPr lang="en-US" sz="1200" b="1" u="sng" dirty="0"/>
                        <a:t>Jason Luan</a:t>
                      </a:r>
                    </a:p>
                    <a:p>
                      <a:pPr algn="ctr"/>
                      <a:r>
                        <a:rPr lang="en-US" sz="1200" b="0" dirty="0"/>
                        <a:t>Associate Minister of Mental Health and Addictions</a:t>
                      </a:r>
                    </a:p>
                  </a:txBody>
                  <a:tcPr>
                    <a:solidFill>
                      <a:schemeClr val="tx1">
                        <a:lumMod val="65000"/>
                      </a:schemeClr>
                    </a:solidFill>
                  </a:tcPr>
                </a:tc>
                <a:extLst>
                  <a:ext uri="{0D108BD9-81ED-4DB2-BD59-A6C34878D82A}">
                    <a16:rowId xmlns:a16="http://schemas.microsoft.com/office/drawing/2014/main" val="449448281"/>
                  </a:ext>
                </a:extLst>
              </a:tr>
              <a:tr h="762918">
                <a:tc>
                  <a:txBody>
                    <a:bodyPr/>
                    <a:lstStyle/>
                    <a:p>
                      <a:pPr algn="l"/>
                      <a:r>
                        <a:rPr lang="en-US" sz="1200" dirty="0"/>
                        <a:t>8.</a:t>
                      </a:r>
                    </a:p>
                  </a:txBody>
                  <a:tcPr>
                    <a:solidFill>
                      <a:schemeClr val="bg2">
                        <a:lumMod val="40000"/>
                        <a:lumOff val="60000"/>
                      </a:schemeClr>
                    </a:solidFill>
                  </a:tcPr>
                </a:tc>
                <a:tc>
                  <a:txBody>
                    <a:bodyPr/>
                    <a:lstStyle/>
                    <a:p>
                      <a:pPr algn="ctr"/>
                      <a:r>
                        <a:rPr lang="en-US" sz="1200" b="1" u="sng" dirty="0"/>
                        <a:t>Jason Nixon</a:t>
                      </a:r>
                    </a:p>
                    <a:p>
                      <a:pPr algn="ctr"/>
                      <a:r>
                        <a:rPr lang="en-US" sz="1200" b="0" dirty="0"/>
                        <a:t>Minister of Environment and Parks</a:t>
                      </a:r>
                    </a:p>
                  </a:txBody>
                  <a:tcPr>
                    <a:solidFill>
                      <a:schemeClr val="bg2">
                        <a:lumMod val="40000"/>
                        <a:lumOff val="60000"/>
                      </a:schemeClr>
                    </a:solidFill>
                  </a:tcPr>
                </a:tc>
                <a:tc>
                  <a:txBody>
                    <a:bodyPr/>
                    <a:lstStyle/>
                    <a:p>
                      <a:pPr algn="ctr"/>
                      <a:r>
                        <a:rPr lang="en-US" sz="1200" b="0" dirty="0"/>
                        <a:t>16.</a:t>
                      </a:r>
                    </a:p>
                  </a:txBody>
                  <a:tcPr>
                    <a:solidFill>
                      <a:schemeClr val="bg2">
                        <a:lumMod val="40000"/>
                        <a:lumOff val="60000"/>
                      </a:schemeClr>
                    </a:solidFill>
                  </a:tcPr>
                </a:tc>
                <a:tc>
                  <a:txBody>
                    <a:bodyPr/>
                    <a:lstStyle/>
                    <a:p>
                      <a:pPr algn="ctr"/>
                      <a:r>
                        <a:rPr lang="en-US" sz="1200" b="1" u="sng" dirty="0"/>
                        <a:t>Leela </a:t>
                      </a:r>
                      <a:r>
                        <a:rPr lang="en-US" sz="1200" b="1" u="sng" dirty="0" err="1"/>
                        <a:t>Aheer</a:t>
                      </a:r>
                      <a:endParaRPr lang="en-US" sz="1200" b="1" u="sng" dirty="0"/>
                    </a:p>
                    <a:p>
                      <a:pPr algn="ctr"/>
                      <a:r>
                        <a:rPr lang="en-US" sz="1200" b="0" dirty="0"/>
                        <a:t>Minister of Culture, Multiculturalism &amp; Status of Women</a:t>
                      </a:r>
                    </a:p>
                    <a:p>
                      <a:pPr algn="ctr"/>
                      <a:endParaRPr lang="en-US" sz="1200" b="0" dirty="0"/>
                    </a:p>
                  </a:txBody>
                  <a:tcPr>
                    <a:solidFill>
                      <a:schemeClr val="bg2">
                        <a:lumMod val="40000"/>
                        <a:lumOff val="60000"/>
                      </a:schemeClr>
                    </a:solidFill>
                  </a:tcPr>
                </a:tc>
                <a:tc gridSpan="2">
                  <a:txBody>
                    <a:bodyPr/>
                    <a:lstStyle/>
                    <a:p>
                      <a:pPr algn="ctr"/>
                      <a:endParaRPr lang="en-US" sz="1200" b="0" dirty="0"/>
                    </a:p>
                  </a:txBody>
                  <a:tcPr>
                    <a:solidFill>
                      <a:schemeClr val="bg2">
                        <a:lumMod val="40000"/>
                        <a:lumOff val="60000"/>
                      </a:schemeClr>
                    </a:solidFill>
                  </a:tcPr>
                </a:tc>
                <a:tc hMerge="1">
                  <a:txBody>
                    <a:bodyPr/>
                    <a:lstStyle/>
                    <a:p>
                      <a:pPr algn="ctr"/>
                      <a:endParaRPr lang="en-US" sz="1200" b="0" dirty="0"/>
                    </a:p>
                  </a:txBody>
                  <a:tcPr/>
                </a:tc>
                <a:extLst>
                  <a:ext uri="{0D108BD9-81ED-4DB2-BD59-A6C34878D82A}">
                    <a16:rowId xmlns:a16="http://schemas.microsoft.com/office/drawing/2014/main" val="3107229981"/>
                  </a:ext>
                </a:extLst>
              </a:tr>
            </a:tbl>
          </a:graphicData>
        </a:graphic>
      </p:graphicFrame>
      <p:pic>
        <p:nvPicPr>
          <p:cNvPr id="5" name="Picture 4">
            <a:extLst>
              <a:ext uri="{FF2B5EF4-FFF2-40B4-BE49-F238E27FC236}">
                <a16:creationId xmlns:a16="http://schemas.microsoft.com/office/drawing/2014/main" id="{57CB53E5-EE1B-4045-9D3F-9BC17D8D1766}"/>
              </a:ext>
            </a:extLst>
          </p:cNvPr>
          <p:cNvPicPr>
            <a:picLocks noChangeAspect="1"/>
          </p:cNvPicPr>
          <p:nvPr/>
        </p:nvPicPr>
        <p:blipFill>
          <a:blip r:embed="rId3"/>
          <a:stretch>
            <a:fillRect/>
          </a:stretch>
        </p:blipFill>
        <p:spPr>
          <a:xfrm>
            <a:off x="8540216" y="5931558"/>
            <a:ext cx="771015" cy="385508"/>
          </a:xfrm>
          <a:prstGeom prst="rect">
            <a:avLst/>
          </a:prstGeom>
        </p:spPr>
      </p:pic>
      <p:pic>
        <p:nvPicPr>
          <p:cNvPr id="6" name="Picture 5">
            <a:extLst>
              <a:ext uri="{FF2B5EF4-FFF2-40B4-BE49-F238E27FC236}">
                <a16:creationId xmlns:a16="http://schemas.microsoft.com/office/drawing/2014/main" id="{314D8B50-D9E9-A44F-94BF-2539931707F7}"/>
              </a:ext>
            </a:extLst>
          </p:cNvPr>
          <p:cNvPicPr>
            <a:picLocks noChangeAspect="1"/>
          </p:cNvPicPr>
          <p:nvPr/>
        </p:nvPicPr>
        <p:blipFill>
          <a:blip r:embed="rId4"/>
          <a:stretch>
            <a:fillRect/>
          </a:stretch>
        </p:blipFill>
        <p:spPr>
          <a:xfrm>
            <a:off x="9502973" y="5931558"/>
            <a:ext cx="1811481" cy="603212"/>
          </a:xfrm>
          <a:prstGeom prst="rect">
            <a:avLst/>
          </a:prstGeom>
        </p:spPr>
      </p:pic>
      <p:pic>
        <p:nvPicPr>
          <p:cNvPr id="2" name="Picture 1">
            <a:extLst>
              <a:ext uri="{FF2B5EF4-FFF2-40B4-BE49-F238E27FC236}">
                <a16:creationId xmlns:a16="http://schemas.microsoft.com/office/drawing/2014/main" id="{B28EA6AC-F8B3-794E-A931-919D1ADC10A2}"/>
              </a:ext>
            </a:extLst>
          </p:cNvPr>
          <p:cNvPicPr>
            <a:picLocks noChangeAspect="1"/>
          </p:cNvPicPr>
          <p:nvPr/>
        </p:nvPicPr>
        <p:blipFill>
          <a:blip r:embed="rId5"/>
          <a:stretch>
            <a:fillRect/>
          </a:stretch>
        </p:blipFill>
        <p:spPr>
          <a:xfrm>
            <a:off x="8053926" y="6300515"/>
            <a:ext cx="1257305" cy="352045"/>
          </a:xfrm>
          <a:prstGeom prst="rect">
            <a:avLst/>
          </a:prstGeom>
        </p:spPr>
      </p:pic>
      <p:sp>
        <p:nvSpPr>
          <p:cNvPr id="3" name="Title 2">
            <a:extLst>
              <a:ext uri="{FF2B5EF4-FFF2-40B4-BE49-F238E27FC236}">
                <a16:creationId xmlns:a16="http://schemas.microsoft.com/office/drawing/2014/main" id="{144CAD97-4A68-C84E-8030-6FF42DAEE6C3}"/>
              </a:ext>
            </a:extLst>
          </p:cNvPr>
          <p:cNvSpPr>
            <a:spLocks noGrp="1"/>
          </p:cNvSpPr>
          <p:nvPr>
            <p:ph type="title"/>
          </p:nvPr>
        </p:nvSpPr>
        <p:spPr>
          <a:xfrm>
            <a:off x="0" y="0"/>
            <a:ext cx="12191999" cy="581891"/>
          </a:xfrm>
        </p:spPr>
        <p:txBody>
          <a:bodyPr/>
          <a:lstStyle/>
          <a:p>
            <a:pPr algn="ctr"/>
            <a:r>
              <a:rPr lang="en-US" b="1" u="sng" dirty="0"/>
              <a:t>The</a:t>
            </a:r>
            <a:r>
              <a:rPr lang="en-US" b="1" u="sng" baseline="0" dirty="0"/>
              <a:t> Provincial Cabinet of Alberta</a:t>
            </a:r>
            <a:endParaRPr lang="en-US" b="1" u="sng" dirty="0"/>
          </a:p>
        </p:txBody>
      </p:sp>
    </p:spTree>
    <p:extLst>
      <p:ext uri="{BB962C8B-B14F-4D97-AF65-F5344CB8AC3E}">
        <p14:creationId xmlns:p14="http://schemas.microsoft.com/office/powerpoint/2010/main" val="1585353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F1B58C5-C4D0-C143-80A9-D8BAFA1E8144}"/>
              </a:ext>
            </a:extLst>
          </p:cNvPr>
          <p:cNvSpPr/>
          <p:nvPr/>
        </p:nvSpPr>
        <p:spPr>
          <a:xfrm>
            <a:off x="367990" y="2514600"/>
            <a:ext cx="2107580" cy="19514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EXECUTIVE</a:t>
            </a:r>
          </a:p>
        </p:txBody>
      </p:sp>
      <p:sp>
        <p:nvSpPr>
          <p:cNvPr id="7" name="Oval 6">
            <a:extLst>
              <a:ext uri="{FF2B5EF4-FFF2-40B4-BE49-F238E27FC236}">
                <a16:creationId xmlns:a16="http://schemas.microsoft.com/office/drawing/2014/main" id="{F8D2A61D-5279-C94D-85E7-1773CA0CDC28}"/>
              </a:ext>
            </a:extLst>
          </p:cNvPr>
          <p:cNvSpPr/>
          <p:nvPr/>
        </p:nvSpPr>
        <p:spPr>
          <a:xfrm>
            <a:off x="4746077" y="2607903"/>
            <a:ext cx="2107580" cy="19514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a:t>LEGISLATIVE</a:t>
            </a:r>
          </a:p>
          <a:p>
            <a:pPr algn="ctr"/>
            <a:r>
              <a:rPr lang="en-US" sz="1400" u="sng" dirty="0"/>
              <a:t>(PARLIAMENT OF CANADA)</a:t>
            </a:r>
          </a:p>
        </p:txBody>
      </p:sp>
      <p:sp>
        <p:nvSpPr>
          <p:cNvPr id="8" name="Oval 7">
            <a:extLst>
              <a:ext uri="{FF2B5EF4-FFF2-40B4-BE49-F238E27FC236}">
                <a16:creationId xmlns:a16="http://schemas.microsoft.com/office/drawing/2014/main" id="{C2CB0813-502E-9849-A3C8-A3224AAFCC40}"/>
              </a:ext>
            </a:extLst>
          </p:cNvPr>
          <p:cNvSpPr/>
          <p:nvPr/>
        </p:nvSpPr>
        <p:spPr>
          <a:xfrm>
            <a:off x="9028770" y="2514600"/>
            <a:ext cx="2107580" cy="195146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JUDICIAL</a:t>
            </a:r>
          </a:p>
        </p:txBody>
      </p:sp>
      <p:sp>
        <p:nvSpPr>
          <p:cNvPr id="13" name="Rectangle 12">
            <a:extLst>
              <a:ext uri="{FF2B5EF4-FFF2-40B4-BE49-F238E27FC236}">
                <a16:creationId xmlns:a16="http://schemas.microsoft.com/office/drawing/2014/main" id="{03A90237-7A6F-6940-81E3-9AE519F2B7BE}"/>
              </a:ext>
            </a:extLst>
          </p:cNvPr>
          <p:cNvSpPr/>
          <p:nvPr/>
        </p:nvSpPr>
        <p:spPr>
          <a:xfrm>
            <a:off x="8958361" y="6281871"/>
            <a:ext cx="2248398" cy="44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0CCD4D-C457-3B4A-9D9B-DADE10B66798}"/>
              </a:ext>
            </a:extLst>
          </p:cNvPr>
          <p:cNvSpPr/>
          <p:nvPr/>
        </p:nvSpPr>
        <p:spPr>
          <a:xfrm>
            <a:off x="6210515" y="6281871"/>
            <a:ext cx="2506102" cy="44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530533-00C2-B242-9CE5-4D008F32291A}"/>
              </a:ext>
            </a:extLst>
          </p:cNvPr>
          <p:cNvSpPr/>
          <p:nvPr/>
        </p:nvSpPr>
        <p:spPr>
          <a:xfrm>
            <a:off x="2796935" y="6281871"/>
            <a:ext cx="2739161" cy="44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u="sng" dirty="0"/>
              <a:t>Parliament Hill</a:t>
            </a:r>
            <a:r>
              <a:rPr lang="en-US" sz="1000" dirty="0"/>
              <a:t> </a:t>
            </a:r>
          </a:p>
          <a:p>
            <a:pPr algn="ctr"/>
            <a:r>
              <a:rPr lang="en-US" sz="1000" dirty="0"/>
              <a:t>(Home of the House of Commons)</a:t>
            </a:r>
          </a:p>
        </p:txBody>
      </p:sp>
      <p:sp>
        <p:nvSpPr>
          <p:cNvPr id="16" name="Rectangle 15">
            <a:extLst>
              <a:ext uri="{FF2B5EF4-FFF2-40B4-BE49-F238E27FC236}">
                <a16:creationId xmlns:a16="http://schemas.microsoft.com/office/drawing/2014/main" id="{AEA93691-972A-914F-8B52-F56B030DCB15}"/>
              </a:ext>
            </a:extLst>
          </p:cNvPr>
          <p:cNvSpPr/>
          <p:nvPr/>
        </p:nvSpPr>
        <p:spPr>
          <a:xfrm>
            <a:off x="292570" y="6281871"/>
            <a:ext cx="2248398" cy="44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C44313C-0E4F-914E-A0F8-33B325D2EB91}"/>
              </a:ext>
            </a:extLst>
          </p:cNvPr>
          <p:cNvSpPr txBox="1"/>
          <p:nvPr/>
        </p:nvSpPr>
        <p:spPr>
          <a:xfrm>
            <a:off x="8967806" y="6305276"/>
            <a:ext cx="2267289" cy="400110"/>
          </a:xfrm>
          <a:prstGeom prst="rect">
            <a:avLst/>
          </a:prstGeom>
          <a:noFill/>
        </p:spPr>
        <p:txBody>
          <a:bodyPr wrap="square" rtlCol="0">
            <a:spAutoFit/>
          </a:bodyPr>
          <a:lstStyle/>
          <a:p>
            <a:pPr algn="ctr"/>
            <a:r>
              <a:rPr lang="en-US" sz="1000" u="sng" dirty="0"/>
              <a:t>The Supreme Court of Canada</a:t>
            </a:r>
          </a:p>
          <a:p>
            <a:pPr algn="ctr"/>
            <a:r>
              <a:rPr lang="en-US" sz="1000" dirty="0"/>
              <a:t>(Ottawa)</a:t>
            </a:r>
          </a:p>
        </p:txBody>
      </p:sp>
      <p:sp>
        <p:nvSpPr>
          <p:cNvPr id="18" name="TextBox 17">
            <a:extLst>
              <a:ext uri="{FF2B5EF4-FFF2-40B4-BE49-F238E27FC236}">
                <a16:creationId xmlns:a16="http://schemas.microsoft.com/office/drawing/2014/main" id="{E761AA66-17F9-064A-B0F1-6EABAA44DDFA}"/>
              </a:ext>
            </a:extLst>
          </p:cNvPr>
          <p:cNvSpPr txBox="1"/>
          <p:nvPr/>
        </p:nvSpPr>
        <p:spPr>
          <a:xfrm>
            <a:off x="319264" y="6233662"/>
            <a:ext cx="2248398" cy="553998"/>
          </a:xfrm>
          <a:prstGeom prst="rect">
            <a:avLst/>
          </a:prstGeom>
          <a:noFill/>
        </p:spPr>
        <p:txBody>
          <a:bodyPr wrap="square" rtlCol="0">
            <a:spAutoFit/>
          </a:bodyPr>
          <a:lstStyle/>
          <a:p>
            <a:pPr algn="ctr"/>
            <a:r>
              <a:rPr lang="en-US" sz="1000" u="sng" dirty="0"/>
              <a:t>24 Sussex Drive (Ottawa) </a:t>
            </a:r>
            <a:r>
              <a:rPr lang="en-US" sz="1000" dirty="0"/>
              <a:t>Residence of the </a:t>
            </a:r>
          </a:p>
          <a:p>
            <a:pPr algn="ctr"/>
            <a:r>
              <a:rPr lang="en-US" sz="1000" dirty="0"/>
              <a:t>Prime Minister of Canada</a:t>
            </a:r>
          </a:p>
        </p:txBody>
      </p:sp>
      <p:cxnSp>
        <p:nvCxnSpPr>
          <p:cNvPr id="22" name="Straight Arrow Connector 21">
            <a:extLst>
              <a:ext uri="{FF2B5EF4-FFF2-40B4-BE49-F238E27FC236}">
                <a16:creationId xmlns:a16="http://schemas.microsoft.com/office/drawing/2014/main" id="{1D7079C3-ACF0-744F-AE13-4E96C7D0FBB0}"/>
              </a:ext>
            </a:extLst>
          </p:cNvPr>
          <p:cNvCxnSpPr>
            <a:cxnSpLocks/>
            <a:stCxn id="7" idx="2"/>
            <a:endCxn id="25" idx="0"/>
          </p:cNvCxnSpPr>
          <p:nvPr/>
        </p:nvCxnSpPr>
        <p:spPr>
          <a:xfrm flipH="1">
            <a:off x="4167852" y="3583635"/>
            <a:ext cx="578225" cy="11113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B3D61E-FD9E-0D42-BF2B-96AD66F8B537}"/>
              </a:ext>
            </a:extLst>
          </p:cNvPr>
          <p:cNvCxnSpPr>
            <a:cxnSpLocks/>
            <a:stCxn id="7" idx="6"/>
          </p:cNvCxnSpPr>
          <p:nvPr/>
        </p:nvCxnSpPr>
        <p:spPr>
          <a:xfrm>
            <a:off x="6853657" y="3583635"/>
            <a:ext cx="631936" cy="11113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7174542-A9DA-A04E-A732-0988D0331845}"/>
              </a:ext>
            </a:extLst>
          </p:cNvPr>
          <p:cNvSpPr/>
          <p:nvPr/>
        </p:nvSpPr>
        <p:spPr>
          <a:xfrm>
            <a:off x="3339548" y="3975652"/>
            <a:ext cx="1358832" cy="31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8B5CDF3-C15A-0549-9F38-66BF70F15457}"/>
              </a:ext>
            </a:extLst>
          </p:cNvPr>
          <p:cNvSpPr/>
          <p:nvPr/>
        </p:nvSpPr>
        <p:spPr>
          <a:xfrm>
            <a:off x="6847130" y="3975652"/>
            <a:ext cx="1358832" cy="31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A937D17-76EB-FD48-ADCD-F3720891F096}"/>
              </a:ext>
            </a:extLst>
          </p:cNvPr>
          <p:cNvSpPr txBox="1"/>
          <p:nvPr/>
        </p:nvSpPr>
        <p:spPr>
          <a:xfrm>
            <a:off x="6808261" y="4011567"/>
            <a:ext cx="1358832" cy="246221"/>
          </a:xfrm>
          <a:prstGeom prst="rect">
            <a:avLst/>
          </a:prstGeom>
          <a:noFill/>
        </p:spPr>
        <p:txBody>
          <a:bodyPr wrap="square" rtlCol="0">
            <a:spAutoFit/>
          </a:bodyPr>
          <a:lstStyle/>
          <a:p>
            <a:pPr algn="ctr"/>
            <a:r>
              <a:rPr lang="en-US" sz="1000" dirty="0"/>
              <a:t>The Senate</a:t>
            </a:r>
          </a:p>
        </p:txBody>
      </p:sp>
      <p:sp>
        <p:nvSpPr>
          <p:cNvPr id="30" name="TextBox 29">
            <a:extLst>
              <a:ext uri="{FF2B5EF4-FFF2-40B4-BE49-F238E27FC236}">
                <a16:creationId xmlns:a16="http://schemas.microsoft.com/office/drawing/2014/main" id="{C29D7E7F-2CF3-2F42-AF45-CC0F7A59A714}"/>
              </a:ext>
            </a:extLst>
          </p:cNvPr>
          <p:cNvSpPr txBox="1"/>
          <p:nvPr/>
        </p:nvSpPr>
        <p:spPr>
          <a:xfrm>
            <a:off x="3355048" y="3918095"/>
            <a:ext cx="1358832" cy="400110"/>
          </a:xfrm>
          <a:prstGeom prst="rect">
            <a:avLst/>
          </a:prstGeom>
          <a:noFill/>
        </p:spPr>
        <p:txBody>
          <a:bodyPr wrap="square" rtlCol="0">
            <a:spAutoFit/>
          </a:bodyPr>
          <a:lstStyle/>
          <a:p>
            <a:pPr algn="ctr"/>
            <a:r>
              <a:rPr lang="en-US" sz="1000" dirty="0"/>
              <a:t>The House of Commons</a:t>
            </a:r>
          </a:p>
        </p:txBody>
      </p:sp>
      <p:sp>
        <p:nvSpPr>
          <p:cNvPr id="3" name="Rectangle 2">
            <a:extLst>
              <a:ext uri="{FF2B5EF4-FFF2-40B4-BE49-F238E27FC236}">
                <a16:creationId xmlns:a16="http://schemas.microsoft.com/office/drawing/2014/main" id="{A129ED42-2FA9-E345-9BF6-D8A6CB43A54D}"/>
              </a:ext>
            </a:extLst>
          </p:cNvPr>
          <p:cNvSpPr/>
          <p:nvPr/>
        </p:nvSpPr>
        <p:spPr>
          <a:xfrm>
            <a:off x="216519" y="3606320"/>
            <a:ext cx="2428945" cy="338554"/>
          </a:xfrm>
          <a:prstGeom prst="rect">
            <a:avLst/>
          </a:prstGeom>
        </p:spPr>
        <p:txBody>
          <a:bodyPr wrap="square">
            <a:spAutoFit/>
          </a:bodyPr>
          <a:lstStyle/>
          <a:p>
            <a:pPr algn="ctr"/>
            <a:r>
              <a:rPr lang="en-US" sz="1600" b="1" dirty="0">
                <a:solidFill>
                  <a:schemeClr val="tx1">
                    <a:lumMod val="85000"/>
                  </a:schemeClr>
                </a:solidFill>
              </a:rPr>
              <a:t>“Enforces the law”</a:t>
            </a:r>
          </a:p>
        </p:txBody>
      </p:sp>
      <p:sp>
        <p:nvSpPr>
          <p:cNvPr id="21" name="Rectangle 20">
            <a:extLst>
              <a:ext uri="{FF2B5EF4-FFF2-40B4-BE49-F238E27FC236}">
                <a16:creationId xmlns:a16="http://schemas.microsoft.com/office/drawing/2014/main" id="{F3B4956D-B628-FF49-AA4C-D17AD3046ACE}"/>
              </a:ext>
            </a:extLst>
          </p:cNvPr>
          <p:cNvSpPr/>
          <p:nvPr/>
        </p:nvSpPr>
        <p:spPr>
          <a:xfrm>
            <a:off x="4787867" y="3890610"/>
            <a:ext cx="1951175" cy="338554"/>
          </a:xfrm>
          <a:prstGeom prst="rect">
            <a:avLst/>
          </a:prstGeom>
        </p:spPr>
        <p:txBody>
          <a:bodyPr wrap="none">
            <a:spAutoFit/>
          </a:bodyPr>
          <a:lstStyle/>
          <a:p>
            <a:pPr algn="ctr"/>
            <a:r>
              <a:rPr lang="en-US" sz="1600" b="1" dirty="0">
                <a:solidFill>
                  <a:schemeClr val="tx1">
                    <a:lumMod val="85000"/>
                  </a:schemeClr>
                </a:solidFill>
              </a:rPr>
              <a:t>“Makes the Laws”</a:t>
            </a:r>
          </a:p>
        </p:txBody>
      </p:sp>
      <p:sp>
        <p:nvSpPr>
          <p:cNvPr id="26" name="Rectangle 25">
            <a:extLst>
              <a:ext uri="{FF2B5EF4-FFF2-40B4-BE49-F238E27FC236}">
                <a16:creationId xmlns:a16="http://schemas.microsoft.com/office/drawing/2014/main" id="{9C9E3374-2A6B-8D41-A49D-67426D7160AD}"/>
              </a:ext>
            </a:extLst>
          </p:cNvPr>
          <p:cNvSpPr/>
          <p:nvPr/>
        </p:nvSpPr>
        <p:spPr>
          <a:xfrm>
            <a:off x="9039302" y="3606320"/>
            <a:ext cx="2124299" cy="338554"/>
          </a:xfrm>
          <a:prstGeom prst="rect">
            <a:avLst/>
          </a:prstGeom>
        </p:spPr>
        <p:txBody>
          <a:bodyPr wrap="none">
            <a:spAutoFit/>
          </a:bodyPr>
          <a:lstStyle/>
          <a:p>
            <a:pPr algn="ctr"/>
            <a:r>
              <a:rPr lang="en-US" sz="1600" b="1" dirty="0">
                <a:solidFill>
                  <a:schemeClr val="tx2"/>
                </a:solidFill>
              </a:rPr>
              <a:t>“Interprets the Law”</a:t>
            </a:r>
          </a:p>
        </p:txBody>
      </p:sp>
      <p:pic>
        <p:nvPicPr>
          <p:cNvPr id="34" name="Picture 33">
            <a:extLst>
              <a:ext uri="{FF2B5EF4-FFF2-40B4-BE49-F238E27FC236}">
                <a16:creationId xmlns:a16="http://schemas.microsoft.com/office/drawing/2014/main" id="{5348ACE7-4232-1147-AFBB-DDAEA1D2F881}"/>
              </a:ext>
            </a:extLst>
          </p:cNvPr>
          <p:cNvPicPr>
            <a:picLocks noChangeAspect="1"/>
          </p:cNvPicPr>
          <p:nvPr/>
        </p:nvPicPr>
        <p:blipFill>
          <a:blip r:embed="rId3"/>
          <a:stretch>
            <a:fillRect/>
          </a:stretch>
        </p:blipFill>
        <p:spPr>
          <a:xfrm flipH="1">
            <a:off x="2520383" y="3029782"/>
            <a:ext cx="2364859" cy="916008"/>
          </a:xfrm>
          <a:prstGeom prst="rect">
            <a:avLst/>
          </a:prstGeom>
        </p:spPr>
      </p:pic>
      <p:pic>
        <p:nvPicPr>
          <p:cNvPr id="35" name="Picture 34">
            <a:extLst>
              <a:ext uri="{FF2B5EF4-FFF2-40B4-BE49-F238E27FC236}">
                <a16:creationId xmlns:a16="http://schemas.microsoft.com/office/drawing/2014/main" id="{87B0D429-0725-0D43-9325-F79ECF3076A5}"/>
              </a:ext>
            </a:extLst>
          </p:cNvPr>
          <p:cNvPicPr>
            <a:picLocks noChangeAspect="1"/>
          </p:cNvPicPr>
          <p:nvPr/>
        </p:nvPicPr>
        <p:blipFill>
          <a:blip r:embed="rId3"/>
          <a:stretch>
            <a:fillRect/>
          </a:stretch>
        </p:blipFill>
        <p:spPr>
          <a:xfrm>
            <a:off x="6705803" y="3031313"/>
            <a:ext cx="2329494" cy="955093"/>
          </a:xfrm>
          <a:prstGeom prst="rect">
            <a:avLst/>
          </a:prstGeom>
        </p:spPr>
      </p:pic>
      <p:pic>
        <p:nvPicPr>
          <p:cNvPr id="11" name="Picture 10">
            <a:extLst>
              <a:ext uri="{FF2B5EF4-FFF2-40B4-BE49-F238E27FC236}">
                <a16:creationId xmlns:a16="http://schemas.microsoft.com/office/drawing/2014/main" id="{7443F378-57CC-E141-AD12-AB388D986D71}"/>
              </a:ext>
            </a:extLst>
          </p:cNvPr>
          <p:cNvPicPr>
            <a:picLocks noChangeAspect="1"/>
          </p:cNvPicPr>
          <p:nvPr/>
        </p:nvPicPr>
        <p:blipFill>
          <a:blip r:embed="rId4"/>
          <a:stretch>
            <a:fillRect/>
          </a:stretch>
        </p:blipFill>
        <p:spPr>
          <a:xfrm>
            <a:off x="306793" y="4732137"/>
            <a:ext cx="2260869" cy="1496194"/>
          </a:xfrm>
          <a:prstGeom prst="rect">
            <a:avLst/>
          </a:prstGeom>
        </p:spPr>
      </p:pic>
      <p:pic>
        <p:nvPicPr>
          <p:cNvPr id="25" name="Picture 24">
            <a:extLst>
              <a:ext uri="{FF2B5EF4-FFF2-40B4-BE49-F238E27FC236}">
                <a16:creationId xmlns:a16="http://schemas.microsoft.com/office/drawing/2014/main" id="{5C16D200-E0FD-B942-BF4E-9001354E4F85}"/>
              </a:ext>
            </a:extLst>
          </p:cNvPr>
          <p:cNvPicPr>
            <a:picLocks noChangeAspect="1"/>
          </p:cNvPicPr>
          <p:nvPr/>
        </p:nvPicPr>
        <p:blipFill>
          <a:blip r:embed="rId5"/>
          <a:stretch>
            <a:fillRect/>
          </a:stretch>
        </p:blipFill>
        <p:spPr>
          <a:xfrm>
            <a:off x="2799607" y="4695033"/>
            <a:ext cx="2736489" cy="1533300"/>
          </a:xfrm>
          <a:prstGeom prst="rect">
            <a:avLst/>
          </a:prstGeom>
        </p:spPr>
      </p:pic>
      <p:pic>
        <p:nvPicPr>
          <p:cNvPr id="32" name="Picture 31">
            <a:extLst>
              <a:ext uri="{FF2B5EF4-FFF2-40B4-BE49-F238E27FC236}">
                <a16:creationId xmlns:a16="http://schemas.microsoft.com/office/drawing/2014/main" id="{767F4630-4E77-BB40-86F9-EBA407934459}"/>
              </a:ext>
            </a:extLst>
          </p:cNvPr>
          <p:cNvPicPr>
            <a:picLocks noChangeAspect="1"/>
          </p:cNvPicPr>
          <p:nvPr/>
        </p:nvPicPr>
        <p:blipFill>
          <a:blip r:embed="rId6"/>
          <a:stretch>
            <a:fillRect/>
          </a:stretch>
        </p:blipFill>
        <p:spPr>
          <a:xfrm>
            <a:off x="8977252" y="4732136"/>
            <a:ext cx="2248398" cy="1496195"/>
          </a:xfrm>
          <a:prstGeom prst="rect">
            <a:avLst/>
          </a:prstGeom>
        </p:spPr>
      </p:pic>
      <p:pic>
        <p:nvPicPr>
          <p:cNvPr id="33" name="Picture 32">
            <a:extLst>
              <a:ext uri="{FF2B5EF4-FFF2-40B4-BE49-F238E27FC236}">
                <a16:creationId xmlns:a16="http://schemas.microsoft.com/office/drawing/2014/main" id="{D4B0EF5E-0835-4040-9940-9954ED18A2E7}"/>
              </a:ext>
            </a:extLst>
          </p:cNvPr>
          <p:cNvPicPr>
            <a:picLocks noChangeAspect="1"/>
          </p:cNvPicPr>
          <p:nvPr/>
        </p:nvPicPr>
        <p:blipFill>
          <a:blip r:embed="rId7"/>
          <a:stretch>
            <a:fillRect/>
          </a:stretch>
        </p:blipFill>
        <p:spPr>
          <a:xfrm>
            <a:off x="6207365" y="4714046"/>
            <a:ext cx="2509252" cy="1505765"/>
          </a:xfrm>
          <a:prstGeom prst="rect">
            <a:avLst/>
          </a:prstGeom>
        </p:spPr>
      </p:pic>
      <p:sp>
        <p:nvSpPr>
          <p:cNvPr id="36" name="TextBox 35">
            <a:extLst>
              <a:ext uri="{FF2B5EF4-FFF2-40B4-BE49-F238E27FC236}">
                <a16:creationId xmlns:a16="http://schemas.microsoft.com/office/drawing/2014/main" id="{540622F0-9443-F445-BA66-FBBD05404612}"/>
              </a:ext>
            </a:extLst>
          </p:cNvPr>
          <p:cNvSpPr txBox="1"/>
          <p:nvPr/>
        </p:nvSpPr>
        <p:spPr>
          <a:xfrm>
            <a:off x="6207365" y="6358121"/>
            <a:ext cx="2484066" cy="246221"/>
          </a:xfrm>
          <a:prstGeom prst="rect">
            <a:avLst/>
          </a:prstGeom>
          <a:noFill/>
        </p:spPr>
        <p:txBody>
          <a:bodyPr wrap="square" rtlCol="0">
            <a:spAutoFit/>
          </a:bodyPr>
          <a:lstStyle/>
          <a:p>
            <a:pPr algn="ctr"/>
            <a:r>
              <a:rPr lang="en-US" sz="1000" u="sng" dirty="0"/>
              <a:t>The Canadian Senate Building</a:t>
            </a:r>
          </a:p>
        </p:txBody>
      </p:sp>
      <p:pic>
        <p:nvPicPr>
          <p:cNvPr id="42" name="Picture 41">
            <a:extLst>
              <a:ext uri="{FF2B5EF4-FFF2-40B4-BE49-F238E27FC236}">
                <a16:creationId xmlns:a16="http://schemas.microsoft.com/office/drawing/2014/main" id="{69D4E18D-642B-CA46-AA95-41E6DE8763D7}"/>
              </a:ext>
            </a:extLst>
          </p:cNvPr>
          <p:cNvPicPr>
            <a:picLocks noChangeAspect="1"/>
          </p:cNvPicPr>
          <p:nvPr/>
        </p:nvPicPr>
        <p:blipFill>
          <a:blip r:embed="rId8"/>
          <a:stretch>
            <a:fillRect/>
          </a:stretch>
        </p:blipFill>
        <p:spPr>
          <a:xfrm>
            <a:off x="9375046" y="2628143"/>
            <a:ext cx="715054" cy="709095"/>
          </a:xfrm>
          <a:prstGeom prst="rect">
            <a:avLst/>
          </a:prstGeom>
        </p:spPr>
      </p:pic>
      <p:pic>
        <p:nvPicPr>
          <p:cNvPr id="50" name="Picture 49">
            <a:extLst>
              <a:ext uri="{FF2B5EF4-FFF2-40B4-BE49-F238E27FC236}">
                <a16:creationId xmlns:a16="http://schemas.microsoft.com/office/drawing/2014/main" id="{3FBE4F8B-9F8F-6F4B-8C09-0EA379738AB6}"/>
              </a:ext>
            </a:extLst>
          </p:cNvPr>
          <p:cNvPicPr>
            <a:picLocks noChangeAspect="1"/>
          </p:cNvPicPr>
          <p:nvPr/>
        </p:nvPicPr>
        <p:blipFill>
          <a:blip r:embed="rId9"/>
          <a:stretch>
            <a:fillRect/>
          </a:stretch>
        </p:blipFill>
        <p:spPr>
          <a:xfrm>
            <a:off x="6414237" y="3174936"/>
            <a:ext cx="353184" cy="769029"/>
          </a:xfrm>
          <a:prstGeom prst="rect">
            <a:avLst/>
          </a:prstGeom>
        </p:spPr>
      </p:pic>
      <p:pic>
        <p:nvPicPr>
          <p:cNvPr id="52" name="Picture 51">
            <a:extLst>
              <a:ext uri="{FF2B5EF4-FFF2-40B4-BE49-F238E27FC236}">
                <a16:creationId xmlns:a16="http://schemas.microsoft.com/office/drawing/2014/main" id="{A1AF3515-9376-9F4F-9F93-7556981CF0B3}"/>
              </a:ext>
            </a:extLst>
          </p:cNvPr>
          <p:cNvPicPr>
            <a:picLocks noChangeAspect="1"/>
          </p:cNvPicPr>
          <p:nvPr/>
        </p:nvPicPr>
        <p:blipFill>
          <a:blip r:embed="rId10"/>
          <a:stretch>
            <a:fillRect/>
          </a:stretch>
        </p:blipFill>
        <p:spPr>
          <a:xfrm>
            <a:off x="5355113" y="2329907"/>
            <a:ext cx="852252" cy="952261"/>
          </a:xfrm>
          <a:prstGeom prst="rect">
            <a:avLst/>
          </a:prstGeom>
        </p:spPr>
      </p:pic>
      <p:pic>
        <p:nvPicPr>
          <p:cNvPr id="54" name="Picture 53">
            <a:extLst>
              <a:ext uri="{FF2B5EF4-FFF2-40B4-BE49-F238E27FC236}">
                <a16:creationId xmlns:a16="http://schemas.microsoft.com/office/drawing/2014/main" id="{02827E3B-7299-3041-A6DF-37435674C590}"/>
              </a:ext>
            </a:extLst>
          </p:cNvPr>
          <p:cNvPicPr>
            <a:picLocks noChangeAspect="1"/>
          </p:cNvPicPr>
          <p:nvPr/>
        </p:nvPicPr>
        <p:blipFill>
          <a:blip r:embed="rId11"/>
          <a:stretch>
            <a:fillRect/>
          </a:stretch>
        </p:blipFill>
        <p:spPr>
          <a:xfrm>
            <a:off x="4897791" y="3162898"/>
            <a:ext cx="264671" cy="755197"/>
          </a:xfrm>
          <a:prstGeom prst="rect">
            <a:avLst/>
          </a:prstGeom>
        </p:spPr>
      </p:pic>
      <p:pic>
        <p:nvPicPr>
          <p:cNvPr id="55" name="Picture 54">
            <a:extLst>
              <a:ext uri="{FF2B5EF4-FFF2-40B4-BE49-F238E27FC236}">
                <a16:creationId xmlns:a16="http://schemas.microsoft.com/office/drawing/2014/main" id="{F9ED89B6-812C-924D-BC77-1ACCF6CF3FAD}"/>
              </a:ext>
            </a:extLst>
          </p:cNvPr>
          <p:cNvPicPr>
            <a:picLocks noChangeAspect="1"/>
          </p:cNvPicPr>
          <p:nvPr/>
        </p:nvPicPr>
        <p:blipFill>
          <a:blip r:embed="rId12"/>
          <a:stretch>
            <a:fillRect/>
          </a:stretch>
        </p:blipFill>
        <p:spPr>
          <a:xfrm>
            <a:off x="1101574" y="2754972"/>
            <a:ext cx="645725" cy="674153"/>
          </a:xfrm>
          <a:prstGeom prst="rect">
            <a:avLst/>
          </a:prstGeom>
        </p:spPr>
      </p:pic>
      <p:pic>
        <p:nvPicPr>
          <p:cNvPr id="56" name="Picture 55">
            <a:extLst>
              <a:ext uri="{FF2B5EF4-FFF2-40B4-BE49-F238E27FC236}">
                <a16:creationId xmlns:a16="http://schemas.microsoft.com/office/drawing/2014/main" id="{E1C59AEA-72D1-834B-96E7-666723B3F8EE}"/>
              </a:ext>
            </a:extLst>
          </p:cNvPr>
          <p:cNvPicPr>
            <a:picLocks noChangeAspect="1"/>
          </p:cNvPicPr>
          <p:nvPr/>
        </p:nvPicPr>
        <p:blipFill>
          <a:blip r:embed="rId13"/>
          <a:stretch>
            <a:fillRect/>
          </a:stretch>
        </p:blipFill>
        <p:spPr>
          <a:xfrm>
            <a:off x="769209" y="1807501"/>
            <a:ext cx="1216370" cy="998536"/>
          </a:xfrm>
          <a:prstGeom prst="rect">
            <a:avLst/>
          </a:prstGeom>
        </p:spPr>
      </p:pic>
      <p:pic>
        <p:nvPicPr>
          <p:cNvPr id="57" name="Picture 56">
            <a:extLst>
              <a:ext uri="{FF2B5EF4-FFF2-40B4-BE49-F238E27FC236}">
                <a16:creationId xmlns:a16="http://schemas.microsoft.com/office/drawing/2014/main" id="{7F01D8D9-965C-454F-94BB-5B82C6EF8AAC}"/>
              </a:ext>
            </a:extLst>
          </p:cNvPr>
          <p:cNvPicPr>
            <a:picLocks noChangeAspect="1"/>
          </p:cNvPicPr>
          <p:nvPr/>
        </p:nvPicPr>
        <p:blipFill>
          <a:blip r:embed="rId14"/>
          <a:stretch>
            <a:fillRect/>
          </a:stretch>
        </p:blipFill>
        <p:spPr>
          <a:xfrm>
            <a:off x="1134539" y="3864883"/>
            <a:ext cx="579796" cy="778376"/>
          </a:xfrm>
          <a:prstGeom prst="rect">
            <a:avLst/>
          </a:prstGeom>
        </p:spPr>
      </p:pic>
      <p:pic>
        <p:nvPicPr>
          <p:cNvPr id="58" name="Picture 57">
            <a:extLst>
              <a:ext uri="{FF2B5EF4-FFF2-40B4-BE49-F238E27FC236}">
                <a16:creationId xmlns:a16="http://schemas.microsoft.com/office/drawing/2014/main" id="{F1265344-1894-8045-ACE3-83966518E29E}"/>
              </a:ext>
            </a:extLst>
          </p:cNvPr>
          <p:cNvPicPr>
            <a:picLocks noChangeAspect="1"/>
          </p:cNvPicPr>
          <p:nvPr/>
        </p:nvPicPr>
        <p:blipFill>
          <a:blip r:embed="rId15"/>
          <a:stretch>
            <a:fillRect/>
          </a:stretch>
        </p:blipFill>
        <p:spPr>
          <a:xfrm>
            <a:off x="4221618" y="654224"/>
            <a:ext cx="3156497" cy="1578249"/>
          </a:xfrm>
          <a:prstGeom prst="rect">
            <a:avLst/>
          </a:prstGeom>
        </p:spPr>
      </p:pic>
      <p:pic>
        <p:nvPicPr>
          <p:cNvPr id="37" name="Picture 36">
            <a:extLst>
              <a:ext uri="{FF2B5EF4-FFF2-40B4-BE49-F238E27FC236}">
                <a16:creationId xmlns:a16="http://schemas.microsoft.com/office/drawing/2014/main" id="{B755F706-4CB4-404C-8409-0384433A7AD9}"/>
              </a:ext>
            </a:extLst>
          </p:cNvPr>
          <p:cNvPicPr>
            <a:picLocks noChangeAspect="1"/>
          </p:cNvPicPr>
          <p:nvPr/>
        </p:nvPicPr>
        <p:blipFill>
          <a:blip r:embed="rId14"/>
          <a:stretch>
            <a:fillRect/>
          </a:stretch>
        </p:blipFill>
        <p:spPr>
          <a:xfrm>
            <a:off x="10101889" y="2555170"/>
            <a:ext cx="579796" cy="778376"/>
          </a:xfrm>
          <a:prstGeom prst="rect">
            <a:avLst/>
          </a:prstGeom>
        </p:spPr>
      </p:pic>
      <p:sp>
        <p:nvSpPr>
          <p:cNvPr id="6" name="Title 5">
            <a:extLst>
              <a:ext uri="{FF2B5EF4-FFF2-40B4-BE49-F238E27FC236}">
                <a16:creationId xmlns:a16="http://schemas.microsoft.com/office/drawing/2014/main" id="{7064C1FD-3F8A-9643-B4AB-FC8E129D1B06}"/>
              </a:ext>
            </a:extLst>
          </p:cNvPr>
          <p:cNvSpPr>
            <a:spLocks noGrp="1"/>
          </p:cNvSpPr>
          <p:nvPr>
            <p:ph type="title"/>
          </p:nvPr>
        </p:nvSpPr>
        <p:spPr>
          <a:xfrm>
            <a:off x="0" y="-7090"/>
            <a:ext cx="12192000" cy="655983"/>
          </a:xfrm>
        </p:spPr>
        <p:txBody>
          <a:bodyPr/>
          <a:lstStyle/>
          <a:p>
            <a:pPr algn="ctr"/>
            <a:r>
              <a:rPr lang="en-US" b="1" u="sng" dirty="0"/>
              <a:t>The Canadian Federal System</a:t>
            </a:r>
          </a:p>
        </p:txBody>
      </p:sp>
    </p:spTree>
    <p:extLst>
      <p:ext uri="{BB962C8B-B14F-4D97-AF65-F5344CB8AC3E}">
        <p14:creationId xmlns:p14="http://schemas.microsoft.com/office/powerpoint/2010/main" val="2641032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E9D13B-3F57-FE41-AFC2-AA6B150A502A}"/>
              </a:ext>
            </a:extLst>
          </p:cNvPr>
          <p:cNvSpPr/>
          <p:nvPr/>
        </p:nvSpPr>
        <p:spPr>
          <a:xfrm>
            <a:off x="1129276" y="5927413"/>
            <a:ext cx="1622521"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99550A44-CCD5-D04B-8B25-2307CB704348}"/>
              </a:ext>
            </a:extLst>
          </p:cNvPr>
          <p:cNvCxnSpPr>
            <a:cxnSpLocks/>
            <a:stCxn id="43" idx="3"/>
            <a:endCxn id="13" idx="1"/>
          </p:cNvCxnSpPr>
          <p:nvPr/>
        </p:nvCxnSpPr>
        <p:spPr>
          <a:xfrm flipV="1">
            <a:off x="2741796" y="4929037"/>
            <a:ext cx="1334302" cy="135231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CA5669-778F-B040-BA45-174B3493AC0F}"/>
              </a:ext>
            </a:extLst>
          </p:cNvPr>
          <p:cNvPicPr>
            <a:picLocks noChangeAspect="1"/>
          </p:cNvPicPr>
          <p:nvPr/>
        </p:nvPicPr>
        <p:blipFill>
          <a:blip r:embed="rId3"/>
          <a:stretch>
            <a:fillRect/>
          </a:stretch>
        </p:blipFill>
        <p:spPr>
          <a:xfrm>
            <a:off x="4212718" y="3069312"/>
            <a:ext cx="1324841" cy="1383167"/>
          </a:xfrm>
          <a:prstGeom prst="rect">
            <a:avLst/>
          </a:prstGeom>
        </p:spPr>
      </p:pic>
      <p:sp>
        <p:nvSpPr>
          <p:cNvPr id="13" name="Rectangle 12">
            <a:extLst>
              <a:ext uri="{FF2B5EF4-FFF2-40B4-BE49-F238E27FC236}">
                <a16:creationId xmlns:a16="http://schemas.microsoft.com/office/drawing/2014/main" id="{655B1AF2-3102-DB46-BA15-A250BA524649}"/>
              </a:ext>
            </a:extLst>
          </p:cNvPr>
          <p:cNvSpPr/>
          <p:nvPr/>
        </p:nvSpPr>
        <p:spPr>
          <a:xfrm>
            <a:off x="4076098" y="4452479"/>
            <a:ext cx="1598083" cy="953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u="sng" dirty="0">
                <a:solidFill>
                  <a:schemeClr val="bg1"/>
                </a:solidFill>
              </a:rPr>
              <a:t>The Governor General</a:t>
            </a:r>
          </a:p>
          <a:p>
            <a:pPr algn="ctr"/>
            <a:r>
              <a:rPr lang="en-US" sz="1000" b="1" u="sng" dirty="0">
                <a:solidFill>
                  <a:schemeClr val="bg1"/>
                </a:solidFill>
              </a:rPr>
              <a:t>of Canada</a:t>
            </a:r>
          </a:p>
          <a:p>
            <a:pPr algn="ctr"/>
            <a:r>
              <a:rPr lang="en-US" sz="1000" dirty="0"/>
              <a:t>Currently </a:t>
            </a:r>
          </a:p>
          <a:p>
            <a:pPr algn="ctr"/>
            <a:r>
              <a:rPr lang="en-US" sz="1000" dirty="0"/>
              <a:t>the Right </a:t>
            </a:r>
            <a:r>
              <a:rPr lang="en-US" sz="1000" dirty="0" err="1"/>
              <a:t>Honourable</a:t>
            </a:r>
            <a:r>
              <a:rPr lang="en-US" sz="1000" dirty="0"/>
              <a:t> Julie Payette</a:t>
            </a:r>
          </a:p>
        </p:txBody>
      </p:sp>
      <p:pic>
        <p:nvPicPr>
          <p:cNvPr id="27" name="Picture 26">
            <a:extLst>
              <a:ext uri="{FF2B5EF4-FFF2-40B4-BE49-F238E27FC236}">
                <a16:creationId xmlns:a16="http://schemas.microsoft.com/office/drawing/2014/main" id="{D2493FD5-F85E-8445-BDFF-B43ED7448053}"/>
              </a:ext>
            </a:extLst>
          </p:cNvPr>
          <p:cNvPicPr>
            <a:picLocks noChangeAspect="1"/>
          </p:cNvPicPr>
          <p:nvPr/>
        </p:nvPicPr>
        <p:blipFill>
          <a:blip r:embed="rId4"/>
          <a:stretch>
            <a:fillRect/>
          </a:stretch>
        </p:blipFill>
        <p:spPr>
          <a:xfrm>
            <a:off x="6403619" y="3021023"/>
            <a:ext cx="1033654" cy="1387680"/>
          </a:xfrm>
          <a:prstGeom prst="rect">
            <a:avLst/>
          </a:prstGeom>
        </p:spPr>
      </p:pic>
      <p:sp>
        <p:nvSpPr>
          <p:cNvPr id="30" name="Rectangle 29">
            <a:extLst>
              <a:ext uri="{FF2B5EF4-FFF2-40B4-BE49-F238E27FC236}">
                <a16:creationId xmlns:a16="http://schemas.microsoft.com/office/drawing/2014/main" id="{E6F612FB-CC94-7B44-8FB7-822B2AF05A86}"/>
              </a:ext>
            </a:extLst>
          </p:cNvPr>
          <p:cNvSpPr/>
          <p:nvPr/>
        </p:nvSpPr>
        <p:spPr>
          <a:xfrm>
            <a:off x="6142688" y="4481824"/>
            <a:ext cx="1598083" cy="953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u="sng" dirty="0">
                <a:solidFill>
                  <a:schemeClr val="bg1"/>
                </a:solidFill>
              </a:rPr>
              <a:t>The Prime Minister of Canada</a:t>
            </a:r>
          </a:p>
          <a:p>
            <a:pPr algn="ctr"/>
            <a:r>
              <a:rPr lang="en-US" sz="1000" dirty="0"/>
              <a:t>Currently </a:t>
            </a:r>
          </a:p>
          <a:p>
            <a:pPr algn="ctr"/>
            <a:r>
              <a:rPr lang="en-US" sz="1000" dirty="0"/>
              <a:t>the Right </a:t>
            </a:r>
            <a:r>
              <a:rPr lang="en-US" sz="1000" dirty="0" err="1"/>
              <a:t>Honourable</a:t>
            </a:r>
            <a:r>
              <a:rPr lang="en-US" sz="1000" dirty="0"/>
              <a:t> Justin Trudeau</a:t>
            </a:r>
          </a:p>
        </p:txBody>
      </p:sp>
      <p:pic>
        <p:nvPicPr>
          <p:cNvPr id="31" name="Picture 30">
            <a:extLst>
              <a:ext uri="{FF2B5EF4-FFF2-40B4-BE49-F238E27FC236}">
                <a16:creationId xmlns:a16="http://schemas.microsoft.com/office/drawing/2014/main" id="{9C17F008-75AC-2944-8B03-9264E16CC359}"/>
              </a:ext>
            </a:extLst>
          </p:cNvPr>
          <p:cNvPicPr>
            <a:picLocks noChangeAspect="1"/>
          </p:cNvPicPr>
          <p:nvPr/>
        </p:nvPicPr>
        <p:blipFill>
          <a:blip r:embed="rId5"/>
          <a:stretch>
            <a:fillRect/>
          </a:stretch>
        </p:blipFill>
        <p:spPr>
          <a:xfrm>
            <a:off x="113421" y="2848812"/>
            <a:ext cx="3600843" cy="2955987"/>
          </a:xfrm>
          <a:prstGeom prst="rect">
            <a:avLst/>
          </a:prstGeom>
        </p:spPr>
      </p:pic>
      <p:sp>
        <p:nvSpPr>
          <p:cNvPr id="38" name="Rectangle 37">
            <a:extLst>
              <a:ext uri="{FF2B5EF4-FFF2-40B4-BE49-F238E27FC236}">
                <a16:creationId xmlns:a16="http://schemas.microsoft.com/office/drawing/2014/main" id="{3EBEE9CD-B600-9C48-A247-93EABE861921}"/>
              </a:ext>
            </a:extLst>
          </p:cNvPr>
          <p:cNvSpPr/>
          <p:nvPr/>
        </p:nvSpPr>
        <p:spPr>
          <a:xfrm>
            <a:off x="9336987" y="4481825"/>
            <a:ext cx="1961389" cy="953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F9A1304-0488-5D4F-BE0F-036518598944}"/>
              </a:ext>
            </a:extLst>
          </p:cNvPr>
          <p:cNvSpPr txBox="1"/>
          <p:nvPr/>
        </p:nvSpPr>
        <p:spPr>
          <a:xfrm>
            <a:off x="9454964" y="4481824"/>
            <a:ext cx="1599707" cy="1015663"/>
          </a:xfrm>
          <a:prstGeom prst="rect">
            <a:avLst/>
          </a:prstGeom>
          <a:noFill/>
        </p:spPr>
        <p:txBody>
          <a:bodyPr wrap="square" rtlCol="0">
            <a:spAutoFit/>
          </a:bodyPr>
          <a:lstStyle/>
          <a:p>
            <a:pPr algn="ctr"/>
            <a:r>
              <a:rPr lang="en-US" sz="1000" b="1" u="sng" dirty="0">
                <a:solidFill>
                  <a:schemeClr val="bg1"/>
                </a:solidFill>
              </a:rPr>
              <a:t>Federal Cabinet of Canada </a:t>
            </a:r>
          </a:p>
          <a:p>
            <a:pPr algn="ctr"/>
            <a:r>
              <a:rPr lang="en-US" sz="1000" dirty="0"/>
              <a:t>Currently 37 Cabinet Ministers</a:t>
            </a:r>
          </a:p>
          <a:p>
            <a:pPr algn="ctr"/>
            <a:r>
              <a:rPr lang="en-US" sz="1000" dirty="0"/>
              <a:t>Elected 2019</a:t>
            </a:r>
          </a:p>
          <a:p>
            <a:pPr algn="ctr"/>
            <a:endParaRPr lang="en-US" sz="1000" dirty="0"/>
          </a:p>
        </p:txBody>
      </p:sp>
      <p:sp>
        <p:nvSpPr>
          <p:cNvPr id="42" name="Rectangle 41">
            <a:extLst>
              <a:ext uri="{FF2B5EF4-FFF2-40B4-BE49-F238E27FC236}">
                <a16:creationId xmlns:a16="http://schemas.microsoft.com/office/drawing/2014/main" id="{0B30862D-8044-1143-9E7B-1668BBAC40EA}"/>
              </a:ext>
            </a:extLst>
          </p:cNvPr>
          <p:cNvSpPr/>
          <p:nvPr/>
        </p:nvSpPr>
        <p:spPr>
          <a:xfrm>
            <a:off x="86947" y="2729345"/>
            <a:ext cx="3627317" cy="4087326"/>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39BCC0B-F0C4-D94F-A7D1-648F865D173F}"/>
              </a:ext>
            </a:extLst>
          </p:cNvPr>
          <p:cNvSpPr txBox="1"/>
          <p:nvPr/>
        </p:nvSpPr>
        <p:spPr>
          <a:xfrm>
            <a:off x="1119275" y="5927413"/>
            <a:ext cx="1622521" cy="707886"/>
          </a:xfrm>
          <a:prstGeom prst="rect">
            <a:avLst/>
          </a:prstGeom>
          <a:noFill/>
        </p:spPr>
        <p:txBody>
          <a:bodyPr wrap="square" rtlCol="0">
            <a:spAutoFit/>
          </a:bodyPr>
          <a:lstStyle/>
          <a:p>
            <a:pPr algn="ctr"/>
            <a:r>
              <a:rPr lang="en-US" sz="1000" b="1" u="sng" dirty="0">
                <a:solidFill>
                  <a:schemeClr val="bg1"/>
                </a:solidFill>
              </a:rPr>
              <a:t>The Crown</a:t>
            </a:r>
          </a:p>
          <a:p>
            <a:pPr algn="ctr"/>
            <a:r>
              <a:rPr lang="en-US" sz="1000" dirty="0"/>
              <a:t>(Monarch)</a:t>
            </a:r>
          </a:p>
          <a:p>
            <a:pPr algn="ctr"/>
            <a:r>
              <a:rPr lang="en-US" sz="1000" dirty="0"/>
              <a:t>Currently </a:t>
            </a:r>
          </a:p>
          <a:p>
            <a:pPr algn="ctr"/>
            <a:r>
              <a:rPr lang="en-US" sz="1000" dirty="0"/>
              <a:t>Queen Elizabeth II</a:t>
            </a:r>
          </a:p>
        </p:txBody>
      </p:sp>
      <p:cxnSp>
        <p:nvCxnSpPr>
          <p:cNvPr id="46" name="Straight Connector 45">
            <a:extLst>
              <a:ext uri="{FF2B5EF4-FFF2-40B4-BE49-F238E27FC236}">
                <a16:creationId xmlns:a16="http://schemas.microsoft.com/office/drawing/2014/main" id="{0C16E203-BE69-8740-A253-CD6BB9A051F5}"/>
              </a:ext>
            </a:extLst>
          </p:cNvPr>
          <p:cNvCxnSpPr>
            <a:cxnSpLocks/>
          </p:cNvCxnSpPr>
          <p:nvPr/>
        </p:nvCxnSpPr>
        <p:spPr>
          <a:xfrm>
            <a:off x="7716140" y="4863490"/>
            <a:ext cx="16208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16E02C4-442E-E247-86B5-D79AB43271F9}"/>
              </a:ext>
            </a:extLst>
          </p:cNvPr>
          <p:cNvCxnSpPr>
            <a:cxnSpLocks/>
          </p:cNvCxnSpPr>
          <p:nvPr/>
        </p:nvCxnSpPr>
        <p:spPr>
          <a:xfrm flipH="1">
            <a:off x="5674181" y="4889438"/>
            <a:ext cx="454476" cy="1"/>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67A3CB7-0EEC-EB4E-B825-ED748052AF50}"/>
              </a:ext>
            </a:extLst>
          </p:cNvPr>
          <p:cNvSpPr/>
          <p:nvPr/>
        </p:nvSpPr>
        <p:spPr>
          <a:xfrm>
            <a:off x="6289745" y="5572664"/>
            <a:ext cx="1282258" cy="1271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9BDC556-6F12-7148-A1E7-64FF15D0380D}"/>
              </a:ext>
            </a:extLst>
          </p:cNvPr>
          <p:cNvPicPr>
            <a:picLocks noChangeAspect="1"/>
          </p:cNvPicPr>
          <p:nvPr/>
        </p:nvPicPr>
        <p:blipFill>
          <a:blip r:embed="rId6"/>
          <a:stretch>
            <a:fillRect/>
          </a:stretch>
        </p:blipFill>
        <p:spPr>
          <a:xfrm>
            <a:off x="6289745" y="5572664"/>
            <a:ext cx="1282258" cy="1244007"/>
          </a:xfrm>
          <a:prstGeom prst="rect">
            <a:avLst/>
          </a:prstGeom>
        </p:spPr>
      </p:pic>
      <p:sp>
        <p:nvSpPr>
          <p:cNvPr id="20" name="Oval 19">
            <a:extLst>
              <a:ext uri="{FF2B5EF4-FFF2-40B4-BE49-F238E27FC236}">
                <a16:creationId xmlns:a16="http://schemas.microsoft.com/office/drawing/2014/main" id="{7FC8A12F-B9D5-DF4F-B687-DA14B07A3C3A}"/>
              </a:ext>
            </a:extLst>
          </p:cNvPr>
          <p:cNvSpPr/>
          <p:nvPr/>
        </p:nvSpPr>
        <p:spPr>
          <a:xfrm>
            <a:off x="9304217" y="2431188"/>
            <a:ext cx="2107580" cy="19514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EXECUTIVE</a:t>
            </a:r>
          </a:p>
        </p:txBody>
      </p:sp>
      <p:sp>
        <p:nvSpPr>
          <p:cNvPr id="21" name="Rectangle 20">
            <a:extLst>
              <a:ext uri="{FF2B5EF4-FFF2-40B4-BE49-F238E27FC236}">
                <a16:creationId xmlns:a16="http://schemas.microsoft.com/office/drawing/2014/main" id="{DFF786D0-A4A5-8E4E-99C2-D2E99D67D2F8}"/>
              </a:ext>
            </a:extLst>
          </p:cNvPr>
          <p:cNvSpPr/>
          <p:nvPr/>
        </p:nvSpPr>
        <p:spPr>
          <a:xfrm>
            <a:off x="9263891" y="3603374"/>
            <a:ext cx="2107580" cy="338554"/>
          </a:xfrm>
          <a:prstGeom prst="rect">
            <a:avLst/>
          </a:prstGeom>
        </p:spPr>
        <p:txBody>
          <a:bodyPr wrap="square">
            <a:spAutoFit/>
          </a:bodyPr>
          <a:lstStyle/>
          <a:p>
            <a:pPr algn="ctr"/>
            <a:r>
              <a:rPr lang="en-US" sz="1600" b="1" dirty="0">
                <a:solidFill>
                  <a:schemeClr val="tx1">
                    <a:lumMod val="85000"/>
                  </a:schemeClr>
                </a:solidFill>
              </a:rPr>
              <a:t>“Enforces the law”</a:t>
            </a:r>
          </a:p>
        </p:txBody>
      </p:sp>
      <p:sp>
        <p:nvSpPr>
          <p:cNvPr id="7" name="TextBox 6">
            <a:extLst>
              <a:ext uri="{FF2B5EF4-FFF2-40B4-BE49-F238E27FC236}">
                <a16:creationId xmlns:a16="http://schemas.microsoft.com/office/drawing/2014/main" id="{F7210861-BDCD-2C4B-9E34-EEABE825CA2D}"/>
              </a:ext>
            </a:extLst>
          </p:cNvPr>
          <p:cNvSpPr txBox="1"/>
          <p:nvPr/>
        </p:nvSpPr>
        <p:spPr>
          <a:xfrm>
            <a:off x="144182" y="469807"/>
            <a:ext cx="11298376" cy="2862322"/>
          </a:xfrm>
          <a:prstGeom prst="rect">
            <a:avLst/>
          </a:prstGeom>
          <a:noFill/>
        </p:spPr>
        <p:txBody>
          <a:bodyPr wrap="square" rtlCol="0">
            <a:spAutoFit/>
          </a:bodyPr>
          <a:lstStyle/>
          <a:p>
            <a:r>
              <a:rPr lang="en-US" dirty="0"/>
              <a:t>The Executive Branch in Canada technically has four components; The Monarch (currently Queen Elizabeth II), The monarch’s representative in Canada, the Governor General, the Prime Minister , the head of the Federal government, and the Prime Minister’s cabinet. Despite the fact as the Head of State, the sovereign has the authority to govern Canada as they wish, the crown has largely transitioned into a figurehead role, meaning that it does not interfere in the governance of Canada. Additionally, while the Governor General, as the monarch’s representative acts on the behalf of the sovereign, the actual day-to-day operations of the government are the responsibility of the Prime Minister and cabinet.</a:t>
            </a:r>
          </a:p>
          <a:p>
            <a:r>
              <a:rPr lang="en-US" dirty="0"/>
              <a:t/>
            </a:r>
            <a:br>
              <a:rPr lang="en-US" dirty="0"/>
            </a:br>
            <a:endParaRPr lang="en-US" dirty="0"/>
          </a:p>
        </p:txBody>
      </p:sp>
      <p:sp>
        <p:nvSpPr>
          <p:cNvPr id="26" name="Rectangle 25">
            <a:extLst>
              <a:ext uri="{FF2B5EF4-FFF2-40B4-BE49-F238E27FC236}">
                <a16:creationId xmlns:a16="http://schemas.microsoft.com/office/drawing/2014/main" id="{67C729BC-A92D-434B-A9B6-B2FC085D8DA1}"/>
              </a:ext>
            </a:extLst>
          </p:cNvPr>
          <p:cNvSpPr/>
          <p:nvPr/>
        </p:nvSpPr>
        <p:spPr>
          <a:xfrm>
            <a:off x="4234009" y="5575255"/>
            <a:ext cx="1282258" cy="1271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6B90FB-FE51-2140-8E5A-2F43B3DF60E0}"/>
              </a:ext>
            </a:extLst>
          </p:cNvPr>
          <p:cNvPicPr>
            <a:picLocks noChangeAspect="1"/>
          </p:cNvPicPr>
          <p:nvPr/>
        </p:nvPicPr>
        <p:blipFill>
          <a:blip r:embed="rId7"/>
          <a:stretch>
            <a:fillRect/>
          </a:stretch>
        </p:blipFill>
        <p:spPr>
          <a:xfrm>
            <a:off x="4234009" y="5577950"/>
            <a:ext cx="1288857" cy="1273029"/>
          </a:xfrm>
          <a:prstGeom prst="rect">
            <a:avLst/>
          </a:prstGeom>
        </p:spPr>
      </p:pic>
      <p:pic>
        <p:nvPicPr>
          <p:cNvPr id="15" name="Picture 14">
            <a:extLst>
              <a:ext uri="{FF2B5EF4-FFF2-40B4-BE49-F238E27FC236}">
                <a16:creationId xmlns:a16="http://schemas.microsoft.com/office/drawing/2014/main" id="{9039071D-D0E3-AB47-B9EF-FA877AD092BF}"/>
              </a:ext>
            </a:extLst>
          </p:cNvPr>
          <p:cNvPicPr>
            <a:picLocks noChangeAspect="1"/>
          </p:cNvPicPr>
          <p:nvPr/>
        </p:nvPicPr>
        <p:blipFill>
          <a:blip r:embed="rId8"/>
          <a:stretch>
            <a:fillRect/>
          </a:stretch>
        </p:blipFill>
        <p:spPr>
          <a:xfrm>
            <a:off x="9336987" y="5572664"/>
            <a:ext cx="1961389" cy="1244007"/>
          </a:xfrm>
          <a:prstGeom prst="rect">
            <a:avLst/>
          </a:prstGeom>
        </p:spPr>
      </p:pic>
      <p:pic>
        <p:nvPicPr>
          <p:cNvPr id="36" name="Picture 35">
            <a:extLst>
              <a:ext uri="{FF2B5EF4-FFF2-40B4-BE49-F238E27FC236}">
                <a16:creationId xmlns:a16="http://schemas.microsoft.com/office/drawing/2014/main" id="{C3C83439-DB05-1C49-89B7-ABBF8ECE9B55}"/>
              </a:ext>
            </a:extLst>
          </p:cNvPr>
          <p:cNvPicPr>
            <a:picLocks noChangeAspect="1"/>
          </p:cNvPicPr>
          <p:nvPr/>
        </p:nvPicPr>
        <p:blipFill>
          <a:blip r:embed="rId9"/>
          <a:stretch>
            <a:fillRect/>
          </a:stretch>
        </p:blipFill>
        <p:spPr>
          <a:xfrm>
            <a:off x="5052028" y="2583970"/>
            <a:ext cx="1482685" cy="741343"/>
          </a:xfrm>
          <a:prstGeom prst="rect">
            <a:avLst/>
          </a:prstGeom>
        </p:spPr>
      </p:pic>
      <p:sp>
        <p:nvSpPr>
          <p:cNvPr id="5" name="Title 4">
            <a:extLst>
              <a:ext uri="{FF2B5EF4-FFF2-40B4-BE49-F238E27FC236}">
                <a16:creationId xmlns:a16="http://schemas.microsoft.com/office/drawing/2014/main" id="{82842F25-65A6-7B4F-B686-93A3F18A7CA9}"/>
              </a:ext>
            </a:extLst>
          </p:cNvPr>
          <p:cNvSpPr>
            <a:spLocks noGrp="1"/>
          </p:cNvSpPr>
          <p:nvPr>
            <p:ph type="title"/>
          </p:nvPr>
        </p:nvSpPr>
        <p:spPr>
          <a:xfrm>
            <a:off x="0" y="-708970"/>
            <a:ext cx="12191999" cy="1905000"/>
          </a:xfrm>
        </p:spPr>
        <p:txBody>
          <a:bodyPr/>
          <a:lstStyle/>
          <a:p>
            <a:pPr algn="ctr"/>
            <a:r>
              <a:rPr lang="en-US" b="1" u="sng" dirty="0"/>
              <a:t>THE EXECUTIVE</a:t>
            </a:r>
            <a:r>
              <a:rPr lang="en-US" b="1" u="sng" baseline="0" dirty="0"/>
              <a:t> BRANCH OF CANADA</a:t>
            </a:r>
            <a:endParaRPr lang="en-US" b="1" u="sng" dirty="0"/>
          </a:p>
        </p:txBody>
      </p:sp>
    </p:spTree>
    <p:extLst>
      <p:ext uri="{BB962C8B-B14F-4D97-AF65-F5344CB8AC3E}">
        <p14:creationId xmlns:p14="http://schemas.microsoft.com/office/powerpoint/2010/main" val="37805648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29610</TotalTime>
  <Words>6038</Words>
  <Application>Microsoft Office PowerPoint</Application>
  <PresentationFormat>Widescreen</PresentationFormat>
  <Paragraphs>641</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Mesh</vt:lpstr>
      <vt:lpstr>The Political System of Canada</vt:lpstr>
      <vt:lpstr>The Canadian Constitution</vt:lpstr>
      <vt:lpstr>THE Canadian Constitution: The Canadian Charter of Rights and Freedoms</vt:lpstr>
      <vt:lpstr>Responsible Government</vt:lpstr>
      <vt:lpstr>Divisions of Power in Canada</vt:lpstr>
      <vt:lpstr>PowerPoint Presentation</vt:lpstr>
      <vt:lpstr>The Provincial Cabinet of Alberta</vt:lpstr>
      <vt:lpstr>The Canadian Federal System</vt:lpstr>
      <vt:lpstr>THE EXECUTIVE BRANCH OF CANADA</vt:lpstr>
      <vt:lpstr>PowerPoint Presentation</vt:lpstr>
      <vt:lpstr>The Executive Branch: The Prime Minister And Cabinet</vt:lpstr>
      <vt:lpstr>The Legislative Branch</vt:lpstr>
      <vt:lpstr>The Legislative Branch: The house of Commons</vt:lpstr>
      <vt:lpstr>The Legislative Branch: The Senate</vt:lpstr>
      <vt:lpstr>Federal Judicial BRANCH of Canada</vt:lpstr>
      <vt:lpstr>Federal Judicial Branch of Canada</vt:lpstr>
      <vt:lpstr>How A BILL BECOMES LAW IN CANADA</vt:lpstr>
      <vt:lpstr>Elections and FIRST PAST THE POST</vt:lpstr>
      <vt:lpstr>The 2019 Federal Election Results</vt:lpstr>
      <vt:lpstr>Major Canadian Political Parties</vt:lpstr>
      <vt:lpstr>Bibliography</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Political System of Canada</dc:title>
  <dc:creator>Microsoft Office User</dc:creator>
  <cp:lastModifiedBy>Andrew Ashley</cp:lastModifiedBy>
  <cp:revision>142</cp:revision>
  <dcterms:created xsi:type="dcterms:W3CDTF">2020-05-27T15:19:45Z</dcterms:created>
  <dcterms:modified xsi:type="dcterms:W3CDTF">2020-07-27T17:16:15Z</dcterms:modified>
</cp:coreProperties>
</file>