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Lst>
  <p:sldIdLst>
    <p:sldId id="256" r:id="rId2"/>
    <p:sldId id="267" r:id="rId3"/>
    <p:sldId id="266" r:id="rId4"/>
    <p:sldId id="257" r:id="rId5"/>
    <p:sldId id="260" r:id="rId6"/>
    <p:sldId id="263" r:id="rId7"/>
    <p:sldId id="258" r:id="rId8"/>
    <p:sldId id="264" r:id="rId9"/>
    <p:sldId id="261" r:id="rId10"/>
    <p:sldId id="262" r:id="rId11"/>
    <p:sldId id="265"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8381"/>
    <p:restoredTop sz="95897"/>
  </p:normalViewPr>
  <p:slideViewPr>
    <p:cSldViewPr snapToGrid="0" snapToObjects="1">
      <p:cViewPr varScale="1">
        <p:scale>
          <a:sx n="106" d="100"/>
          <a:sy n="106" d="100"/>
        </p:scale>
        <p:origin x="73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38425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7D58EF-A78A-244F-AD25-122D1878234D}" type="datetimeFigureOut">
              <a:rPr lang="en-US" smtClean="0"/>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193800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3621447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2073546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2762026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995564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3345285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1401823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255555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174880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58EF-A78A-244F-AD25-122D1878234D}"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319853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58EF-A78A-244F-AD25-122D1878234D}" type="datetimeFigureOut">
              <a:rPr lang="en-US" smtClean="0"/>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136486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58EF-A78A-244F-AD25-122D1878234D}" type="datetimeFigureOut">
              <a:rPr lang="en-US" smtClean="0"/>
              <a:t>7/26/2020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144261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58EF-A78A-244F-AD25-122D1878234D}" type="datetimeFigureOut">
              <a:rPr lang="en-US" smtClean="0"/>
              <a:t>7/26/2020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2672171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58EF-A78A-244F-AD25-122D1878234D}" type="datetimeFigureOut">
              <a:rPr lang="en-US" smtClean="0"/>
              <a:t>7/26/2020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1399800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7D58EF-A78A-244F-AD25-122D1878234D}" type="datetimeFigureOut">
              <a:rPr lang="en-US" smtClean="0"/>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45170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0C7D58EF-A78A-244F-AD25-122D1878234D}" type="datetimeFigureOut">
              <a:rPr lang="en-US" smtClean="0"/>
              <a:t>7/26/2020</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883B567B-53B3-A44A-984D-BC9DDBE3C0B4}" type="slidenum">
              <a:rPr lang="en-US" smtClean="0"/>
              <a:t>‹#›</a:t>
            </a:fld>
            <a:endParaRPr lang="en-US"/>
          </a:p>
        </p:txBody>
      </p:sp>
    </p:spTree>
    <p:extLst>
      <p:ext uri="{BB962C8B-B14F-4D97-AF65-F5344CB8AC3E}">
        <p14:creationId xmlns:p14="http://schemas.microsoft.com/office/powerpoint/2010/main" val="283519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C7D58EF-A78A-244F-AD25-122D1878234D}" type="datetimeFigureOut">
              <a:rPr lang="en-US" smtClean="0"/>
              <a:t>7/26/2020</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83B567B-53B3-A44A-984D-BC9DDBE3C0B4}" type="slidenum">
              <a:rPr lang="en-US" smtClean="0"/>
              <a:t>‹#›</a:t>
            </a:fld>
            <a:endParaRPr lang="en-US"/>
          </a:p>
        </p:txBody>
      </p:sp>
    </p:spTree>
    <p:extLst>
      <p:ext uri="{BB962C8B-B14F-4D97-AF65-F5344CB8AC3E}">
        <p14:creationId xmlns:p14="http://schemas.microsoft.com/office/powerpoint/2010/main" val="311437890"/>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4.png"/><Relationship Id="rId7" Type="http://schemas.openxmlformats.org/officeDocument/2006/relationships/image" Target="../media/image11.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16.tiff"/><Relationship Id="rId4" Type="http://schemas.openxmlformats.org/officeDocument/2006/relationships/image" Target="../media/image15.png"/><Relationship Id="rId9" Type="http://schemas.openxmlformats.org/officeDocument/2006/relationships/image" Target="../media/image3.tiff"/></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whitehouse.gov/articles/look-fourth-July-white-house-past-present/" TargetMode="External"/><Relationship Id="rId13" Type="http://schemas.openxmlformats.org/officeDocument/2006/relationships/hyperlink" Target="https://commons.wikimedia.org/wiki/File:Obama_Health_Care_Speech_to_Joint_Session_of_Congress.jpg" TargetMode="External"/><Relationship Id="rId18" Type="http://schemas.openxmlformats.org/officeDocument/2006/relationships/hyperlink" Target="https://www.publicdomainpictures.net/en/view-image.php?image=161503&amp;picture=judge-gavel" TargetMode="External"/><Relationship Id="rId26" Type="http://schemas.openxmlformats.org/officeDocument/2006/relationships/hyperlink" Target="https://commons.wikimedia.org/wiki/File:John_Locke.jpg" TargetMode="External"/><Relationship Id="rId3" Type="http://schemas.openxmlformats.org/officeDocument/2006/relationships/hyperlink" Target="https://www.whitehouse.gov/people/Donald-j-trump" TargetMode="External"/><Relationship Id="rId21" Type="http://schemas.openxmlformats.org/officeDocument/2006/relationships/hyperlink" Target="https://commons.wikimedia.org/wiki/File:United_States_Declaration_of_Independence.jpg" TargetMode="External"/><Relationship Id="rId7" Type="http://schemas.openxmlformats.org/officeDocument/2006/relationships/hyperlink" Target="https://commons.wikimedia.org/wiki/File:Seal_of_the_Vice_President_of_the_United_States.svg.White" TargetMode="External"/><Relationship Id="rId12" Type="http://schemas.openxmlformats.org/officeDocument/2006/relationships/hyperlink" Target="https://commons.wikimedia.org/wiki/File:Senate_cap.PNGP" TargetMode="External"/><Relationship Id="rId17" Type="http://schemas.openxmlformats.org/officeDocument/2006/relationships/hyperlink" Target="https://www.flickr.com/photos/-jvl-/7962586726" TargetMode="External"/><Relationship Id="rId25" Type="http://schemas.openxmlformats.org/officeDocument/2006/relationships/hyperlink" Target="https://commons.wikimedia.org/wiki/File:DemocraticLogo.svg" TargetMode="External"/><Relationship Id="rId2" Type="http://schemas.openxmlformats.org/officeDocument/2006/relationships/hyperlink" Target="https://en.wikipedia.org/wiki/File:Fllag_of_the_United_States.svg" TargetMode="External"/><Relationship Id="rId16" Type="http://schemas.openxmlformats.org/officeDocument/2006/relationships/hyperlink" Target="https://commons.wikimedia.org/wiki/File:Flickr_-_USCapitol_-_U.S._Supreme_Court_Building.jpg" TargetMode="External"/><Relationship Id="rId20" Type="http://schemas.openxmlformats.org/officeDocument/2006/relationships/hyperlink" Target="https://commons.wikimedia.org/wiki/File:Scene_at_the_Signing_of_the_Constitution_of_the_United_States.jpg" TargetMode="External"/><Relationship Id="rId29" Type="http://schemas.openxmlformats.org/officeDocument/2006/relationships/image" Target="../media/image3.tiff"/><Relationship Id="rId1" Type="http://schemas.openxmlformats.org/officeDocument/2006/relationships/slideLayout" Target="../slideLayouts/slideLayout7.xml"/><Relationship Id="rId6" Type="http://schemas.openxmlformats.org/officeDocument/2006/relationships/hyperlink" Target="https://commons.wikimedia.org/wiki/File:Seal_of_the_President_of_the_United_States.svg" TargetMode="External"/><Relationship Id="rId11" Type="http://schemas.openxmlformats.org/officeDocument/2006/relationships/hyperlink" Target="https://commons.wikimedia.org/wiki/File:Seal_of_the_United_States_Supreme_Court.svg" TargetMode="External"/><Relationship Id="rId24" Type="http://schemas.openxmlformats.org/officeDocument/2006/relationships/hyperlink" Target="http://www.gop.com/" TargetMode="External"/><Relationship Id="rId5" Type="http://schemas.openxmlformats.org/officeDocument/2006/relationships/hyperlink" Target="http://www.whithouse.gov/ncs.nss.pdf" TargetMode="External"/><Relationship Id="rId15" Type="http://schemas.openxmlformats.org/officeDocument/2006/relationships/hyperlink" Target="https://www.flickr.com/photos/22711505@N05/8395638677" TargetMode="External"/><Relationship Id="rId23" Type="http://schemas.openxmlformats.org/officeDocument/2006/relationships/hyperlink" Target="https://commons.wikimedia.org/wiki/File:Republicanlogo.svg" TargetMode="External"/><Relationship Id="rId28" Type="http://schemas.openxmlformats.org/officeDocument/2006/relationships/hyperlink" Target="https://en.wikipedia.org/wiki/Montesquieu#/media/File:Charles_Montesquieu.jpg" TargetMode="External"/><Relationship Id="rId10" Type="http://schemas.openxmlformats.org/officeDocument/2006/relationships/hyperlink" Target="https://simple.wikipedia.org/wik/Supreme_Court_of_the_United_States" TargetMode="External"/><Relationship Id="rId19" Type="http://schemas.openxmlformats.org/officeDocument/2006/relationships/hyperlink" Target="https://commons.wikimedia.org/wiki/File:Constitution_of_the_United_States,_page_1.jpg" TargetMode="External"/><Relationship Id="rId4" Type="http://schemas.openxmlformats.org/officeDocument/2006/relationships/hyperlink" Target="http://www.whitehouse.gov/vice-president-mike-pense" TargetMode="External"/><Relationship Id="rId9" Type="http://schemas.openxmlformats.org/officeDocument/2006/relationships/hyperlink" Target="http://www.publicdomainfiles.com/show_file.php?id=13974771622652" TargetMode="External"/><Relationship Id="rId14" Type="http://schemas.openxmlformats.org/officeDocument/2006/relationships/hyperlink" Target="https://en.wikipedia.org/wiki/File:Seal_of_the_United_States_House_of_Representatives.svg" TargetMode="External"/><Relationship Id="rId22" Type="http://schemas.openxmlformats.org/officeDocument/2006/relationships/hyperlink" Target="https://publicdomainvectors.org/en/free-clipart/Laurel-branch-vector-image/81241.html" TargetMode="External"/><Relationship Id="rId27" Type="http://schemas.openxmlformats.org/officeDocument/2006/relationships/hyperlink" Target="https://en.wikipedia.org/wiki/Jean-Jacques_Rousseau#/media/File:Jean-Jacques_Rousseau_(painted_portrait).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13.jpg"/><Relationship Id="rId10" Type="http://schemas.openxmlformats.org/officeDocument/2006/relationships/image" Target="../media/image17.png"/><Relationship Id="rId4" Type="http://schemas.openxmlformats.org/officeDocument/2006/relationships/image" Target="../media/image12.jpg"/><Relationship Id="rId9" Type="http://schemas.openxmlformats.org/officeDocument/2006/relationships/image" Target="../media/image16.tiff"/></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9.jpg"/><Relationship Id="rId7" Type="http://schemas.openxmlformats.org/officeDocument/2006/relationships/image" Target="../media/image2.png"/><Relationship Id="rId2" Type="http://schemas.openxmlformats.org/officeDocument/2006/relationships/image" Target="../media/image18.tiff"/><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tif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4.png"/><Relationship Id="rId7" Type="http://schemas.openxmlformats.org/officeDocument/2006/relationships/image" Target="../media/image12.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B74C-FACF-394E-B694-D2F7C6865731}"/>
              </a:ext>
            </a:extLst>
          </p:cNvPr>
          <p:cNvSpPr>
            <a:spLocks noGrp="1"/>
          </p:cNvSpPr>
          <p:nvPr>
            <p:ph type="ctrTitle"/>
          </p:nvPr>
        </p:nvSpPr>
        <p:spPr>
          <a:xfrm>
            <a:off x="1" y="609601"/>
            <a:ext cx="12097264" cy="3200400"/>
          </a:xfrm>
        </p:spPr>
        <p:txBody>
          <a:bodyPr/>
          <a:lstStyle/>
          <a:p>
            <a:r>
              <a:rPr lang="en-US" b="1" u="sng" dirty="0"/>
              <a:t>THE Political System of the United States of America</a:t>
            </a:r>
          </a:p>
        </p:txBody>
      </p:sp>
      <p:sp>
        <p:nvSpPr>
          <p:cNvPr id="3" name="Subtitle 2">
            <a:extLst>
              <a:ext uri="{FF2B5EF4-FFF2-40B4-BE49-F238E27FC236}">
                <a16:creationId xmlns:a16="http://schemas.microsoft.com/office/drawing/2014/main" id="{E9C70090-10CA-7048-AAFF-5DF91CD79AB9}"/>
              </a:ext>
            </a:extLst>
          </p:cNvPr>
          <p:cNvSpPr>
            <a:spLocks noGrp="1"/>
          </p:cNvSpPr>
          <p:nvPr>
            <p:ph type="subTitle" idx="1"/>
          </p:nvPr>
        </p:nvSpPr>
        <p:spPr>
          <a:xfrm>
            <a:off x="0" y="3886200"/>
            <a:ext cx="12192000" cy="1905000"/>
          </a:xfrm>
        </p:spPr>
        <p:txBody>
          <a:bodyPr/>
          <a:lstStyle/>
          <a:p>
            <a:r>
              <a:rPr lang="en-US" dirty="0"/>
              <a:t>Understanding the Presidential Republican Democracy to the south</a:t>
            </a:r>
          </a:p>
        </p:txBody>
      </p:sp>
      <p:pic>
        <p:nvPicPr>
          <p:cNvPr id="5" name="Picture 4">
            <a:extLst>
              <a:ext uri="{FF2B5EF4-FFF2-40B4-BE49-F238E27FC236}">
                <a16:creationId xmlns:a16="http://schemas.microsoft.com/office/drawing/2014/main" id="{DE8CB818-C7E4-8543-867A-45BA2B7FE2F6}"/>
              </a:ext>
            </a:extLst>
          </p:cNvPr>
          <p:cNvPicPr>
            <a:picLocks noChangeAspect="1"/>
          </p:cNvPicPr>
          <p:nvPr/>
        </p:nvPicPr>
        <p:blipFill>
          <a:blip r:embed="rId2"/>
          <a:stretch>
            <a:fillRect/>
          </a:stretch>
        </p:blipFill>
        <p:spPr>
          <a:xfrm>
            <a:off x="4972674" y="4341885"/>
            <a:ext cx="2510263" cy="1321810"/>
          </a:xfrm>
          <a:prstGeom prst="rect">
            <a:avLst/>
          </a:prstGeom>
        </p:spPr>
      </p:pic>
      <p:pic>
        <p:nvPicPr>
          <p:cNvPr id="6" name="Picture 5">
            <a:extLst>
              <a:ext uri="{FF2B5EF4-FFF2-40B4-BE49-F238E27FC236}">
                <a16:creationId xmlns:a16="http://schemas.microsoft.com/office/drawing/2014/main" id="{984FD838-051E-3F49-B0E7-A2B0BD98CFF4}"/>
              </a:ext>
            </a:extLst>
          </p:cNvPr>
          <p:cNvPicPr>
            <a:picLocks noChangeAspect="1"/>
          </p:cNvPicPr>
          <p:nvPr/>
        </p:nvPicPr>
        <p:blipFill>
          <a:blip r:embed="rId3"/>
          <a:stretch>
            <a:fillRect/>
          </a:stretch>
        </p:blipFill>
        <p:spPr>
          <a:xfrm flipH="1">
            <a:off x="0" y="5450592"/>
            <a:ext cx="4609070" cy="1407407"/>
          </a:xfrm>
          <a:prstGeom prst="rect">
            <a:avLst/>
          </a:prstGeom>
        </p:spPr>
      </p:pic>
      <p:pic>
        <p:nvPicPr>
          <p:cNvPr id="7" name="Picture 6">
            <a:extLst>
              <a:ext uri="{FF2B5EF4-FFF2-40B4-BE49-F238E27FC236}">
                <a16:creationId xmlns:a16="http://schemas.microsoft.com/office/drawing/2014/main" id="{7B4BB813-C783-EB43-8EB7-ABD6743BFD19}"/>
              </a:ext>
            </a:extLst>
          </p:cNvPr>
          <p:cNvPicPr>
            <a:picLocks noChangeAspect="1"/>
          </p:cNvPicPr>
          <p:nvPr/>
        </p:nvPicPr>
        <p:blipFill>
          <a:blip r:embed="rId3"/>
          <a:stretch>
            <a:fillRect/>
          </a:stretch>
        </p:blipFill>
        <p:spPr>
          <a:xfrm>
            <a:off x="7846541" y="5450592"/>
            <a:ext cx="4345459" cy="1407407"/>
          </a:xfrm>
          <a:prstGeom prst="rect">
            <a:avLst/>
          </a:prstGeom>
        </p:spPr>
      </p:pic>
    </p:spTree>
    <p:extLst>
      <p:ext uri="{BB962C8B-B14F-4D97-AF65-F5344CB8AC3E}">
        <p14:creationId xmlns:p14="http://schemas.microsoft.com/office/powerpoint/2010/main" val="1906727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B97A-8C53-A24D-93CE-01F23976E563}"/>
              </a:ext>
            </a:extLst>
          </p:cNvPr>
          <p:cNvSpPr>
            <a:spLocks noGrp="1"/>
          </p:cNvSpPr>
          <p:nvPr>
            <p:ph type="title"/>
          </p:nvPr>
        </p:nvSpPr>
        <p:spPr>
          <a:xfrm>
            <a:off x="-26412" y="-11013"/>
            <a:ext cx="12192000" cy="682487"/>
          </a:xfrm>
        </p:spPr>
        <p:txBody>
          <a:bodyPr/>
          <a:lstStyle/>
          <a:p>
            <a:pPr algn="ctr"/>
            <a:r>
              <a:rPr lang="en-US" b="1" u="sng" dirty="0"/>
              <a:t>THE JUDICIAL Branch</a:t>
            </a:r>
          </a:p>
        </p:txBody>
      </p:sp>
      <p:sp>
        <p:nvSpPr>
          <p:cNvPr id="4" name="Oval 3">
            <a:extLst>
              <a:ext uri="{FF2B5EF4-FFF2-40B4-BE49-F238E27FC236}">
                <a16:creationId xmlns:a16="http://schemas.microsoft.com/office/drawing/2014/main" id="{49F7D38D-1D77-624E-9C34-C2E65EC88499}"/>
              </a:ext>
            </a:extLst>
          </p:cNvPr>
          <p:cNvSpPr/>
          <p:nvPr/>
        </p:nvSpPr>
        <p:spPr>
          <a:xfrm>
            <a:off x="87623" y="4800600"/>
            <a:ext cx="2107580" cy="19514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EXECUTIVE</a:t>
            </a:r>
          </a:p>
        </p:txBody>
      </p:sp>
      <p:sp>
        <p:nvSpPr>
          <p:cNvPr id="5" name="Oval 4">
            <a:extLst>
              <a:ext uri="{FF2B5EF4-FFF2-40B4-BE49-F238E27FC236}">
                <a16:creationId xmlns:a16="http://schemas.microsoft.com/office/drawing/2014/main" id="{6BB47DC3-0DC4-F046-B4A3-61599F910F6D}"/>
              </a:ext>
            </a:extLst>
          </p:cNvPr>
          <p:cNvSpPr/>
          <p:nvPr/>
        </p:nvSpPr>
        <p:spPr>
          <a:xfrm>
            <a:off x="9972881" y="4800600"/>
            <a:ext cx="2107580"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LEGISLATIVE</a:t>
            </a:r>
          </a:p>
          <a:p>
            <a:pPr algn="ctr"/>
            <a:r>
              <a:rPr lang="en-US" dirty="0"/>
              <a:t>(Congress)</a:t>
            </a:r>
          </a:p>
        </p:txBody>
      </p:sp>
      <p:pic>
        <p:nvPicPr>
          <p:cNvPr id="7" name="Picture 6">
            <a:extLst>
              <a:ext uri="{FF2B5EF4-FFF2-40B4-BE49-F238E27FC236}">
                <a16:creationId xmlns:a16="http://schemas.microsoft.com/office/drawing/2014/main" id="{CC4C14C6-7491-804A-BA26-9915FF33416A}"/>
              </a:ext>
            </a:extLst>
          </p:cNvPr>
          <p:cNvPicPr>
            <a:picLocks noChangeAspect="1"/>
          </p:cNvPicPr>
          <p:nvPr/>
        </p:nvPicPr>
        <p:blipFill>
          <a:blip r:embed="rId2"/>
          <a:stretch>
            <a:fillRect/>
          </a:stretch>
        </p:blipFill>
        <p:spPr>
          <a:xfrm>
            <a:off x="10423616" y="6063412"/>
            <a:ext cx="603055" cy="603055"/>
          </a:xfrm>
          <a:prstGeom prst="rect">
            <a:avLst/>
          </a:prstGeom>
        </p:spPr>
      </p:pic>
      <p:pic>
        <p:nvPicPr>
          <p:cNvPr id="8" name="Picture 7">
            <a:extLst>
              <a:ext uri="{FF2B5EF4-FFF2-40B4-BE49-F238E27FC236}">
                <a16:creationId xmlns:a16="http://schemas.microsoft.com/office/drawing/2014/main" id="{6952E104-C4FE-3D43-A0F6-1FB1B18D3479}"/>
              </a:ext>
            </a:extLst>
          </p:cNvPr>
          <p:cNvPicPr>
            <a:picLocks noChangeAspect="1"/>
          </p:cNvPicPr>
          <p:nvPr/>
        </p:nvPicPr>
        <p:blipFill>
          <a:blip r:embed="rId3"/>
          <a:stretch>
            <a:fillRect/>
          </a:stretch>
        </p:blipFill>
        <p:spPr>
          <a:xfrm>
            <a:off x="833300" y="6036991"/>
            <a:ext cx="616226" cy="616226"/>
          </a:xfrm>
          <a:prstGeom prst="rect">
            <a:avLst/>
          </a:prstGeom>
        </p:spPr>
      </p:pic>
      <p:sp>
        <p:nvSpPr>
          <p:cNvPr id="9" name="Oval 8">
            <a:extLst>
              <a:ext uri="{FF2B5EF4-FFF2-40B4-BE49-F238E27FC236}">
                <a16:creationId xmlns:a16="http://schemas.microsoft.com/office/drawing/2014/main" id="{68E197BA-DB4D-CD48-8475-919A6EF98868}"/>
              </a:ext>
            </a:extLst>
          </p:cNvPr>
          <p:cNvSpPr/>
          <p:nvPr/>
        </p:nvSpPr>
        <p:spPr>
          <a:xfrm>
            <a:off x="4913970" y="2139984"/>
            <a:ext cx="2107580" cy="19514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JUDICIAL</a:t>
            </a:r>
          </a:p>
        </p:txBody>
      </p:sp>
      <p:pic>
        <p:nvPicPr>
          <p:cNvPr id="10" name="Picture 9">
            <a:extLst>
              <a:ext uri="{FF2B5EF4-FFF2-40B4-BE49-F238E27FC236}">
                <a16:creationId xmlns:a16="http://schemas.microsoft.com/office/drawing/2014/main" id="{FFF52506-7A20-0F44-84E0-337CE7F154A1}"/>
              </a:ext>
            </a:extLst>
          </p:cNvPr>
          <p:cNvPicPr>
            <a:picLocks noChangeAspect="1"/>
          </p:cNvPicPr>
          <p:nvPr/>
        </p:nvPicPr>
        <p:blipFill>
          <a:blip r:embed="rId4"/>
          <a:stretch>
            <a:fillRect/>
          </a:stretch>
        </p:blipFill>
        <p:spPr>
          <a:xfrm>
            <a:off x="5659647" y="3264537"/>
            <a:ext cx="616225" cy="616225"/>
          </a:xfrm>
          <a:prstGeom prst="rect">
            <a:avLst/>
          </a:prstGeom>
        </p:spPr>
      </p:pic>
      <p:sp>
        <p:nvSpPr>
          <p:cNvPr id="11" name="Rectangle 10">
            <a:extLst>
              <a:ext uri="{FF2B5EF4-FFF2-40B4-BE49-F238E27FC236}">
                <a16:creationId xmlns:a16="http://schemas.microsoft.com/office/drawing/2014/main" id="{46E698A8-5DF4-F548-AD74-AC3ECE51689F}"/>
              </a:ext>
            </a:extLst>
          </p:cNvPr>
          <p:cNvSpPr/>
          <p:nvPr/>
        </p:nvSpPr>
        <p:spPr>
          <a:xfrm>
            <a:off x="0" y="1756042"/>
            <a:ext cx="12192000" cy="369332"/>
          </a:xfrm>
          <a:prstGeom prst="rect">
            <a:avLst/>
          </a:prstGeom>
        </p:spPr>
        <p:txBody>
          <a:bodyPr wrap="square">
            <a:spAutoFit/>
          </a:bodyPr>
          <a:lstStyle/>
          <a:p>
            <a:pPr algn="ctr"/>
            <a:r>
              <a:rPr lang="en-US" b="1" u="sng" dirty="0"/>
              <a:t>CHECKS AND BALANCES</a:t>
            </a:r>
          </a:p>
        </p:txBody>
      </p:sp>
      <p:sp>
        <p:nvSpPr>
          <p:cNvPr id="12" name="TextBox 11">
            <a:extLst>
              <a:ext uri="{FF2B5EF4-FFF2-40B4-BE49-F238E27FC236}">
                <a16:creationId xmlns:a16="http://schemas.microsoft.com/office/drawing/2014/main" id="{CFAA1D0F-E942-2D4D-8442-BA58B9919EE0}"/>
              </a:ext>
            </a:extLst>
          </p:cNvPr>
          <p:cNvSpPr txBox="1"/>
          <p:nvPr/>
        </p:nvSpPr>
        <p:spPr>
          <a:xfrm>
            <a:off x="2503316" y="4091448"/>
            <a:ext cx="3619188" cy="3046988"/>
          </a:xfrm>
          <a:prstGeom prst="rect">
            <a:avLst/>
          </a:prstGeom>
          <a:noFill/>
        </p:spPr>
        <p:txBody>
          <a:bodyPr wrap="square" rtlCol="0">
            <a:spAutoFit/>
          </a:bodyPr>
          <a:lstStyle/>
          <a:p>
            <a:r>
              <a:rPr lang="en-US" sz="1600" dirty="0"/>
              <a:t>-The Judiciary can prevent any executive action through temporary stop measures known as injunctions.</a:t>
            </a:r>
          </a:p>
          <a:p>
            <a:r>
              <a:rPr lang="en-US" sz="1600" dirty="0"/>
              <a:t>-The Judiciary can also prevent executive orders should they be deemed to be unconstitutional</a:t>
            </a:r>
          </a:p>
          <a:p>
            <a:r>
              <a:rPr lang="en-US" sz="1600" dirty="0"/>
              <a:t>-If the President of the United States is ever put on trial, the </a:t>
            </a:r>
          </a:p>
          <a:p>
            <a:r>
              <a:rPr lang="en-US" sz="1600" dirty="0"/>
              <a:t>Chief Justice will </a:t>
            </a:r>
            <a:r>
              <a:rPr lang="en-US" sz="1600" dirty="0" smtClean="0"/>
              <a:t>oversee </a:t>
            </a:r>
            <a:r>
              <a:rPr lang="en-US" sz="1600" dirty="0"/>
              <a:t>the </a:t>
            </a:r>
          </a:p>
          <a:p>
            <a:r>
              <a:rPr lang="en-US" sz="1600" dirty="0"/>
              <a:t>case directly.</a:t>
            </a:r>
          </a:p>
          <a:p>
            <a:endParaRPr lang="en-US" sz="1600" dirty="0"/>
          </a:p>
        </p:txBody>
      </p:sp>
      <p:sp>
        <p:nvSpPr>
          <p:cNvPr id="13" name="TextBox 12">
            <a:extLst>
              <a:ext uri="{FF2B5EF4-FFF2-40B4-BE49-F238E27FC236}">
                <a16:creationId xmlns:a16="http://schemas.microsoft.com/office/drawing/2014/main" id="{10F9F115-0E92-4845-B50A-D8D48C22C069}"/>
              </a:ext>
            </a:extLst>
          </p:cNvPr>
          <p:cNvSpPr txBox="1"/>
          <p:nvPr/>
        </p:nvSpPr>
        <p:spPr>
          <a:xfrm>
            <a:off x="6560068" y="4078438"/>
            <a:ext cx="3120887" cy="1323439"/>
          </a:xfrm>
          <a:prstGeom prst="rect">
            <a:avLst/>
          </a:prstGeom>
          <a:noFill/>
        </p:spPr>
        <p:txBody>
          <a:bodyPr wrap="square" rtlCol="0">
            <a:spAutoFit/>
          </a:bodyPr>
          <a:lstStyle/>
          <a:p>
            <a:r>
              <a:rPr lang="en-US" sz="1600" dirty="0"/>
              <a:t>The judicial system can strike down any legislation passed by Congress if such bills are considered to violate the constitution.</a:t>
            </a:r>
          </a:p>
        </p:txBody>
      </p:sp>
      <p:cxnSp>
        <p:nvCxnSpPr>
          <p:cNvPr id="15" name="Straight Arrow Connector 14">
            <a:extLst>
              <a:ext uri="{FF2B5EF4-FFF2-40B4-BE49-F238E27FC236}">
                <a16:creationId xmlns:a16="http://schemas.microsoft.com/office/drawing/2014/main" id="{D37416AC-0F29-8446-BB0D-3CE39D55DFC5}"/>
              </a:ext>
            </a:extLst>
          </p:cNvPr>
          <p:cNvCxnSpPr>
            <a:stCxn id="9" idx="6"/>
            <a:endCxn id="5" idx="0"/>
          </p:cNvCxnSpPr>
          <p:nvPr/>
        </p:nvCxnSpPr>
        <p:spPr>
          <a:xfrm>
            <a:off x="7021550" y="3115716"/>
            <a:ext cx="4005121" cy="168488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C55B8E-2031-ED49-9B38-4ABD9091F872}"/>
              </a:ext>
            </a:extLst>
          </p:cNvPr>
          <p:cNvCxnSpPr>
            <a:stCxn id="9" idx="2"/>
            <a:endCxn id="4" idx="0"/>
          </p:cNvCxnSpPr>
          <p:nvPr/>
        </p:nvCxnSpPr>
        <p:spPr>
          <a:xfrm flipH="1">
            <a:off x="1141413" y="3115716"/>
            <a:ext cx="3772557" cy="168488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FD92183-8492-5841-9170-BDAB8EEA80B9}"/>
              </a:ext>
            </a:extLst>
          </p:cNvPr>
          <p:cNvPicPr>
            <a:picLocks noChangeAspect="1"/>
          </p:cNvPicPr>
          <p:nvPr/>
        </p:nvPicPr>
        <p:blipFill>
          <a:blip r:embed="rId5"/>
          <a:stretch>
            <a:fillRect/>
          </a:stretch>
        </p:blipFill>
        <p:spPr>
          <a:xfrm>
            <a:off x="11026671" y="6063412"/>
            <a:ext cx="612959" cy="618243"/>
          </a:xfrm>
          <a:prstGeom prst="rect">
            <a:avLst/>
          </a:prstGeom>
        </p:spPr>
      </p:pic>
      <p:pic>
        <p:nvPicPr>
          <p:cNvPr id="20" name="Picture 19">
            <a:extLst>
              <a:ext uri="{FF2B5EF4-FFF2-40B4-BE49-F238E27FC236}">
                <a16:creationId xmlns:a16="http://schemas.microsoft.com/office/drawing/2014/main" id="{39BD36FF-4755-014F-A1F8-A785384381E5}"/>
              </a:ext>
            </a:extLst>
          </p:cNvPr>
          <p:cNvPicPr>
            <a:picLocks noChangeAspect="1"/>
          </p:cNvPicPr>
          <p:nvPr/>
        </p:nvPicPr>
        <p:blipFill>
          <a:blip r:embed="rId6"/>
          <a:stretch>
            <a:fillRect/>
          </a:stretch>
        </p:blipFill>
        <p:spPr>
          <a:xfrm>
            <a:off x="2636709" y="647536"/>
            <a:ext cx="1384223" cy="2253280"/>
          </a:xfrm>
          <a:prstGeom prst="rect">
            <a:avLst/>
          </a:prstGeom>
        </p:spPr>
      </p:pic>
      <p:pic>
        <p:nvPicPr>
          <p:cNvPr id="21" name="Picture 20">
            <a:extLst>
              <a:ext uri="{FF2B5EF4-FFF2-40B4-BE49-F238E27FC236}">
                <a16:creationId xmlns:a16="http://schemas.microsoft.com/office/drawing/2014/main" id="{67F9301B-0BDE-604F-A265-3E382F07FFE2}"/>
              </a:ext>
            </a:extLst>
          </p:cNvPr>
          <p:cNvPicPr>
            <a:picLocks noChangeAspect="1"/>
          </p:cNvPicPr>
          <p:nvPr/>
        </p:nvPicPr>
        <p:blipFill>
          <a:blip r:embed="rId7"/>
          <a:stretch>
            <a:fillRect/>
          </a:stretch>
        </p:blipFill>
        <p:spPr>
          <a:xfrm>
            <a:off x="8090102" y="648290"/>
            <a:ext cx="3376968" cy="2252525"/>
          </a:xfrm>
          <a:prstGeom prst="rect">
            <a:avLst/>
          </a:prstGeom>
        </p:spPr>
      </p:pic>
      <p:pic>
        <p:nvPicPr>
          <p:cNvPr id="3" name="Picture 2">
            <a:extLst>
              <a:ext uri="{FF2B5EF4-FFF2-40B4-BE49-F238E27FC236}">
                <a16:creationId xmlns:a16="http://schemas.microsoft.com/office/drawing/2014/main" id="{E22B64C0-0BD7-8041-ABC7-FC0B73D28658}"/>
              </a:ext>
            </a:extLst>
          </p:cNvPr>
          <p:cNvPicPr>
            <a:picLocks noChangeAspect="1"/>
          </p:cNvPicPr>
          <p:nvPr/>
        </p:nvPicPr>
        <p:blipFill>
          <a:blip r:embed="rId8"/>
          <a:stretch>
            <a:fillRect/>
          </a:stretch>
        </p:blipFill>
        <p:spPr>
          <a:xfrm>
            <a:off x="815806" y="647535"/>
            <a:ext cx="1820903" cy="2253280"/>
          </a:xfrm>
          <a:prstGeom prst="rect">
            <a:avLst/>
          </a:prstGeom>
        </p:spPr>
      </p:pic>
      <p:sp>
        <p:nvSpPr>
          <p:cNvPr id="14" name="Rectangle 13">
            <a:extLst>
              <a:ext uri="{FF2B5EF4-FFF2-40B4-BE49-F238E27FC236}">
                <a16:creationId xmlns:a16="http://schemas.microsoft.com/office/drawing/2014/main" id="{1FF81B4D-06BD-E348-91D7-49D31747F43F}"/>
              </a:ext>
            </a:extLst>
          </p:cNvPr>
          <p:cNvSpPr/>
          <p:nvPr/>
        </p:nvSpPr>
        <p:spPr>
          <a:xfrm>
            <a:off x="-102403" y="2594778"/>
            <a:ext cx="12192000" cy="369332"/>
          </a:xfrm>
          <a:prstGeom prst="rect">
            <a:avLst/>
          </a:prstGeom>
        </p:spPr>
        <p:txBody>
          <a:bodyPr wrap="square">
            <a:spAutoFit/>
          </a:bodyPr>
          <a:lstStyle/>
          <a:p>
            <a:pPr algn="ctr"/>
            <a:r>
              <a:rPr lang="en-US" b="1" dirty="0">
                <a:solidFill>
                  <a:schemeClr val="accent1"/>
                </a:solidFill>
              </a:rPr>
              <a:t>“Interprets the Law”</a:t>
            </a:r>
          </a:p>
        </p:txBody>
      </p:sp>
      <p:pic>
        <p:nvPicPr>
          <p:cNvPr id="23" name="Picture 22">
            <a:extLst>
              <a:ext uri="{FF2B5EF4-FFF2-40B4-BE49-F238E27FC236}">
                <a16:creationId xmlns:a16="http://schemas.microsoft.com/office/drawing/2014/main" id="{B4A68DAF-5DA7-3C45-B124-B3ED2CBEEF56}"/>
              </a:ext>
            </a:extLst>
          </p:cNvPr>
          <p:cNvPicPr>
            <a:picLocks noChangeAspect="1"/>
          </p:cNvPicPr>
          <p:nvPr/>
        </p:nvPicPr>
        <p:blipFill>
          <a:blip r:embed="rId9"/>
          <a:stretch>
            <a:fillRect/>
          </a:stretch>
        </p:blipFill>
        <p:spPr>
          <a:xfrm>
            <a:off x="7021549" y="3230424"/>
            <a:ext cx="2329494" cy="955093"/>
          </a:xfrm>
          <a:prstGeom prst="rect">
            <a:avLst/>
          </a:prstGeom>
        </p:spPr>
      </p:pic>
      <p:pic>
        <p:nvPicPr>
          <p:cNvPr id="24" name="Picture 23">
            <a:extLst>
              <a:ext uri="{FF2B5EF4-FFF2-40B4-BE49-F238E27FC236}">
                <a16:creationId xmlns:a16="http://schemas.microsoft.com/office/drawing/2014/main" id="{925D5F46-595F-9F45-805A-BF433B796140}"/>
              </a:ext>
            </a:extLst>
          </p:cNvPr>
          <p:cNvPicPr>
            <a:picLocks noChangeAspect="1"/>
          </p:cNvPicPr>
          <p:nvPr/>
        </p:nvPicPr>
        <p:blipFill>
          <a:blip r:embed="rId9"/>
          <a:stretch>
            <a:fillRect/>
          </a:stretch>
        </p:blipFill>
        <p:spPr>
          <a:xfrm flipH="1">
            <a:off x="2590939" y="3230424"/>
            <a:ext cx="2364859" cy="916008"/>
          </a:xfrm>
          <a:prstGeom prst="rect">
            <a:avLst/>
          </a:prstGeom>
        </p:spPr>
      </p:pic>
      <p:sp>
        <p:nvSpPr>
          <p:cNvPr id="25" name="Rectangle 24">
            <a:extLst>
              <a:ext uri="{FF2B5EF4-FFF2-40B4-BE49-F238E27FC236}">
                <a16:creationId xmlns:a16="http://schemas.microsoft.com/office/drawing/2014/main" id="{A5D52419-0140-604F-A525-B11599387F36}"/>
              </a:ext>
            </a:extLst>
          </p:cNvPr>
          <p:cNvSpPr/>
          <p:nvPr/>
        </p:nvSpPr>
        <p:spPr>
          <a:xfrm>
            <a:off x="8056605" y="2973388"/>
            <a:ext cx="3410465" cy="18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222042E-7878-AF46-892C-765115E1AC81}"/>
              </a:ext>
            </a:extLst>
          </p:cNvPr>
          <p:cNvSpPr txBox="1"/>
          <p:nvPr/>
        </p:nvSpPr>
        <p:spPr>
          <a:xfrm>
            <a:off x="8768555" y="2941810"/>
            <a:ext cx="2181531" cy="246221"/>
          </a:xfrm>
          <a:prstGeom prst="rect">
            <a:avLst/>
          </a:prstGeom>
          <a:noFill/>
        </p:spPr>
        <p:txBody>
          <a:bodyPr wrap="square" rtlCol="0">
            <a:spAutoFit/>
          </a:bodyPr>
          <a:lstStyle/>
          <a:p>
            <a:r>
              <a:rPr lang="en-US" sz="1000" dirty="0"/>
              <a:t>The U.S. Supreme Court Building</a:t>
            </a:r>
          </a:p>
        </p:txBody>
      </p:sp>
      <p:sp>
        <p:nvSpPr>
          <p:cNvPr id="28" name="Rectangle 27">
            <a:extLst>
              <a:ext uri="{FF2B5EF4-FFF2-40B4-BE49-F238E27FC236}">
                <a16:creationId xmlns:a16="http://schemas.microsoft.com/office/drawing/2014/main" id="{90D0E58C-C7AC-A640-9840-9DC03DAC6BC2}"/>
              </a:ext>
            </a:extLst>
          </p:cNvPr>
          <p:cNvSpPr/>
          <p:nvPr/>
        </p:nvSpPr>
        <p:spPr>
          <a:xfrm>
            <a:off x="2624817" y="2976394"/>
            <a:ext cx="1396115" cy="180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88834C4-4F86-1A44-B119-59FE0D90861B}"/>
              </a:ext>
            </a:extLst>
          </p:cNvPr>
          <p:cNvSpPr txBox="1"/>
          <p:nvPr/>
        </p:nvSpPr>
        <p:spPr>
          <a:xfrm>
            <a:off x="2636709" y="2941811"/>
            <a:ext cx="1507343" cy="246221"/>
          </a:xfrm>
          <a:prstGeom prst="rect">
            <a:avLst/>
          </a:prstGeom>
          <a:noFill/>
        </p:spPr>
        <p:txBody>
          <a:bodyPr wrap="square" rtlCol="0">
            <a:spAutoFit/>
          </a:bodyPr>
          <a:lstStyle/>
          <a:p>
            <a:pPr algn="ctr"/>
            <a:r>
              <a:rPr lang="en-US" sz="1000" dirty="0"/>
              <a:t>Blind Lady Justice</a:t>
            </a:r>
          </a:p>
        </p:txBody>
      </p:sp>
      <p:sp>
        <p:nvSpPr>
          <p:cNvPr id="30" name="Rectangle 29">
            <a:extLst>
              <a:ext uri="{FF2B5EF4-FFF2-40B4-BE49-F238E27FC236}">
                <a16:creationId xmlns:a16="http://schemas.microsoft.com/office/drawing/2014/main" id="{6C5945E4-90C4-D94B-B2B7-45C5539A1EE1}"/>
              </a:ext>
            </a:extLst>
          </p:cNvPr>
          <p:cNvSpPr/>
          <p:nvPr/>
        </p:nvSpPr>
        <p:spPr>
          <a:xfrm>
            <a:off x="815806" y="2973388"/>
            <a:ext cx="1809011" cy="183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F6E5DF1-C350-4344-8254-1C05BC57FDC2}"/>
              </a:ext>
            </a:extLst>
          </p:cNvPr>
          <p:cNvSpPr txBox="1"/>
          <p:nvPr/>
        </p:nvSpPr>
        <p:spPr>
          <a:xfrm>
            <a:off x="803914" y="2941810"/>
            <a:ext cx="1820903" cy="246221"/>
          </a:xfrm>
          <a:prstGeom prst="rect">
            <a:avLst/>
          </a:prstGeom>
          <a:noFill/>
        </p:spPr>
        <p:txBody>
          <a:bodyPr wrap="square" rtlCol="0">
            <a:spAutoFit/>
          </a:bodyPr>
          <a:lstStyle/>
          <a:p>
            <a:pPr algn="ctr"/>
            <a:r>
              <a:rPr lang="en-US" sz="1000" dirty="0"/>
              <a:t>A Judge’s Gavel</a:t>
            </a:r>
          </a:p>
        </p:txBody>
      </p:sp>
    </p:spTree>
    <p:extLst>
      <p:ext uri="{BB962C8B-B14F-4D97-AF65-F5344CB8AC3E}">
        <p14:creationId xmlns:p14="http://schemas.microsoft.com/office/powerpoint/2010/main" val="2500745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0721-5621-3D47-A7CF-FAA416A6F1B0}"/>
              </a:ext>
            </a:extLst>
          </p:cNvPr>
          <p:cNvSpPr>
            <a:spLocks noGrp="1"/>
          </p:cNvSpPr>
          <p:nvPr>
            <p:ph type="title"/>
          </p:nvPr>
        </p:nvSpPr>
        <p:spPr>
          <a:xfrm>
            <a:off x="0" y="0"/>
            <a:ext cx="12191999" cy="612913"/>
          </a:xfrm>
        </p:spPr>
        <p:txBody>
          <a:bodyPr/>
          <a:lstStyle/>
          <a:p>
            <a:pPr algn="ctr"/>
            <a:r>
              <a:rPr lang="en-US" b="1" u="sng" dirty="0"/>
              <a:t>Political Parties in the United States</a:t>
            </a:r>
          </a:p>
        </p:txBody>
      </p:sp>
      <p:sp>
        <p:nvSpPr>
          <p:cNvPr id="5" name="Rectangle 4">
            <a:extLst>
              <a:ext uri="{FF2B5EF4-FFF2-40B4-BE49-F238E27FC236}">
                <a16:creationId xmlns:a16="http://schemas.microsoft.com/office/drawing/2014/main" id="{A3B575AF-37E7-3D45-8B40-05A9C11A24E1}"/>
              </a:ext>
            </a:extLst>
          </p:cNvPr>
          <p:cNvSpPr/>
          <p:nvPr/>
        </p:nvSpPr>
        <p:spPr>
          <a:xfrm>
            <a:off x="73961" y="847493"/>
            <a:ext cx="2356318" cy="19181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621DC0-2A38-1046-BFAD-10D138F2ECD9}"/>
              </a:ext>
            </a:extLst>
          </p:cNvPr>
          <p:cNvPicPr>
            <a:picLocks noChangeAspect="1"/>
          </p:cNvPicPr>
          <p:nvPr/>
        </p:nvPicPr>
        <p:blipFill>
          <a:blip r:embed="rId2"/>
          <a:stretch>
            <a:fillRect/>
          </a:stretch>
        </p:blipFill>
        <p:spPr>
          <a:xfrm>
            <a:off x="298985" y="870721"/>
            <a:ext cx="1973494" cy="1924157"/>
          </a:xfrm>
          <a:prstGeom prst="rect">
            <a:avLst/>
          </a:prstGeom>
        </p:spPr>
      </p:pic>
      <p:sp>
        <p:nvSpPr>
          <p:cNvPr id="7" name="Rectangle 6">
            <a:extLst>
              <a:ext uri="{FF2B5EF4-FFF2-40B4-BE49-F238E27FC236}">
                <a16:creationId xmlns:a16="http://schemas.microsoft.com/office/drawing/2014/main" id="{C0E48AB4-4BA6-4F45-B9BB-46F5C921F56D}"/>
              </a:ext>
            </a:extLst>
          </p:cNvPr>
          <p:cNvSpPr/>
          <p:nvPr/>
        </p:nvSpPr>
        <p:spPr>
          <a:xfrm>
            <a:off x="9976319" y="736281"/>
            <a:ext cx="2148700" cy="20185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8176B23-ACF0-334C-9D58-7AA09E9666B0}"/>
              </a:ext>
            </a:extLst>
          </p:cNvPr>
          <p:cNvPicPr>
            <a:picLocks noChangeAspect="1"/>
          </p:cNvPicPr>
          <p:nvPr/>
        </p:nvPicPr>
        <p:blipFill>
          <a:blip r:embed="rId3"/>
          <a:stretch>
            <a:fillRect/>
          </a:stretch>
        </p:blipFill>
        <p:spPr>
          <a:xfrm>
            <a:off x="10032849" y="807025"/>
            <a:ext cx="2098688" cy="1947764"/>
          </a:xfrm>
          <a:prstGeom prst="rect">
            <a:avLst/>
          </a:prstGeom>
        </p:spPr>
      </p:pic>
      <p:sp>
        <p:nvSpPr>
          <p:cNvPr id="9" name="TextBox 8">
            <a:extLst>
              <a:ext uri="{FF2B5EF4-FFF2-40B4-BE49-F238E27FC236}">
                <a16:creationId xmlns:a16="http://schemas.microsoft.com/office/drawing/2014/main" id="{0C14BD5A-1F02-114C-A3C4-E6C2034B7C38}"/>
              </a:ext>
            </a:extLst>
          </p:cNvPr>
          <p:cNvSpPr txBox="1"/>
          <p:nvPr/>
        </p:nvSpPr>
        <p:spPr>
          <a:xfrm>
            <a:off x="2458544" y="612913"/>
            <a:ext cx="7423667" cy="6186309"/>
          </a:xfrm>
          <a:prstGeom prst="rect">
            <a:avLst/>
          </a:prstGeom>
          <a:noFill/>
        </p:spPr>
        <p:txBody>
          <a:bodyPr wrap="square" rtlCol="0">
            <a:spAutoFit/>
          </a:bodyPr>
          <a:lstStyle/>
          <a:p>
            <a:r>
              <a:rPr lang="en-US" dirty="0"/>
              <a:t>Unlike Canada, the United States operates under a two-party system. The Democratic Party (or Democrats) tends, in general to be more liberal, embracing more positive freedoms and supporting a slightly more interventionalist government. The Republican Party however supports a significantly more “hands off approach” as a way of upholding individual liberties.</a:t>
            </a:r>
          </a:p>
          <a:p>
            <a:endParaRPr lang="en-US" dirty="0"/>
          </a:p>
          <a:p>
            <a:r>
              <a:rPr lang="en-US" dirty="0"/>
              <a:t>Voters often have to select between two ”extremes” on the right side of the spectrum (comparably more right than say the Conservative Party of Canada). As such voters often have to prioritize their votes to focus on specific economic, political or social issues in an election as politicians and voters can have a mixture of political or social leanings that may be more commonly found in the opposite party.</a:t>
            </a:r>
          </a:p>
          <a:p>
            <a:endParaRPr lang="en-US" dirty="0"/>
          </a:p>
          <a:p>
            <a:r>
              <a:rPr lang="en-US" dirty="0"/>
              <a:t>States that see heavy Republican voter influence are said to be “Red States”, while those states that vote predominantly for the the Democrats are “Blue States</a:t>
            </a:r>
            <a:r>
              <a:rPr lang="en-US" dirty="0" smtClean="0"/>
              <a:t>”. House </a:t>
            </a:r>
            <a:r>
              <a:rPr lang="en-US" dirty="0"/>
              <a:t>Representatives, Judges, Members of the Senate as well as the President and Vice President typically vote and act along these party lines, especially without the benefit of having a substantial or influential independent party to moderate votes. </a:t>
            </a:r>
          </a:p>
        </p:txBody>
      </p:sp>
      <p:sp>
        <p:nvSpPr>
          <p:cNvPr id="10" name="Rectangle 9">
            <a:extLst>
              <a:ext uri="{FF2B5EF4-FFF2-40B4-BE49-F238E27FC236}">
                <a16:creationId xmlns:a16="http://schemas.microsoft.com/office/drawing/2014/main" id="{5566EA28-F339-EC41-A0F9-310C16DB0043}"/>
              </a:ext>
            </a:extLst>
          </p:cNvPr>
          <p:cNvSpPr/>
          <p:nvPr/>
        </p:nvSpPr>
        <p:spPr>
          <a:xfrm>
            <a:off x="9976319" y="2814998"/>
            <a:ext cx="2148700" cy="301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2AC55D-2E77-3546-814A-555680F91B14}"/>
              </a:ext>
            </a:extLst>
          </p:cNvPr>
          <p:cNvSpPr/>
          <p:nvPr/>
        </p:nvSpPr>
        <p:spPr>
          <a:xfrm>
            <a:off x="58579" y="2831272"/>
            <a:ext cx="2363607" cy="324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98F9906-A03C-7E48-8A1A-3ADE244DE8AD}"/>
              </a:ext>
            </a:extLst>
          </p:cNvPr>
          <p:cNvSpPr txBox="1"/>
          <p:nvPr/>
        </p:nvSpPr>
        <p:spPr>
          <a:xfrm>
            <a:off x="9819161" y="2765639"/>
            <a:ext cx="2463015" cy="400110"/>
          </a:xfrm>
          <a:prstGeom prst="rect">
            <a:avLst/>
          </a:prstGeom>
          <a:noFill/>
        </p:spPr>
        <p:txBody>
          <a:bodyPr wrap="square" rtlCol="0">
            <a:spAutoFit/>
          </a:bodyPr>
          <a:lstStyle/>
          <a:p>
            <a:pPr algn="ctr"/>
            <a:r>
              <a:rPr lang="en-US" sz="1000" dirty="0"/>
              <a:t>The Republican Logo of the Elephant</a:t>
            </a:r>
          </a:p>
        </p:txBody>
      </p:sp>
      <p:sp>
        <p:nvSpPr>
          <p:cNvPr id="13" name="TextBox 12">
            <a:extLst>
              <a:ext uri="{FF2B5EF4-FFF2-40B4-BE49-F238E27FC236}">
                <a16:creationId xmlns:a16="http://schemas.microsoft.com/office/drawing/2014/main" id="{B18BD999-52C7-574D-A5F5-B9E3FA1D496E}"/>
              </a:ext>
            </a:extLst>
          </p:cNvPr>
          <p:cNvSpPr txBox="1"/>
          <p:nvPr/>
        </p:nvSpPr>
        <p:spPr>
          <a:xfrm>
            <a:off x="73961" y="2873501"/>
            <a:ext cx="2458150" cy="246221"/>
          </a:xfrm>
          <a:prstGeom prst="rect">
            <a:avLst/>
          </a:prstGeom>
          <a:noFill/>
        </p:spPr>
        <p:txBody>
          <a:bodyPr wrap="square" rtlCol="0">
            <a:spAutoFit/>
          </a:bodyPr>
          <a:lstStyle/>
          <a:p>
            <a:r>
              <a:rPr lang="en-US" sz="1000" dirty="0"/>
              <a:t>The Democrat Logo of the Donkey</a:t>
            </a:r>
          </a:p>
        </p:txBody>
      </p:sp>
      <p:sp>
        <p:nvSpPr>
          <p:cNvPr id="14" name="Oval 13">
            <a:extLst>
              <a:ext uri="{FF2B5EF4-FFF2-40B4-BE49-F238E27FC236}">
                <a16:creationId xmlns:a16="http://schemas.microsoft.com/office/drawing/2014/main" id="{5CA928A3-4729-464A-BB96-072802EA6A08}"/>
              </a:ext>
            </a:extLst>
          </p:cNvPr>
          <p:cNvSpPr/>
          <p:nvPr/>
        </p:nvSpPr>
        <p:spPr>
          <a:xfrm>
            <a:off x="163043" y="3221512"/>
            <a:ext cx="2089431"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”Blue States”</a:t>
            </a:r>
          </a:p>
        </p:txBody>
      </p:sp>
      <p:sp>
        <p:nvSpPr>
          <p:cNvPr id="15" name="Oval 14">
            <a:extLst>
              <a:ext uri="{FF2B5EF4-FFF2-40B4-BE49-F238E27FC236}">
                <a16:creationId xmlns:a16="http://schemas.microsoft.com/office/drawing/2014/main" id="{45BE5454-732C-534B-859F-691B57E6E387}"/>
              </a:ext>
            </a:extLst>
          </p:cNvPr>
          <p:cNvSpPr/>
          <p:nvPr/>
        </p:nvSpPr>
        <p:spPr>
          <a:xfrm>
            <a:off x="10055673" y="3215108"/>
            <a:ext cx="2053040" cy="195110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”Red States”</a:t>
            </a:r>
          </a:p>
        </p:txBody>
      </p:sp>
    </p:spTree>
    <p:extLst>
      <p:ext uri="{BB962C8B-B14F-4D97-AF65-F5344CB8AC3E}">
        <p14:creationId xmlns:p14="http://schemas.microsoft.com/office/powerpoint/2010/main" val="2637597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B4524B-31D4-D344-A338-A4E64D822648}"/>
              </a:ext>
            </a:extLst>
          </p:cNvPr>
          <p:cNvSpPr txBox="1"/>
          <p:nvPr/>
        </p:nvSpPr>
        <p:spPr>
          <a:xfrm>
            <a:off x="0" y="856357"/>
            <a:ext cx="12192000" cy="6001643"/>
          </a:xfrm>
          <a:prstGeom prst="rect">
            <a:avLst/>
          </a:prstGeom>
          <a:noFill/>
        </p:spPr>
        <p:txBody>
          <a:bodyPr wrap="square" rtlCol="0">
            <a:spAutoFit/>
          </a:bodyPr>
          <a:lstStyle/>
          <a:p>
            <a:pPr marL="228600" indent="-228600">
              <a:buAutoNum type="arabicPeriod"/>
            </a:pPr>
            <a:r>
              <a:rPr lang="en-US" sz="800" dirty="0"/>
              <a:t>Flag of the United States of America, courtesy of the United States Federal Government, Title 17, Chapter 1, Section 105 of the US Code. Retrieved on May 23</a:t>
            </a:r>
            <a:r>
              <a:rPr lang="en-US" sz="800" baseline="30000" dirty="0"/>
              <a:t>rd</a:t>
            </a:r>
            <a:r>
              <a:rPr lang="en-US" sz="800" dirty="0"/>
              <a:t>, 2020 from </a:t>
            </a:r>
            <a:r>
              <a:rPr lang="en-US" sz="800" dirty="0">
                <a:hlinkClick r:id="rId2"/>
              </a:rPr>
              <a:t>https://en.Wikipedia.org/wiki/File:Fllag_of_the_United_States.svg</a:t>
            </a:r>
            <a:r>
              <a:rPr lang="en-US" sz="800" dirty="0"/>
              <a:t>, Public Domain.</a:t>
            </a:r>
          </a:p>
          <a:p>
            <a:pPr marL="228600" indent="-228600">
              <a:buAutoNum type="arabicPeriod"/>
            </a:pPr>
            <a:endParaRPr lang="en-US" sz="800" dirty="0"/>
          </a:p>
          <a:p>
            <a:pPr marL="228600" indent="-228600">
              <a:buAutoNum type="arabicPeriod" startAt="2"/>
            </a:pPr>
            <a:r>
              <a:rPr lang="en-US" sz="800" dirty="0"/>
              <a:t>Donald J. Trump, 45</a:t>
            </a:r>
            <a:r>
              <a:rPr lang="en-US" sz="800" baseline="30000" dirty="0"/>
              <a:t>th</a:t>
            </a:r>
            <a:r>
              <a:rPr lang="en-US" sz="800" dirty="0"/>
              <a:t> President of the United States, courtesy of the United States Federal Government. Photographed by </a:t>
            </a:r>
            <a:r>
              <a:rPr lang="en-US" sz="800" dirty="0" err="1"/>
              <a:t>Shealah</a:t>
            </a:r>
            <a:r>
              <a:rPr lang="en-US" sz="800" dirty="0"/>
              <a:t> Craighead on October 6</a:t>
            </a:r>
            <a:r>
              <a:rPr lang="en-US" sz="800" baseline="30000" dirty="0"/>
              <a:t>th</a:t>
            </a:r>
            <a:r>
              <a:rPr lang="en-US" sz="800" dirty="0"/>
              <a:t>, 2017. Retrieved on May 23rd, 2020 from </a:t>
            </a:r>
            <a:r>
              <a:rPr lang="en-US" sz="800" dirty="0">
                <a:hlinkClick r:id="rId3"/>
              </a:rPr>
              <a:t>https://www.whitehouse.gov/people/Donald-j-trump</a:t>
            </a:r>
            <a:r>
              <a:rPr lang="en-US" sz="800" dirty="0"/>
              <a:t>, Public Domain</a:t>
            </a:r>
          </a:p>
          <a:p>
            <a:pPr marL="228600" indent="-228600">
              <a:buAutoNum type="arabicPeriod" startAt="2"/>
            </a:pPr>
            <a:r>
              <a:rPr lang="en-US" sz="800" dirty="0"/>
              <a:t>Michael R. Pence, 48</a:t>
            </a:r>
            <a:r>
              <a:rPr lang="en-US" sz="800" baseline="30000" dirty="0"/>
              <a:t>th</a:t>
            </a:r>
            <a:r>
              <a:rPr lang="en-US" sz="800" dirty="0"/>
              <a:t> Vice President of the United States, Official Whitehouse Photo photographed by </a:t>
            </a:r>
            <a:r>
              <a:rPr lang="en-US" sz="800" dirty="0" err="1"/>
              <a:t>D.Myles</a:t>
            </a:r>
            <a:r>
              <a:rPr lang="en-US" sz="800" dirty="0"/>
              <a:t> Cullen on October 24</a:t>
            </a:r>
            <a:r>
              <a:rPr lang="en-US" sz="800" baseline="30000" dirty="0"/>
              <a:t>th</a:t>
            </a:r>
            <a:r>
              <a:rPr lang="en-US" sz="800" dirty="0"/>
              <a:t>, 2017 courtesy of the United States Federal Government. Retrieved from </a:t>
            </a:r>
            <a:r>
              <a:rPr lang="en-US" sz="800" dirty="0">
                <a:hlinkClick r:id="rId4"/>
              </a:rPr>
              <a:t>www.whitehouse.gov/vice-president-mike-pense</a:t>
            </a:r>
            <a:r>
              <a:rPr lang="en-US" sz="800" dirty="0"/>
              <a:t>.</a:t>
            </a:r>
          </a:p>
          <a:p>
            <a:pPr marL="228600" indent="-228600">
              <a:buAutoNum type="arabicPeriod" startAt="2"/>
            </a:pPr>
            <a:r>
              <a:rPr lang="en-US" sz="800" dirty="0"/>
              <a:t>Seal of the President of the United States, Courtesy of the Executive Office of the President of the United States, sourced from PDF document at </a:t>
            </a:r>
            <a:r>
              <a:rPr lang="en-US" sz="800" dirty="0">
                <a:hlinkClick r:id="rId5"/>
              </a:rPr>
              <a:t>http://www.whithouse.gov/ncs.nss.pdf</a:t>
            </a:r>
            <a:r>
              <a:rPr lang="en-US" sz="800" dirty="0"/>
              <a:t>. Retrieved from </a:t>
            </a:r>
            <a:r>
              <a:rPr lang="en-US" sz="800" dirty="0">
                <a:hlinkClick r:id="rId6"/>
              </a:rPr>
              <a:t>https://commons.Wikimedia.org/wiki/File:Seal_of_the_President_of_the_United_States.svg</a:t>
            </a:r>
            <a:r>
              <a:rPr lang="en-US" sz="800" dirty="0"/>
              <a:t>, on May 23</a:t>
            </a:r>
            <a:r>
              <a:rPr lang="en-US" sz="800" baseline="30000" dirty="0"/>
              <a:t>rd</a:t>
            </a:r>
            <a:r>
              <a:rPr lang="en-US" sz="800" dirty="0"/>
              <a:t>, 2020</a:t>
            </a:r>
          </a:p>
          <a:p>
            <a:pPr marL="228600" indent="-228600">
              <a:buAutoNum type="arabicPeriod" startAt="2"/>
            </a:pPr>
            <a:r>
              <a:rPr lang="en-US" sz="800" dirty="0"/>
              <a:t>Seal of the Vice President of the United States, courtesy of the United States Federal Government, Title 17, Chapter 1, Section 105 of the US Code. Retrieved on May 23</a:t>
            </a:r>
            <a:r>
              <a:rPr lang="en-US" sz="800" baseline="30000" dirty="0"/>
              <a:t>rd</a:t>
            </a:r>
            <a:r>
              <a:rPr lang="en-US" sz="800" dirty="0"/>
              <a:t>, 2020 from </a:t>
            </a:r>
            <a:r>
              <a:rPr lang="en-US" sz="800" dirty="0">
                <a:hlinkClick r:id="rId7"/>
              </a:rPr>
              <a:t>https://commons.Wikimedia.org/wiki/File:Seal_of_the_Vice_President_of_the_United_States.svg.</a:t>
            </a:r>
          </a:p>
          <a:p>
            <a:pPr marL="228600" indent="-228600">
              <a:buAutoNum type="arabicPeriod" startAt="2"/>
            </a:pPr>
            <a:r>
              <a:rPr lang="en-US" sz="800" dirty="0"/>
              <a:t>President Donald J. Trump, Joined by Vice President Mike Pence and members of his Cabinet, taken at the Oval Office at the White House, Monday, April 9</a:t>
            </a:r>
            <a:r>
              <a:rPr lang="en-US" sz="800" baseline="30000" dirty="0"/>
              <a:t>th</a:t>
            </a:r>
            <a:r>
              <a:rPr lang="en-US" sz="800" dirty="0"/>
              <a:t>, 2018, in Washington, D.C. Official White House Photo by </a:t>
            </a:r>
            <a:r>
              <a:rPr lang="en-US" sz="800" dirty="0" err="1"/>
              <a:t>Shealah</a:t>
            </a:r>
            <a:r>
              <a:rPr lang="en-US" sz="800" dirty="0"/>
              <a:t> Craighead, Creative Commons.</a:t>
            </a:r>
          </a:p>
          <a:p>
            <a:pPr marL="228600" indent="-228600">
              <a:buAutoNum type="arabicPeriod" startAt="7"/>
            </a:pPr>
            <a:r>
              <a:rPr lang="en-US" sz="800" dirty="0"/>
              <a:t>Singer Kelly Levesque rehearses “God Bless the USA” on the South Lawn of the White House, Tuesday, July 3, 2018, in preparation for a Fourth of July celebration at the White House. (Official White House Photo by Keegan Barber), retrieved from </a:t>
            </a:r>
            <a:r>
              <a:rPr lang="en-US" sz="800" dirty="0">
                <a:hlinkClick r:id="rId8"/>
              </a:rPr>
              <a:t>https://www.whitehouse.gov/articles/look-fourth-July-white-house-past-present/</a:t>
            </a:r>
            <a:r>
              <a:rPr lang="en-US" sz="800" dirty="0"/>
              <a:t>, retrieved on May 23</a:t>
            </a:r>
            <a:r>
              <a:rPr lang="en-US" sz="800" baseline="30000" dirty="0"/>
              <a:t>rd</a:t>
            </a:r>
            <a:r>
              <a:rPr lang="en-US" sz="800" dirty="0"/>
              <a:t>, 2020’</a:t>
            </a:r>
          </a:p>
          <a:p>
            <a:pPr marL="228600" indent="-228600">
              <a:buAutoNum type="arabicPeriod" startAt="7"/>
            </a:pPr>
            <a:r>
              <a:rPr lang="en-US" sz="800" dirty="0"/>
              <a:t>U.S. Supreme Court, courtesy of Architect of the Capitol. Retrieved from </a:t>
            </a:r>
            <a:r>
              <a:rPr lang="en-US" sz="800" dirty="0">
                <a:hlinkClick r:id="rId9"/>
              </a:rPr>
              <a:t>www.publicdomainfiles.com/show_file.php?id=13974771622652</a:t>
            </a:r>
            <a:r>
              <a:rPr lang="en-US" sz="800" dirty="0"/>
              <a:t> on May 25</a:t>
            </a:r>
            <a:r>
              <a:rPr lang="en-US" sz="800" baseline="30000" dirty="0"/>
              <a:t>th</a:t>
            </a:r>
            <a:r>
              <a:rPr lang="en-US" sz="800" dirty="0"/>
              <a:t>, 2020. Originally sourced from Architect of the Capitol (Flickr </a:t>
            </a:r>
            <a:r>
              <a:rPr lang="en-US" sz="800" dirty="0" err="1"/>
              <a:t>Photostream</a:t>
            </a:r>
            <a:r>
              <a:rPr lang="en-US" sz="800" dirty="0"/>
              <a:t>)</a:t>
            </a:r>
          </a:p>
          <a:p>
            <a:pPr marL="228600" indent="-228600">
              <a:buAutoNum type="arabicPeriod" startAt="7"/>
            </a:pPr>
            <a:r>
              <a:rPr lang="en-US" sz="800" dirty="0"/>
              <a:t>“The Roberts Court, 2018” (Back row, left to right) Neil Gorsuch, Sonia Sotomayor, Elena Kagan, and Brett Kavanaugh. Front row (left to right): Stephen Breyer, Clarence Thomas, Chief Justice John Roberts, Ruth Bader Ginsburg, and Samuel Alito. Phot credit: Fred Schilling, Collection of the Supreme Court of the United States-http://</a:t>
            </a:r>
            <a:r>
              <a:rPr lang="en-US" sz="800" dirty="0" err="1"/>
              <a:t>supremecourt.gov</a:t>
            </a:r>
            <a:r>
              <a:rPr lang="en-US" sz="800" dirty="0"/>
              <a:t>/about/</a:t>
            </a:r>
            <a:r>
              <a:rPr lang="en-US" sz="800" dirty="0" err="1"/>
              <a:t>justices.aspx</a:t>
            </a:r>
            <a:r>
              <a:rPr lang="en-US" sz="800" dirty="0"/>
              <a:t>. Retrieved from </a:t>
            </a:r>
            <a:r>
              <a:rPr lang="en-US" sz="800" dirty="0">
                <a:hlinkClick r:id="rId10"/>
              </a:rPr>
              <a:t>https://simple.Wikipedia.org/wik/Supreme_Court_of_the_United_States</a:t>
            </a:r>
            <a:r>
              <a:rPr lang="en-US" sz="800" dirty="0"/>
              <a:t> on May 25th, 2020</a:t>
            </a:r>
          </a:p>
          <a:p>
            <a:pPr marL="228600" indent="-228600">
              <a:buAutoNum type="arabicPeriod" startAt="7"/>
            </a:pPr>
            <a:r>
              <a:rPr lang="en-US" sz="800" dirty="0"/>
              <a:t>Seal of the Supreme Court of the United States. Courtesy of the Supreme Court of the United States. Image retrieved from </a:t>
            </a:r>
            <a:r>
              <a:rPr lang="en-US" sz="800" dirty="0">
                <a:hlinkClick r:id="rId11"/>
              </a:rPr>
              <a:t>https://commons.wikimedia.org/wiki/File:Seal_of_the_United_States_Supreme_Court.svg</a:t>
            </a:r>
            <a:r>
              <a:rPr lang="en-US" sz="800" dirty="0"/>
              <a:t>, on May 25</a:t>
            </a:r>
            <a:r>
              <a:rPr lang="en-US" sz="800" baseline="30000" dirty="0"/>
              <a:t>th</a:t>
            </a:r>
            <a:r>
              <a:rPr lang="en-US" sz="800" dirty="0"/>
              <a:t>, 2020</a:t>
            </a:r>
          </a:p>
          <a:p>
            <a:pPr marL="228600" indent="-228600">
              <a:buAutoNum type="arabicPeriod" startAt="7"/>
            </a:pPr>
            <a:r>
              <a:rPr lang="en-US" sz="800" dirty="0"/>
              <a:t>Seal of the United States Senate, sourced from </a:t>
            </a:r>
            <a:r>
              <a:rPr lang="en-US" sz="800" dirty="0" err="1"/>
              <a:t>archive.org</a:t>
            </a:r>
            <a:r>
              <a:rPr lang="en-US" sz="800" dirty="0"/>
              <a:t> copy of late 202 </a:t>
            </a:r>
            <a:r>
              <a:rPr lang="en-US" sz="800" dirty="0" err="1"/>
              <a:t>senate.gov</a:t>
            </a:r>
            <a:r>
              <a:rPr lang="en-US" sz="800" dirty="0"/>
              <a:t> website. Courtesy of the United States Senate, Retrieved from </a:t>
            </a:r>
            <a:r>
              <a:rPr lang="en-US" sz="800" dirty="0">
                <a:hlinkClick r:id="rId12"/>
              </a:rPr>
              <a:t>https://commons.wikimedia.org/wiki/File:Senate_cap.PNGP</a:t>
            </a:r>
            <a:r>
              <a:rPr lang="en-US" sz="800" dirty="0"/>
              <a:t> on May 26</a:t>
            </a:r>
            <a:r>
              <a:rPr lang="en-US" sz="800" baseline="30000" dirty="0"/>
              <a:t>th</a:t>
            </a:r>
            <a:r>
              <a:rPr lang="en-US" sz="800" dirty="0"/>
              <a:t>, 2020. Public Domain</a:t>
            </a:r>
          </a:p>
          <a:p>
            <a:pPr marL="228600" indent="-228600">
              <a:buAutoNum type="arabicPeriod" startAt="7"/>
            </a:pPr>
            <a:r>
              <a:rPr lang="en-US" sz="800" dirty="0"/>
              <a:t>Resident Barack Obama speaks to a joint session session of Congress regarding health care reform, September 9, 2009. Photo by Lawrence Jackson, from </a:t>
            </a:r>
            <a:r>
              <a:rPr lang="en-US" sz="800" dirty="0" err="1"/>
              <a:t>Whitehouse.gov</a:t>
            </a:r>
            <a:r>
              <a:rPr lang="en-US" sz="800" dirty="0"/>
              <a:t>. Retrieved from </a:t>
            </a:r>
            <a:r>
              <a:rPr lang="en-US" sz="800" dirty="0">
                <a:hlinkClick r:id="rId13"/>
              </a:rPr>
              <a:t>https://commons.wikimedia.org/wiki/File:Obama_Health_Care_Speech_to_Joint_Session_of_Congress.jpg</a:t>
            </a:r>
            <a:r>
              <a:rPr lang="en-US" sz="800" dirty="0"/>
              <a:t>, on May 24</a:t>
            </a:r>
            <a:r>
              <a:rPr lang="en-US" sz="800" baseline="30000" dirty="0"/>
              <a:t>th</a:t>
            </a:r>
            <a:r>
              <a:rPr lang="en-US" sz="800" dirty="0"/>
              <a:t>, 2020</a:t>
            </a:r>
          </a:p>
          <a:p>
            <a:pPr marL="228600" indent="-228600">
              <a:buAutoNum type="arabicPeriod" startAt="7"/>
            </a:pPr>
            <a:r>
              <a:rPr lang="en-US" sz="800" dirty="0"/>
              <a:t>Seal of the United States House Of Representatives.  Courtesy of the United States Congress. Image retrieved from  </a:t>
            </a:r>
            <a:r>
              <a:rPr lang="en-US" sz="800" dirty="0">
                <a:hlinkClick r:id="rId14"/>
              </a:rPr>
              <a:t>https://en.wikipedia.org/wiki/File:Seal_of_the_United_States_House_of_Representatives.svg</a:t>
            </a:r>
            <a:r>
              <a:rPr lang="en-US" sz="800" dirty="0"/>
              <a:t>, on May 25</a:t>
            </a:r>
            <a:r>
              <a:rPr lang="en-US" sz="800" baseline="30000" dirty="0"/>
              <a:t>th</a:t>
            </a:r>
            <a:r>
              <a:rPr lang="en-US" sz="800" dirty="0"/>
              <a:t>, 2020. Public Domain</a:t>
            </a:r>
          </a:p>
          <a:p>
            <a:pPr marL="228600" indent="-228600">
              <a:buAutoNum type="arabicPeriod" startAt="7"/>
            </a:pPr>
            <a:r>
              <a:rPr lang="en-US" sz="800" dirty="0"/>
              <a:t>House of Representatives Building and the East Portico of the U.S. Capitol-Washington (DC) January 2013, Photograph by Ron Cogswell, Flickr. Image retrieved from </a:t>
            </a:r>
            <a:r>
              <a:rPr lang="en-US" sz="800" dirty="0">
                <a:hlinkClick r:id="rId15"/>
              </a:rPr>
              <a:t>https://www.flickr.com/photos/22711505@N05/8395638677</a:t>
            </a:r>
            <a:r>
              <a:rPr lang="en-US" sz="800" dirty="0"/>
              <a:t> on May 23rd, 2020.  CC-BY 2.0</a:t>
            </a:r>
          </a:p>
          <a:p>
            <a:pPr marL="228600" indent="-228600">
              <a:buAutoNum type="arabicPeriod" startAt="7"/>
            </a:pPr>
            <a:r>
              <a:rPr lang="en-US" sz="800" dirty="0"/>
              <a:t>US Capitol-U.S. Supreme Court Building, 7 </a:t>
            </a:r>
            <a:r>
              <a:rPr lang="en-US" sz="800" dirty="0" err="1"/>
              <a:t>Novemeber</a:t>
            </a:r>
            <a:r>
              <a:rPr lang="en-US" sz="800" dirty="0"/>
              <a:t> 2011. Image courtesy of Architect of the Capitol (Federal government). Image by </a:t>
            </a:r>
            <a:r>
              <a:rPr lang="en-US" sz="800" dirty="0" err="1"/>
              <a:t>USCapitol</a:t>
            </a:r>
            <a:r>
              <a:rPr lang="en-US" sz="800" dirty="0"/>
              <a:t>. Image retrieved at </a:t>
            </a:r>
            <a:r>
              <a:rPr lang="en-US" sz="800" dirty="0">
                <a:hlinkClick r:id="rId16"/>
              </a:rPr>
              <a:t>https://commons.wikimedia.org/wiki/File:Flickr_-_USCapitol_-_U.S._Supreme_Court_Building.jpg</a:t>
            </a:r>
            <a:r>
              <a:rPr lang="en-US" sz="800" dirty="0"/>
              <a:t>  on May 24</a:t>
            </a:r>
            <a:r>
              <a:rPr lang="en-US" sz="800" baseline="30000" dirty="0"/>
              <a:t>th</a:t>
            </a:r>
            <a:r>
              <a:rPr lang="en-US" sz="800" dirty="0"/>
              <a:t>, 2020, Public Domain</a:t>
            </a:r>
          </a:p>
          <a:p>
            <a:pPr marL="228600" indent="-228600">
              <a:buAutoNum type="arabicPeriod" startAt="7"/>
            </a:pPr>
            <a:r>
              <a:rPr lang="en-US" sz="800" dirty="0"/>
              <a:t>Lady Justice by </a:t>
            </a:r>
            <a:r>
              <a:rPr lang="en-US" sz="800" dirty="0" err="1"/>
              <a:t>JvL</a:t>
            </a:r>
            <a:r>
              <a:rPr lang="en-US" sz="800" dirty="0"/>
              <a:t>, Flickr. Image retrieved from  </a:t>
            </a:r>
            <a:r>
              <a:rPr lang="en-US" sz="800" dirty="0">
                <a:hlinkClick r:id="rId17"/>
              </a:rPr>
              <a:t>https://www.flickr.com/photos/-jvl-/7962586726</a:t>
            </a:r>
            <a:r>
              <a:rPr lang="en-US" sz="800" dirty="0"/>
              <a:t> on May 26th, 2020. CC-BY 2.0</a:t>
            </a:r>
          </a:p>
          <a:p>
            <a:pPr marL="228600" indent="-228600">
              <a:buAutoNum type="arabicPeriod" startAt="7"/>
            </a:pPr>
            <a:r>
              <a:rPr lang="en-US" sz="800" dirty="0"/>
              <a:t>Judge Gavel,  Retrieved from </a:t>
            </a:r>
            <a:r>
              <a:rPr lang="en-US" sz="800" dirty="0">
                <a:hlinkClick r:id="rId18"/>
              </a:rPr>
              <a:t>https://www.publicdomainpictures.net/en/view-image.php?image=161503&amp;picture=judge-gavel</a:t>
            </a:r>
            <a:r>
              <a:rPr lang="en-US" sz="800" dirty="0"/>
              <a:t> on May 26</a:t>
            </a:r>
            <a:r>
              <a:rPr lang="en-US" sz="800" baseline="30000" dirty="0"/>
              <a:t>th</a:t>
            </a:r>
            <a:r>
              <a:rPr lang="en-US" sz="800" dirty="0"/>
              <a:t>, 2020. Public Domain</a:t>
            </a:r>
          </a:p>
          <a:p>
            <a:pPr marL="228600" indent="-228600">
              <a:buAutoNum type="arabicPeriod" startAt="7"/>
            </a:pPr>
            <a:r>
              <a:rPr lang="en-US" sz="800" dirty="0"/>
              <a:t>American Bill of Rights. Image courtesy of the National Archives and Records Administration: National Archives Identifier: 1408042. Image retrieved on May 26</a:t>
            </a:r>
            <a:r>
              <a:rPr lang="en-US" sz="800" baseline="30000" dirty="0"/>
              <a:t>th</a:t>
            </a:r>
            <a:r>
              <a:rPr lang="en-US" sz="800" dirty="0"/>
              <a:t>, 2020. Public Domain</a:t>
            </a:r>
          </a:p>
          <a:p>
            <a:pPr marL="228600" indent="-228600">
              <a:buAutoNum type="arabicPeriod" startAt="7"/>
            </a:pPr>
            <a:r>
              <a:rPr lang="en-US" sz="800" dirty="0"/>
              <a:t>Constitution of the United States, page 1. Images courtesy of the National Archives and Records Administration: National Archives Identifier: 1667751, Image retrieved from </a:t>
            </a:r>
            <a:r>
              <a:rPr lang="en-US" sz="800" dirty="0">
                <a:hlinkClick r:id="rId19"/>
              </a:rPr>
              <a:t>https://commons.wikimedia.org/wiki/File:Constitution_of_the_United_States,_page_1.jpg</a:t>
            </a:r>
            <a:r>
              <a:rPr lang="en-US" sz="800" dirty="0"/>
              <a:t> on May 26</a:t>
            </a:r>
            <a:r>
              <a:rPr lang="en-US" sz="800" baseline="30000" dirty="0"/>
              <a:t>th</a:t>
            </a:r>
            <a:r>
              <a:rPr lang="en-US" sz="800" dirty="0"/>
              <a:t>, 2020</a:t>
            </a:r>
          </a:p>
          <a:p>
            <a:pPr marL="228600" indent="-228600">
              <a:buAutoNum type="arabicPeriod" startAt="7"/>
            </a:pPr>
            <a:r>
              <a:rPr lang="en-US" sz="800" i="1" dirty="0"/>
              <a:t>Scene at the Sighing of the Constitution of the United States  </a:t>
            </a:r>
            <a:r>
              <a:rPr lang="en-US" sz="800" dirty="0"/>
              <a:t>(1940) By Howard Chandler Christy.  Image retrieved from </a:t>
            </a:r>
            <a:r>
              <a:rPr lang="en-US" sz="800" dirty="0">
                <a:hlinkClick r:id="rId20"/>
              </a:rPr>
              <a:t>https://commons.wikimedia.org/wiki/File:Scene_at_the_Signing_of_the_Constitution_of_the_United_States.jpg</a:t>
            </a:r>
            <a:r>
              <a:rPr lang="en-US" sz="800" dirty="0"/>
              <a:t> on May 26</a:t>
            </a:r>
            <a:r>
              <a:rPr lang="en-US" sz="800" baseline="30000" dirty="0"/>
              <a:t>th</a:t>
            </a:r>
            <a:r>
              <a:rPr lang="en-US" sz="800" dirty="0"/>
              <a:t>, 2020. Image courtesy of the United States Capitol. Public Domain</a:t>
            </a:r>
          </a:p>
          <a:p>
            <a:pPr marL="228600" indent="-228600">
              <a:buAutoNum type="arabicPeriod" startAt="7"/>
            </a:pPr>
            <a:r>
              <a:rPr lang="en-US" sz="800" dirty="0"/>
              <a:t>High resolution image of the United States Declaration of Independence, created by </a:t>
            </a:r>
            <a:r>
              <a:rPr lang="en-US" sz="800" dirty="0" err="1"/>
              <a:t>w:Second</a:t>
            </a:r>
            <a:r>
              <a:rPr lang="en-US" sz="800" dirty="0"/>
              <a:t> Continental Congress., a reproduction by William Stone. Image retrieved from </a:t>
            </a:r>
            <a:r>
              <a:rPr lang="en-US" sz="800" dirty="0">
                <a:hlinkClick r:id="rId21"/>
              </a:rPr>
              <a:t>https://commons.wikimedia.org/wiki/File:United_States_Declaration_of_Independence.jpg</a:t>
            </a:r>
            <a:r>
              <a:rPr lang="en-US" sz="800" dirty="0"/>
              <a:t>, On May 26</a:t>
            </a:r>
            <a:r>
              <a:rPr lang="en-US" sz="800" baseline="30000" dirty="0"/>
              <a:t>th</a:t>
            </a:r>
            <a:r>
              <a:rPr lang="en-US" sz="800" dirty="0"/>
              <a:t>, 2020. Public Domain</a:t>
            </a:r>
          </a:p>
          <a:p>
            <a:pPr marL="228600" indent="-228600">
              <a:buAutoNum type="arabicPeriod" startAt="7"/>
            </a:pPr>
            <a:r>
              <a:rPr lang="en-US" sz="800" dirty="0"/>
              <a:t>Laurel branch vector image, retrieved from </a:t>
            </a:r>
            <a:r>
              <a:rPr lang="en-US" sz="800" dirty="0">
                <a:hlinkClick r:id="rId22"/>
              </a:rPr>
              <a:t>https://publicdomainvectors.org/en/free-clipart/Laurel-branch-vector-image/81241.html</a:t>
            </a:r>
            <a:r>
              <a:rPr lang="en-US" sz="800" dirty="0"/>
              <a:t> on May 26th, 2020. Image by </a:t>
            </a:r>
            <a:r>
              <a:rPr lang="en-US" sz="800" dirty="0" err="1"/>
              <a:t>OpenClipart</a:t>
            </a:r>
            <a:r>
              <a:rPr lang="en-US" sz="800" dirty="0"/>
              <a:t>, Public Domain</a:t>
            </a:r>
          </a:p>
          <a:p>
            <a:pPr marL="228600" indent="-228600">
              <a:buAutoNum type="arabicPeriod" startAt="7"/>
            </a:pPr>
            <a:r>
              <a:rPr lang="en-US" sz="800" dirty="0"/>
              <a:t>Republican (Elephant) Logo. retrieved from </a:t>
            </a:r>
            <a:r>
              <a:rPr lang="en-US" sz="800" dirty="0">
                <a:hlinkClick r:id="rId23"/>
              </a:rPr>
              <a:t>https://commons.wikimedia.org/wiki/File:Republicanlogo.svg</a:t>
            </a:r>
            <a:r>
              <a:rPr lang="en-US" sz="800" dirty="0"/>
              <a:t> on May 26</a:t>
            </a:r>
            <a:r>
              <a:rPr lang="en-US" sz="800" baseline="30000" dirty="0"/>
              <a:t>th</a:t>
            </a:r>
            <a:r>
              <a:rPr lang="en-US" sz="800" dirty="0"/>
              <a:t>, 2020. Image sourced from </a:t>
            </a:r>
            <a:r>
              <a:rPr lang="en-US" sz="800" dirty="0">
                <a:hlinkClick r:id="rId24"/>
              </a:rPr>
              <a:t>www.gop.com</a:t>
            </a:r>
            <a:r>
              <a:rPr lang="en-US" sz="800" dirty="0"/>
              <a:t>, and Imaged by the Republican Party of the United States, Public Domain</a:t>
            </a:r>
          </a:p>
          <a:p>
            <a:pPr marL="228600" indent="-228600">
              <a:buAutoNum type="arabicPeriod" startAt="7"/>
            </a:pPr>
            <a:r>
              <a:rPr lang="en-US" sz="800" dirty="0"/>
              <a:t>Democratic (Donkey) Logo. Retrieved from  </a:t>
            </a:r>
            <a:r>
              <a:rPr lang="en-US" sz="800" dirty="0">
                <a:hlinkClick r:id="rId25"/>
              </a:rPr>
              <a:t>https://commons.wikimedia.org/wiki/File:DemocraticLogo.svg</a:t>
            </a:r>
            <a:r>
              <a:rPr lang="en-US" sz="800" dirty="0"/>
              <a:t>. On May 26th, 2020. Image created by Steven </a:t>
            </a:r>
            <a:r>
              <a:rPr lang="en-US" sz="800" dirty="0" err="1"/>
              <a:t>Brager</a:t>
            </a:r>
            <a:r>
              <a:rPr lang="en-US" sz="800" dirty="0"/>
              <a:t>, Public Domain</a:t>
            </a:r>
          </a:p>
          <a:p>
            <a:pPr marL="228600" indent="-228600">
              <a:buAutoNum type="arabicPeriod" startAt="7"/>
            </a:pPr>
            <a:r>
              <a:rPr lang="en-US" sz="800" dirty="0"/>
              <a:t>Portrait of John Locke by Godfrey Kneller (1697). Retrieved from </a:t>
            </a:r>
            <a:r>
              <a:rPr lang="en-US" sz="800" dirty="0">
                <a:hlinkClick r:id="rId26"/>
              </a:rPr>
              <a:t>https://commons.wikimedia.org/wiki/File:John_Locke.jpg</a:t>
            </a:r>
            <a:r>
              <a:rPr lang="en-US" sz="800" dirty="0"/>
              <a:t> on May 26</a:t>
            </a:r>
            <a:r>
              <a:rPr lang="en-US" sz="800" baseline="30000" dirty="0"/>
              <a:t>th</a:t>
            </a:r>
            <a:r>
              <a:rPr lang="en-US" sz="800" dirty="0"/>
              <a:t>, 2020. Public Domain</a:t>
            </a:r>
          </a:p>
          <a:p>
            <a:pPr marL="228600" indent="-228600">
              <a:buAutoNum type="arabicPeriod" startAt="7"/>
            </a:pPr>
            <a:r>
              <a:rPr lang="en-US" sz="800" dirty="0"/>
              <a:t>Portrait of Jean-Jacques Rousseau by Maurice Quentin de La Tour. Image retrieved from </a:t>
            </a:r>
            <a:r>
              <a:rPr lang="en-US" sz="800" dirty="0">
                <a:hlinkClick r:id="rId27"/>
              </a:rPr>
              <a:t>https://en.wikipedia.org/wiki/Jean-Jacques_Rousseau#/media/File:Jean-Jacques_Rousseau_(painted_portrait).jpg</a:t>
            </a:r>
            <a:r>
              <a:rPr lang="en-US" sz="800" dirty="0"/>
              <a:t>, on May 26</a:t>
            </a:r>
            <a:r>
              <a:rPr lang="en-US" sz="800" baseline="30000" dirty="0"/>
              <a:t>th</a:t>
            </a:r>
            <a:r>
              <a:rPr lang="en-US" sz="800" dirty="0"/>
              <a:t>, 2020. Public Domain</a:t>
            </a:r>
          </a:p>
          <a:p>
            <a:pPr marL="228600" indent="-228600">
              <a:buAutoNum type="arabicPeriod" startAt="7"/>
            </a:pPr>
            <a:r>
              <a:rPr lang="en-US" sz="800" dirty="0"/>
              <a:t>Portrait of Charles Montesquieu by Jacques-Antoine </a:t>
            </a:r>
            <a:r>
              <a:rPr lang="en-US" sz="800" dirty="0" err="1"/>
              <a:t>Dassier</a:t>
            </a:r>
            <a:r>
              <a:rPr lang="en-US" sz="800" dirty="0"/>
              <a:t>, originally uploaded by Maarten van Vliet. Image retrieved from </a:t>
            </a:r>
            <a:r>
              <a:rPr lang="en-US" sz="800" dirty="0">
                <a:hlinkClick r:id="rId28"/>
              </a:rPr>
              <a:t>https://en.wikipedia.org/wiki/Montesquieu#/media/File:Charles_Montesquieu.jpg</a:t>
            </a:r>
            <a:r>
              <a:rPr lang="en-US" sz="800" dirty="0"/>
              <a:t> on May 26</a:t>
            </a:r>
            <a:r>
              <a:rPr lang="en-US" sz="800" baseline="30000" dirty="0"/>
              <a:t>th</a:t>
            </a:r>
            <a:r>
              <a:rPr lang="en-US" sz="800" dirty="0"/>
              <a:t>, 2020. Public Domain</a:t>
            </a:r>
          </a:p>
          <a:p>
            <a:pPr marL="228600" indent="-228600">
              <a:buAutoNum type="arabicPeriod" startAt="7"/>
            </a:pPr>
            <a:endParaRPr lang="en-US" sz="800" dirty="0"/>
          </a:p>
          <a:p>
            <a:pPr marL="228600" indent="-228600">
              <a:buAutoNum type="arabicPeriod" startAt="2"/>
            </a:pPr>
            <a:endParaRPr lang="en-US" sz="800" dirty="0"/>
          </a:p>
          <a:p>
            <a:pPr marL="228600" indent="-228600">
              <a:buAutoNum type="arabicPeriod" startAt="2"/>
            </a:pPr>
            <a:endParaRPr lang="en-US" sz="800" dirty="0"/>
          </a:p>
        </p:txBody>
      </p:sp>
      <p:sp>
        <p:nvSpPr>
          <p:cNvPr id="4" name="TextBox 3">
            <a:extLst>
              <a:ext uri="{FF2B5EF4-FFF2-40B4-BE49-F238E27FC236}">
                <a16:creationId xmlns:a16="http://schemas.microsoft.com/office/drawing/2014/main" id="{A181C02D-4788-1C47-8A3E-DF418C7E64FD}"/>
              </a:ext>
            </a:extLst>
          </p:cNvPr>
          <p:cNvSpPr txBox="1"/>
          <p:nvPr/>
        </p:nvSpPr>
        <p:spPr>
          <a:xfrm>
            <a:off x="0" y="0"/>
            <a:ext cx="12192000" cy="369332"/>
          </a:xfrm>
          <a:prstGeom prst="rect">
            <a:avLst/>
          </a:prstGeom>
          <a:noFill/>
        </p:spPr>
        <p:txBody>
          <a:bodyPr wrap="square" rtlCol="0">
            <a:spAutoFit/>
          </a:bodyPr>
          <a:lstStyle/>
          <a:p>
            <a:pPr algn="ctr"/>
            <a:r>
              <a:rPr lang="en-US" b="1" u="sng" dirty="0"/>
              <a:t>Bibliography</a:t>
            </a:r>
          </a:p>
        </p:txBody>
      </p:sp>
      <p:pic>
        <p:nvPicPr>
          <p:cNvPr id="5" name="Picture 4">
            <a:extLst>
              <a:ext uri="{FF2B5EF4-FFF2-40B4-BE49-F238E27FC236}">
                <a16:creationId xmlns:a16="http://schemas.microsoft.com/office/drawing/2014/main" id="{E637AA94-08B8-844A-B2CF-7EC9D8673E84}"/>
              </a:ext>
            </a:extLst>
          </p:cNvPr>
          <p:cNvPicPr>
            <a:picLocks noChangeAspect="1"/>
          </p:cNvPicPr>
          <p:nvPr/>
        </p:nvPicPr>
        <p:blipFill>
          <a:blip r:embed="rId29"/>
          <a:stretch>
            <a:fillRect/>
          </a:stretch>
        </p:blipFill>
        <p:spPr>
          <a:xfrm flipH="1">
            <a:off x="3703320" y="218345"/>
            <a:ext cx="1647156" cy="638012"/>
          </a:xfrm>
          <a:prstGeom prst="rect">
            <a:avLst/>
          </a:prstGeom>
        </p:spPr>
      </p:pic>
      <p:pic>
        <p:nvPicPr>
          <p:cNvPr id="6" name="Picture 5">
            <a:extLst>
              <a:ext uri="{FF2B5EF4-FFF2-40B4-BE49-F238E27FC236}">
                <a16:creationId xmlns:a16="http://schemas.microsoft.com/office/drawing/2014/main" id="{C527CFA0-EC3A-954B-BFEB-0543106AD02C}"/>
              </a:ext>
            </a:extLst>
          </p:cNvPr>
          <p:cNvPicPr>
            <a:picLocks noChangeAspect="1"/>
          </p:cNvPicPr>
          <p:nvPr/>
        </p:nvPicPr>
        <p:blipFill>
          <a:blip r:embed="rId29"/>
          <a:stretch>
            <a:fillRect/>
          </a:stretch>
        </p:blipFill>
        <p:spPr>
          <a:xfrm>
            <a:off x="6837650" y="184666"/>
            <a:ext cx="1651367" cy="677061"/>
          </a:xfrm>
          <a:prstGeom prst="rect">
            <a:avLst/>
          </a:prstGeom>
        </p:spPr>
      </p:pic>
    </p:spTree>
    <p:extLst>
      <p:ext uri="{BB962C8B-B14F-4D97-AF65-F5344CB8AC3E}">
        <p14:creationId xmlns:p14="http://schemas.microsoft.com/office/powerpoint/2010/main" val="2377262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777D-C651-C046-AF1F-2FD686FB669E}"/>
              </a:ext>
            </a:extLst>
          </p:cNvPr>
          <p:cNvSpPr>
            <a:spLocks noGrp="1"/>
          </p:cNvSpPr>
          <p:nvPr>
            <p:ph type="title"/>
          </p:nvPr>
        </p:nvSpPr>
        <p:spPr>
          <a:xfrm>
            <a:off x="0" y="-58090"/>
            <a:ext cx="12192000" cy="602673"/>
          </a:xfrm>
        </p:spPr>
        <p:txBody>
          <a:bodyPr/>
          <a:lstStyle/>
          <a:p>
            <a:pPr algn="ctr"/>
            <a:r>
              <a:rPr lang="en-US" b="1" u="sng" dirty="0"/>
              <a:t>The American Constitution</a:t>
            </a:r>
          </a:p>
        </p:txBody>
      </p:sp>
      <p:sp>
        <p:nvSpPr>
          <p:cNvPr id="4" name="TextBox 3">
            <a:extLst>
              <a:ext uri="{FF2B5EF4-FFF2-40B4-BE49-F238E27FC236}">
                <a16:creationId xmlns:a16="http://schemas.microsoft.com/office/drawing/2014/main" id="{176CF03D-0E11-EB44-BBE2-70B5E9ED375F}"/>
              </a:ext>
            </a:extLst>
          </p:cNvPr>
          <p:cNvSpPr txBox="1"/>
          <p:nvPr/>
        </p:nvSpPr>
        <p:spPr>
          <a:xfrm>
            <a:off x="86497" y="610766"/>
            <a:ext cx="12105503" cy="2308324"/>
          </a:xfrm>
          <a:prstGeom prst="rect">
            <a:avLst/>
          </a:prstGeom>
          <a:noFill/>
        </p:spPr>
        <p:txBody>
          <a:bodyPr wrap="square" rtlCol="0">
            <a:spAutoFit/>
          </a:bodyPr>
          <a:lstStyle/>
          <a:p>
            <a:r>
              <a:rPr lang="en-US" dirty="0"/>
              <a:t>Like the Canadian Constitution, The American Constitution outlines the structure of government, the function of each of its branches in addition to outlining the freedoms, rights and responsibilities of its citizens. Originally written in 1789, the document was ratified on December 15</a:t>
            </a:r>
            <a:r>
              <a:rPr lang="en-US" baseline="30000" dirty="0"/>
              <a:t>th</a:t>
            </a:r>
            <a:r>
              <a:rPr lang="en-US" dirty="0"/>
              <a:t>, 1791. </a:t>
            </a:r>
          </a:p>
          <a:p>
            <a:endParaRPr lang="en-US" dirty="0"/>
          </a:p>
          <a:p>
            <a:r>
              <a:rPr lang="en-US" dirty="0"/>
              <a:t>The American Bill of Rights is a small, but very important section of the American Constitution, outlining the first 10 amendments which identify the rights and freedoms its citizens in all 50 states should expect to have. Similarly, The Canadian Constitution outlines its citizen’s rights and Freedoms in the Canadian Charter of Rights and Freedoms.</a:t>
            </a:r>
          </a:p>
        </p:txBody>
      </p:sp>
      <p:pic>
        <p:nvPicPr>
          <p:cNvPr id="6" name="Picture 5">
            <a:extLst>
              <a:ext uri="{FF2B5EF4-FFF2-40B4-BE49-F238E27FC236}">
                <a16:creationId xmlns:a16="http://schemas.microsoft.com/office/drawing/2014/main" id="{15DFF02A-81A9-AE40-91A3-562A5E1B3DB1}"/>
              </a:ext>
            </a:extLst>
          </p:cNvPr>
          <p:cNvPicPr>
            <a:picLocks noChangeAspect="1"/>
          </p:cNvPicPr>
          <p:nvPr/>
        </p:nvPicPr>
        <p:blipFill>
          <a:blip r:embed="rId2"/>
          <a:stretch>
            <a:fillRect/>
          </a:stretch>
        </p:blipFill>
        <p:spPr>
          <a:xfrm rot="21169405">
            <a:off x="9053572" y="3039508"/>
            <a:ext cx="1780939" cy="2154936"/>
          </a:xfrm>
          <a:prstGeom prst="rect">
            <a:avLst/>
          </a:prstGeom>
        </p:spPr>
      </p:pic>
      <p:pic>
        <p:nvPicPr>
          <p:cNvPr id="7" name="Picture 6">
            <a:extLst>
              <a:ext uri="{FF2B5EF4-FFF2-40B4-BE49-F238E27FC236}">
                <a16:creationId xmlns:a16="http://schemas.microsoft.com/office/drawing/2014/main" id="{5D384C19-D238-D64D-8D45-84381B2ADB89}"/>
              </a:ext>
            </a:extLst>
          </p:cNvPr>
          <p:cNvPicPr>
            <a:picLocks noChangeAspect="1"/>
          </p:cNvPicPr>
          <p:nvPr/>
        </p:nvPicPr>
        <p:blipFill>
          <a:blip r:embed="rId3"/>
          <a:stretch>
            <a:fillRect/>
          </a:stretch>
        </p:blipFill>
        <p:spPr>
          <a:xfrm>
            <a:off x="4196896" y="3129486"/>
            <a:ext cx="4329545" cy="2790527"/>
          </a:xfrm>
          <a:prstGeom prst="rect">
            <a:avLst/>
          </a:prstGeom>
        </p:spPr>
      </p:pic>
      <p:pic>
        <p:nvPicPr>
          <p:cNvPr id="11" name="Picture 10">
            <a:extLst>
              <a:ext uri="{FF2B5EF4-FFF2-40B4-BE49-F238E27FC236}">
                <a16:creationId xmlns:a16="http://schemas.microsoft.com/office/drawing/2014/main" id="{DB11D37D-5ACA-BC42-B211-B44680DE5936}"/>
              </a:ext>
            </a:extLst>
          </p:cNvPr>
          <p:cNvPicPr>
            <a:picLocks noChangeAspect="1"/>
          </p:cNvPicPr>
          <p:nvPr/>
        </p:nvPicPr>
        <p:blipFill>
          <a:blip r:embed="rId4"/>
          <a:stretch>
            <a:fillRect/>
          </a:stretch>
        </p:blipFill>
        <p:spPr>
          <a:xfrm rot="443700">
            <a:off x="1949816" y="3092667"/>
            <a:ext cx="1807345" cy="2143963"/>
          </a:xfrm>
          <a:prstGeom prst="rect">
            <a:avLst/>
          </a:prstGeom>
        </p:spPr>
      </p:pic>
      <p:pic>
        <p:nvPicPr>
          <p:cNvPr id="12" name="Picture 11">
            <a:extLst>
              <a:ext uri="{FF2B5EF4-FFF2-40B4-BE49-F238E27FC236}">
                <a16:creationId xmlns:a16="http://schemas.microsoft.com/office/drawing/2014/main" id="{193F7054-AE03-3847-A86B-5E94C071B606}"/>
              </a:ext>
            </a:extLst>
          </p:cNvPr>
          <p:cNvPicPr>
            <a:picLocks noChangeAspect="1"/>
          </p:cNvPicPr>
          <p:nvPr/>
        </p:nvPicPr>
        <p:blipFill>
          <a:blip r:embed="rId5"/>
          <a:stretch>
            <a:fillRect/>
          </a:stretch>
        </p:blipFill>
        <p:spPr>
          <a:xfrm flipH="1">
            <a:off x="1664455" y="0"/>
            <a:ext cx="1647156" cy="638012"/>
          </a:xfrm>
          <a:prstGeom prst="rect">
            <a:avLst/>
          </a:prstGeom>
        </p:spPr>
      </p:pic>
      <p:pic>
        <p:nvPicPr>
          <p:cNvPr id="13" name="Picture 12">
            <a:extLst>
              <a:ext uri="{FF2B5EF4-FFF2-40B4-BE49-F238E27FC236}">
                <a16:creationId xmlns:a16="http://schemas.microsoft.com/office/drawing/2014/main" id="{278A2F33-7138-E043-BE7C-EF4CE87C07A5}"/>
              </a:ext>
            </a:extLst>
          </p:cNvPr>
          <p:cNvPicPr>
            <a:picLocks noChangeAspect="1"/>
          </p:cNvPicPr>
          <p:nvPr/>
        </p:nvPicPr>
        <p:blipFill>
          <a:blip r:embed="rId5"/>
          <a:stretch>
            <a:fillRect/>
          </a:stretch>
        </p:blipFill>
        <p:spPr>
          <a:xfrm>
            <a:off x="8925942" y="16936"/>
            <a:ext cx="1651367" cy="677061"/>
          </a:xfrm>
          <a:prstGeom prst="rect">
            <a:avLst/>
          </a:prstGeom>
        </p:spPr>
      </p:pic>
      <p:sp>
        <p:nvSpPr>
          <p:cNvPr id="14" name="Rectangle 13">
            <a:extLst>
              <a:ext uri="{FF2B5EF4-FFF2-40B4-BE49-F238E27FC236}">
                <a16:creationId xmlns:a16="http://schemas.microsoft.com/office/drawing/2014/main" id="{36277525-226D-584C-A7E3-9BAB9ABC44B3}"/>
              </a:ext>
            </a:extLst>
          </p:cNvPr>
          <p:cNvSpPr/>
          <p:nvPr/>
        </p:nvSpPr>
        <p:spPr>
          <a:xfrm rot="406621">
            <a:off x="1773630" y="5297249"/>
            <a:ext cx="1785116" cy="374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166F1D-9A28-BC41-9C01-54F83098BA70}"/>
              </a:ext>
            </a:extLst>
          </p:cNvPr>
          <p:cNvSpPr txBox="1"/>
          <p:nvPr/>
        </p:nvSpPr>
        <p:spPr>
          <a:xfrm rot="370669">
            <a:off x="1773630" y="5271641"/>
            <a:ext cx="1785116" cy="400110"/>
          </a:xfrm>
          <a:prstGeom prst="rect">
            <a:avLst/>
          </a:prstGeom>
          <a:noFill/>
        </p:spPr>
        <p:txBody>
          <a:bodyPr wrap="square" rtlCol="0">
            <a:spAutoFit/>
          </a:bodyPr>
          <a:lstStyle/>
          <a:p>
            <a:pPr algn="ctr"/>
            <a:r>
              <a:rPr lang="en-US" sz="1000" i="1" dirty="0"/>
              <a:t>The Declaration of Independence</a:t>
            </a:r>
          </a:p>
        </p:txBody>
      </p:sp>
      <p:sp>
        <p:nvSpPr>
          <p:cNvPr id="16" name="Rectangle 15">
            <a:extLst>
              <a:ext uri="{FF2B5EF4-FFF2-40B4-BE49-F238E27FC236}">
                <a16:creationId xmlns:a16="http://schemas.microsoft.com/office/drawing/2014/main" id="{00945881-1F8B-1742-AA40-EAEDF0ADC291}"/>
              </a:ext>
            </a:extLst>
          </p:cNvPr>
          <p:cNvSpPr/>
          <p:nvPr/>
        </p:nvSpPr>
        <p:spPr>
          <a:xfrm rot="21161300">
            <a:off x="9218139" y="5268627"/>
            <a:ext cx="1841156" cy="431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4300A40-61E3-1244-BCC2-C03BF31583F9}"/>
              </a:ext>
            </a:extLst>
          </p:cNvPr>
          <p:cNvSpPr txBox="1"/>
          <p:nvPr/>
        </p:nvSpPr>
        <p:spPr>
          <a:xfrm rot="21147665">
            <a:off x="9190758" y="5325477"/>
            <a:ext cx="1913976" cy="246221"/>
          </a:xfrm>
          <a:prstGeom prst="rect">
            <a:avLst/>
          </a:prstGeom>
          <a:noFill/>
        </p:spPr>
        <p:txBody>
          <a:bodyPr wrap="square" rtlCol="0">
            <a:spAutoFit/>
          </a:bodyPr>
          <a:lstStyle/>
          <a:p>
            <a:r>
              <a:rPr lang="en-US" sz="1000" i="1" dirty="0"/>
              <a:t>The American Constitution</a:t>
            </a:r>
          </a:p>
        </p:txBody>
      </p:sp>
      <p:sp>
        <p:nvSpPr>
          <p:cNvPr id="18" name="Rectangle 17">
            <a:extLst>
              <a:ext uri="{FF2B5EF4-FFF2-40B4-BE49-F238E27FC236}">
                <a16:creationId xmlns:a16="http://schemas.microsoft.com/office/drawing/2014/main" id="{07A1B6DB-28F6-EC4E-9F45-71B371448063}"/>
              </a:ext>
            </a:extLst>
          </p:cNvPr>
          <p:cNvSpPr/>
          <p:nvPr/>
        </p:nvSpPr>
        <p:spPr>
          <a:xfrm>
            <a:off x="4196896" y="6018867"/>
            <a:ext cx="4329545" cy="431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ECD5990-09C3-664C-934F-B0AF243A2CFF}"/>
              </a:ext>
            </a:extLst>
          </p:cNvPr>
          <p:cNvSpPr txBox="1"/>
          <p:nvPr/>
        </p:nvSpPr>
        <p:spPr>
          <a:xfrm>
            <a:off x="4196896" y="6044707"/>
            <a:ext cx="4329545" cy="400110"/>
          </a:xfrm>
          <a:prstGeom prst="rect">
            <a:avLst/>
          </a:prstGeom>
          <a:noFill/>
        </p:spPr>
        <p:txBody>
          <a:bodyPr wrap="square" rtlCol="0">
            <a:spAutoFit/>
          </a:bodyPr>
          <a:lstStyle/>
          <a:p>
            <a:pPr algn="ctr"/>
            <a:r>
              <a:rPr lang="en-US" sz="1000" i="1" dirty="0"/>
              <a:t>Scene at the Signing of the Constitution of the United States </a:t>
            </a:r>
          </a:p>
          <a:p>
            <a:pPr algn="ctr"/>
            <a:r>
              <a:rPr lang="en-US" sz="1000" dirty="0"/>
              <a:t>by Howard Chandler Christy</a:t>
            </a:r>
          </a:p>
        </p:txBody>
      </p:sp>
    </p:spTree>
    <p:extLst>
      <p:ext uri="{BB962C8B-B14F-4D97-AF65-F5344CB8AC3E}">
        <p14:creationId xmlns:p14="http://schemas.microsoft.com/office/powerpoint/2010/main" val="2167649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25DA5A-6B35-0E4E-8524-D5DAAB4F0596}"/>
              </a:ext>
            </a:extLst>
          </p:cNvPr>
          <p:cNvSpPr/>
          <p:nvPr/>
        </p:nvSpPr>
        <p:spPr>
          <a:xfrm>
            <a:off x="114300" y="483632"/>
            <a:ext cx="10536382" cy="6370975"/>
          </a:xfrm>
          <a:prstGeom prst="rect">
            <a:avLst/>
          </a:prstGeom>
        </p:spPr>
        <p:txBody>
          <a:bodyPr wrap="square">
            <a:spAutoFit/>
          </a:bodyPr>
          <a:lstStyle/>
          <a:p>
            <a:r>
              <a:rPr lang="en-CA" sz="1200" b="1" u="sng" dirty="0"/>
              <a:t>Amendment I</a:t>
            </a:r>
          </a:p>
          <a:p>
            <a:r>
              <a:rPr lang="en-CA" sz="1200" dirty="0"/>
              <a:t>Congress shall make no law respecting an establishment of religion, or prohibiting the free exercise thereof; or abridging the freedom of speech, or of the press; or the right of the people peaceably to assemble, and to petition the Government for a redress of grievances. </a:t>
            </a:r>
          </a:p>
          <a:p>
            <a:r>
              <a:rPr lang="en-CA" sz="1200" b="1" u="sng" dirty="0"/>
              <a:t>Amendment II</a:t>
            </a:r>
          </a:p>
          <a:p>
            <a:r>
              <a:rPr lang="en-CA" sz="1200" dirty="0"/>
              <a:t>A well regulated Militia, being necessary to the security of a free State, the right of the people to keep and bear Arms, shall not be infringed. </a:t>
            </a:r>
          </a:p>
          <a:p>
            <a:r>
              <a:rPr lang="en-CA" sz="1200" b="1" u="sng" dirty="0"/>
              <a:t>Amendment III</a:t>
            </a:r>
          </a:p>
          <a:p>
            <a:r>
              <a:rPr lang="en-CA" sz="1200" dirty="0"/>
              <a:t>No Soldier shall, in time of peace be quartered in any house, without the consent of the Owner, nor in time of war, but in a manner to be prescribed by law. </a:t>
            </a:r>
          </a:p>
          <a:p>
            <a:r>
              <a:rPr lang="en-CA" sz="1200" b="1" u="sng" dirty="0"/>
              <a:t>Amendment IV</a:t>
            </a:r>
          </a:p>
          <a:p>
            <a:r>
              <a:rPr lang="en-CA" sz="1200" dirty="0"/>
              <a:t>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 </a:t>
            </a:r>
          </a:p>
          <a:p>
            <a:r>
              <a:rPr lang="en-CA" sz="1200" b="1" u="sng" dirty="0"/>
              <a:t>Amendment V</a:t>
            </a:r>
          </a:p>
          <a:p>
            <a:r>
              <a:rPr lang="en-CA" sz="1200" dirty="0"/>
              <a:t>No person shall be held to answer for a capital, or otherwise infamous crime, unless on a presentment or indictment of a Grand Jury, except in cases arising in the land or naval forces, or in the Militia, when in actual service in time of War or public danger; nor shall any person be subject for the same offence to be twice put in jeopardy of life or limb; nor shall be compelled in any criminal case to be a witness against himself, nor be deprived of life, liberty, or property, without due process of law; nor shall private property be taken for public use, without just compensation. </a:t>
            </a:r>
          </a:p>
          <a:p>
            <a:r>
              <a:rPr lang="en-CA" sz="1200" b="1" u="sng" dirty="0"/>
              <a:t>Amendment VI</a:t>
            </a:r>
          </a:p>
          <a:p>
            <a:r>
              <a:rPr lang="en-CA" sz="1200" dirty="0"/>
              <a:t>In all criminal prosecutions, the accused shall enjoy the right to a speedy and public trial, by an impartial jury of the State and district wherein the crime shall have been committed, which district shall have been previously ascertained by law, and to be informed of the nature and cause of the accusation; to be confronted with the witnesses against him; to have compulsory process for obtaining witnesses in his favor, and to have the Assistance of Counsel for his defence. </a:t>
            </a:r>
          </a:p>
          <a:p>
            <a:r>
              <a:rPr lang="en-CA" sz="1200" b="1" u="sng" dirty="0"/>
              <a:t>Amendment VII</a:t>
            </a:r>
          </a:p>
          <a:p>
            <a:r>
              <a:rPr lang="en-CA" sz="1200" dirty="0"/>
              <a:t>In Suits at common law, where the value in controversy shall exceed twenty dollars, the right of trial by jury shall be preserved, and no fact tried by a jury, shall be otherwise re-examined in any Court of the United States, than according to the rules of the common law. </a:t>
            </a:r>
          </a:p>
          <a:p>
            <a:r>
              <a:rPr lang="en-CA" sz="1200" b="1" u="sng" dirty="0"/>
              <a:t>Amendment VIII</a:t>
            </a:r>
          </a:p>
          <a:p>
            <a:r>
              <a:rPr lang="en-CA" sz="1200" dirty="0"/>
              <a:t>Excessive bail shall not be required, nor excessive fines imposed, nor cruel and unusual punishments inflicted. </a:t>
            </a:r>
          </a:p>
          <a:p>
            <a:r>
              <a:rPr lang="en-CA" sz="1200" b="1" u="sng" dirty="0"/>
              <a:t>Amendment IX</a:t>
            </a:r>
          </a:p>
          <a:p>
            <a:r>
              <a:rPr lang="en-CA" sz="1200" dirty="0"/>
              <a:t>The enumeration in the Constitution, of certain rights, shall not be construed to deny or disparage others retained by the people. </a:t>
            </a:r>
          </a:p>
          <a:p>
            <a:r>
              <a:rPr lang="en-CA" sz="1200" b="1" u="sng" dirty="0"/>
              <a:t>Amendment X</a:t>
            </a:r>
          </a:p>
          <a:p>
            <a:r>
              <a:rPr lang="en-CA" sz="1200" dirty="0"/>
              <a:t>The powers not delegated to the United States by the Constitution, nor prohibited by it to the States, are reserved to the States respectively, or to the people.</a:t>
            </a:r>
            <a:endParaRPr lang="en-US" sz="1200" dirty="0"/>
          </a:p>
        </p:txBody>
      </p:sp>
      <p:sp>
        <p:nvSpPr>
          <p:cNvPr id="5" name="TextBox 4">
            <a:extLst>
              <a:ext uri="{FF2B5EF4-FFF2-40B4-BE49-F238E27FC236}">
                <a16:creationId xmlns:a16="http://schemas.microsoft.com/office/drawing/2014/main" id="{56B721EA-6A30-C04E-B76D-34128FD58B30}"/>
              </a:ext>
            </a:extLst>
          </p:cNvPr>
          <p:cNvSpPr txBox="1"/>
          <p:nvPr/>
        </p:nvSpPr>
        <p:spPr>
          <a:xfrm>
            <a:off x="0" y="21224"/>
            <a:ext cx="12192000" cy="584775"/>
          </a:xfrm>
          <a:prstGeom prst="rect">
            <a:avLst/>
          </a:prstGeom>
          <a:noFill/>
        </p:spPr>
        <p:txBody>
          <a:bodyPr wrap="square" rtlCol="0">
            <a:spAutoFit/>
          </a:bodyPr>
          <a:lstStyle/>
          <a:p>
            <a:pPr algn="ctr"/>
            <a:r>
              <a:rPr lang="en-US" sz="3200" b="1" u="sng" dirty="0"/>
              <a:t>THE AMERICAN BILL OF RIGHTS</a:t>
            </a:r>
          </a:p>
        </p:txBody>
      </p:sp>
      <p:sp>
        <p:nvSpPr>
          <p:cNvPr id="6" name="TextBox 5">
            <a:extLst>
              <a:ext uri="{FF2B5EF4-FFF2-40B4-BE49-F238E27FC236}">
                <a16:creationId xmlns:a16="http://schemas.microsoft.com/office/drawing/2014/main" id="{9EF4B25D-3FA1-B149-99A1-8D40A3C36421}"/>
              </a:ext>
            </a:extLst>
          </p:cNvPr>
          <p:cNvSpPr txBox="1"/>
          <p:nvPr/>
        </p:nvSpPr>
        <p:spPr>
          <a:xfrm>
            <a:off x="1664456" y="6602260"/>
            <a:ext cx="8901624" cy="230832"/>
          </a:xfrm>
          <a:prstGeom prst="rect">
            <a:avLst/>
          </a:prstGeom>
          <a:noFill/>
        </p:spPr>
        <p:txBody>
          <a:bodyPr wrap="square" rtlCol="0">
            <a:spAutoFit/>
          </a:bodyPr>
          <a:lstStyle/>
          <a:p>
            <a:r>
              <a:rPr lang="en-US" sz="900" dirty="0">
                <a:solidFill>
                  <a:schemeClr val="accent4"/>
                </a:solidFill>
              </a:rPr>
              <a:t>The information above has been sourced from: https://</a:t>
            </a:r>
            <a:r>
              <a:rPr lang="en-US" sz="900" dirty="0" err="1">
                <a:solidFill>
                  <a:schemeClr val="accent4"/>
                </a:solidFill>
              </a:rPr>
              <a:t>www.archives.gov</a:t>
            </a:r>
            <a:r>
              <a:rPr lang="en-US" sz="900" dirty="0">
                <a:solidFill>
                  <a:schemeClr val="accent4"/>
                </a:solidFill>
              </a:rPr>
              <a:t>/founding-docs/bill-of-rights-transcript#toc-the-preamble-to-the-bill-of-rights-2</a:t>
            </a:r>
          </a:p>
        </p:txBody>
      </p:sp>
      <p:pic>
        <p:nvPicPr>
          <p:cNvPr id="8" name="Picture 7">
            <a:extLst>
              <a:ext uri="{FF2B5EF4-FFF2-40B4-BE49-F238E27FC236}">
                <a16:creationId xmlns:a16="http://schemas.microsoft.com/office/drawing/2014/main" id="{C1987395-F292-CB48-8CE6-EE8662D70803}"/>
              </a:ext>
            </a:extLst>
          </p:cNvPr>
          <p:cNvPicPr>
            <a:picLocks noChangeAspect="1"/>
          </p:cNvPicPr>
          <p:nvPr/>
        </p:nvPicPr>
        <p:blipFill>
          <a:blip r:embed="rId2"/>
          <a:stretch>
            <a:fillRect/>
          </a:stretch>
        </p:blipFill>
        <p:spPr>
          <a:xfrm rot="21258879">
            <a:off x="10539826" y="392345"/>
            <a:ext cx="1316950" cy="1522723"/>
          </a:xfrm>
          <a:prstGeom prst="rect">
            <a:avLst/>
          </a:prstGeom>
        </p:spPr>
      </p:pic>
      <p:sp>
        <p:nvSpPr>
          <p:cNvPr id="9" name="Rectangle 8">
            <a:extLst>
              <a:ext uri="{FF2B5EF4-FFF2-40B4-BE49-F238E27FC236}">
                <a16:creationId xmlns:a16="http://schemas.microsoft.com/office/drawing/2014/main" id="{269A5942-D4D4-CA45-B828-C171578FEA49}"/>
              </a:ext>
            </a:extLst>
          </p:cNvPr>
          <p:cNvSpPr/>
          <p:nvPr/>
        </p:nvSpPr>
        <p:spPr>
          <a:xfrm rot="21326783">
            <a:off x="10631781" y="1841044"/>
            <a:ext cx="1299271" cy="270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387DE3-6AA7-794E-BEBB-9B799672D6EE}"/>
              </a:ext>
            </a:extLst>
          </p:cNvPr>
          <p:cNvSpPr txBox="1"/>
          <p:nvPr/>
        </p:nvSpPr>
        <p:spPr>
          <a:xfrm rot="21314103">
            <a:off x="10648059" y="1857087"/>
            <a:ext cx="1282566" cy="246221"/>
          </a:xfrm>
          <a:prstGeom prst="rect">
            <a:avLst/>
          </a:prstGeom>
          <a:noFill/>
        </p:spPr>
        <p:txBody>
          <a:bodyPr wrap="square" rtlCol="0">
            <a:spAutoFit/>
          </a:bodyPr>
          <a:lstStyle/>
          <a:p>
            <a:pPr algn="ctr"/>
            <a:r>
              <a:rPr lang="en-US" sz="1000" dirty="0"/>
              <a:t>John Locke</a:t>
            </a:r>
          </a:p>
        </p:txBody>
      </p:sp>
      <p:pic>
        <p:nvPicPr>
          <p:cNvPr id="11" name="Picture 10">
            <a:extLst>
              <a:ext uri="{FF2B5EF4-FFF2-40B4-BE49-F238E27FC236}">
                <a16:creationId xmlns:a16="http://schemas.microsoft.com/office/drawing/2014/main" id="{FF885EDD-9B56-AB4D-9109-741E3D104579}"/>
              </a:ext>
            </a:extLst>
          </p:cNvPr>
          <p:cNvPicPr>
            <a:picLocks noChangeAspect="1"/>
          </p:cNvPicPr>
          <p:nvPr/>
        </p:nvPicPr>
        <p:blipFill>
          <a:blip r:embed="rId3"/>
          <a:stretch>
            <a:fillRect/>
          </a:stretch>
        </p:blipFill>
        <p:spPr>
          <a:xfrm rot="525486">
            <a:off x="10745767" y="2399639"/>
            <a:ext cx="1270002" cy="1490388"/>
          </a:xfrm>
          <a:prstGeom prst="rect">
            <a:avLst/>
          </a:prstGeom>
        </p:spPr>
      </p:pic>
      <p:sp>
        <p:nvSpPr>
          <p:cNvPr id="12" name="Rectangle 11">
            <a:extLst>
              <a:ext uri="{FF2B5EF4-FFF2-40B4-BE49-F238E27FC236}">
                <a16:creationId xmlns:a16="http://schemas.microsoft.com/office/drawing/2014/main" id="{C542A783-EC25-4840-B611-24F637AF8EEC}"/>
              </a:ext>
            </a:extLst>
          </p:cNvPr>
          <p:cNvSpPr/>
          <p:nvPr/>
        </p:nvSpPr>
        <p:spPr>
          <a:xfrm rot="559489">
            <a:off x="10583603" y="3889697"/>
            <a:ext cx="1278109" cy="320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9B9442C-3903-FC4E-82DA-D138520B5395}"/>
              </a:ext>
            </a:extLst>
          </p:cNvPr>
          <p:cNvSpPr txBox="1"/>
          <p:nvPr/>
        </p:nvSpPr>
        <p:spPr>
          <a:xfrm rot="586122">
            <a:off x="10677553" y="3870210"/>
            <a:ext cx="1123950" cy="400110"/>
          </a:xfrm>
          <a:prstGeom prst="rect">
            <a:avLst/>
          </a:prstGeom>
          <a:noFill/>
        </p:spPr>
        <p:txBody>
          <a:bodyPr wrap="square" rtlCol="0">
            <a:spAutoFit/>
          </a:bodyPr>
          <a:lstStyle/>
          <a:p>
            <a:pPr algn="ctr"/>
            <a:r>
              <a:rPr lang="en-US" sz="1000" dirty="0"/>
              <a:t>Jean Jacques Rousseau</a:t>
            </a:r>
          </a:p>
        </p:txBody>
      </p:sp>
      <p:pic>
        <p:nvPicPr>
          <p:cNvPr id="15" name="Picture 14">
            <a:extLst>
              <a:ext uri="{FF2B5EF4-FFF2-40B4-BE49-F238E27FC236}">
                <a16:creationId xmlns:a16="http://schemas.microsoft.com/office/drawing/2014/main" id="{77288439-01B1-424A-B3C6-DFCF7D208A0A}"/>
              </a:ext>
            </a:extLst>
          </p:cNvPr>
          <p:cNvPicPr>
            <a:picLocks noChangeAspect="1"/>
          </p:cNvPicPr>
          <p:nvPr/>
        </p:nvPicPr>
        <p:blipFill>
          <a:blip r:embed="rId4"/>
          <a:stretch>
            <a:fillRect/>
          </a:stretch>
        </p:blipFill>
        <p:spPr>
          <a:xfrm>
            <a:off x="10604832" y="4606593"/>
            <a:ext cx="1222467" cy="1382087"/>
          </a:xfrm>
          <a:prstGeom prst="rect">
            <a:avLst/>
          </a:prstGeom>
        </p:spPr>
      </p:pic>
      <p:sp>
        <p:nvSpPr>
          <p:cNvPr id="16" name="Rectangle 15">
            <a:extLst>
              <a:ext uri="{FF2B5EF4-FFF2-40B4-BE49-F238E27FC236}">
                <a16:creationId xmlns:a16="http://schemas.microsoft.com/office/drawing/2014/main" id="{1828FD6E-45D1-E140-98B9-105E217ECFBE}"/>
              </a:ext>
            </a:extLst>
          </p:cNvPr>
          <p:cNvSpPr/>
          <p:nvPr/>
        </p:nvSpPr>
        <p:spPr>
          <a:xfrm>
            <a:off x="10602565" y="6002254"/>
            <a:ext cx="1224734" cy="242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A3D215C-412F-BA40-96D4-670D189C76CD}"/>
              </a:ext>
            </a:extLst>
          </p:cNvPr>
          <p:cNvSpPr txBox="1"/>
          <p:nvPr/>
        </p:nvSpPr>
        <p:spPr>
          <a:xfrm>
            <a:off x="10700644" y="6000252"/>
            <a:ext cx="1077768" cy="246221"/>
          </a:xfrm>
          <a:prstGeom prst="rect">
            <a:avLst/>
          </a:prstGeom>
          <a:noFill/>
        </p:spPr>
        <p:txBody>
          <a:bodyPr wrap="square" rtlCol="0">
            <a:spAutoFit/>
          </a:bodyPr>
          <a:lstStyle/>
          <a:p>
            <a:r>
              <a:rPr lang="en-US" sz="1000" dirty="0"/>
              <a:t>Montesquieu</a:t>
            </a:r>
          </a:p>
        </p:txBody>
      </p:sp>
      <p:pic>
        <p:nvPicPr>
          <p:cNvPr id="18" name="Picture 17">
            <a:extLst>
              <a:ext uri="{FF2B5EF4-FFF2-40B4-BE49-F238E27FC236}">
                <a16:creationId xmlns:a16="http://schemas.microsoft.com/office/drawing/2014/main" id="{58E460C4-CC8E-3E43-B5DD-57BA7246F095}"/>
              </a:ext>
            </a:extLst>
          </p:cNvPr>
          <p:cNvPicPr>
            <a:picLocks noChangeAspect="1"/>
          </p:cNvPicPr>
          <p:nvPr/>
        </p:nvPicPr>
        <p:blipFill>
          <a:blip r:embed="rId5"/>
          <a:stretch>
            <a:fillRect/>
          </a:stretch>
        </p:blipFill>
        <p:spPr>
          <a:xfrm flipH="1">
            <a:off x="1775666" y="42897"/>
            <a:ext cx="1647156" cy="638012"/>
          </a:xfrm>
          <a:prstGeom prst="rect">
            <a:avLst/>
          </a:prstGeom>
        </p:spPr>
      </p:pic>
      <p:pic>
        <p:nvPicPr>
          <p:cNvPr id="19" name="Picture 18">
            <a:extLst>
              <a:ext uri="{FF2B5EF4-FFF2-40B4-BE49-F238E27FC236}">
                <a16:creationId xmlns:a16="http://schemas.microsoft.com/office/drawing/2014/main" id="{CAC31052-FCC7-AE4F-9AB7-94AE60BFD8C3}"/>
              </a:ext>
            </a:extLst>
          </p:cNvPr>
          <p:cNvPicPr>
            <a:picLocks noChangeAspect="1"/>
          </p:cNvPicPr>
          <p:nvPr/>
        </p:nvPicPr>
        <p:blipFill>
          <a:blip r:embed="rId5"/>
          <a:stretch>
            <a:fillRect/>
          </a:stretch>
        </p:blipFill>
        <p:spPr>
          <a:xfrm>
            <a:off x="8761940" y="81712"/>
            <a:ext cx="1651367" cy="677061"/>
          </a:xfrm>
          <a:prstGeom prst="rect">
            <a:avLst/>
          </a:prstGeom>
        </p:spPr>
      </p:pic>
    </p:spTree>
    <p:extLst>
      <p:ext uri="{BB962C8B-B14F-4D97-AF65-F5344CB8AC3E}">
        <p14:creationId xmlns:p14="http://schemas.microsoft.com/office/powerpoint/2010/main" val="129403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7AC1-047A-1E4A-85D8-CD1519DB8110}"/>
              </a:ext>
            </a:extLst>
          </p:cNvPr>
          <p:cNvSpPr>
            <a:spLocks noGrp="1"/>
          </p:cNvSpPr>
          <p:nvPr>
            <p:ph type="title"/>
          </p:nvPr>
        </p:nvSpPr>
        <p:spPr>
          <a:xfrm>
            <a:off x="0" y="-435921"/>
            <a:ext cx="12192000" cy="1905000"/>
          </a:xfrm>
        </p:spPr>
        <p:txBody>
          <a:bodyPr/>
          <a:lstStyle/>
          <a:p>
            <a:pPr algn="ctr"/>
            <a:r>
              <a:rPr lang="en-US" b="1" u="sng" dirty="0"/>
              <a:t>The United States FEDERAL SYSTEM </a:t>
            </a:r>
            <a:r>
              <a:rPr lang="en-US" dirty="0"/>
              <a:t/>
            </a:r>
            <a:br>
              <a:rPr lang="en-US" dirty="0"/>
            </a:br>
            <a:endParaRPr lang="en-US" dirty="0"/>
          </a:p>
        </p:txBody>
      </p:sp>
      <p:sp>
        <p:nvSpPr>
          <p:cNvPr id="4" name="TextBox 3">
            <a:extLst>
              <a:ext uri="{FF2B5EF4-FFF2-40B4-BE49-F238E27FC236}">
                <a16:creationId xmlns:a16="http://schemas.microsoft.com/office/drawing/2014/main" id="{374C089C-1183-C34F-8C6C-C0CA5FF953E1}"/>
              </a:ext>
            </a:extLst>
          </p:cNvPr>
          <p:cNvSpPr txBox="1"/>
          <p:nvPr/>
        </p:nvSpPr>
        <p:spPr>
          <a:xfrm>
            <a:off x="0" y="549151"/>
            <a:ext cx="12192000" cy="2031325"/>
          </a:xfrm>
          <a:prstGeom prst="rect">
            <a:avLst/>
          </a:prstGeom>
          <a:noFill/>
        </p:spPr>
        <p:txBody>
          <a:bodyPr wrap="square" rtlCol="0">
            <a:spAutoFit/>
          </a:bodyPr>
          <a:lstStyle/>
          <a:p>
            <a:r>
              <a:rPr lang="en-US" dirty="0"/>
              <a:t>The United States, like Canada utilizes a </a:t>
            </a:r>
            <a:r>
              <a:rPr lang="en-US" u="sng" dirty="0"/>
              <a:t>separation of power</a:t>
            </a:r>
            <a:r>
              <a:rPr lang="en-US" dirty="0"/>
              <a:t> at the Federal level that also sees the government divided into three branches; The Executive Branch, a bicameral Legislative Branch comprised of the Senate and House of Representatives (which form to make Congress) and a Judicial Branch represented by the Supreme Court (and lesser subsequent courts).</a:t>
            </a:r>
          </a:p>
          <a:p>
            <a:endParaRPr lang="en-US" dirty="0"/>
          </a:p>
          <a:p>
            <a:r>
              <a:rPr lang="en-US" dirty="0"/>
              <a:t>The United States is a Republican Democracy, meaning that the nation is governed by the people it represents, and its representatives are elected rather than appointed.</a:t>
            </a:r>
          </a:p>
        </p:txBody>
      </p:sp>
      <p:sp>
        <p:nvSpPr>
          <p:cNvPr id="5" name="Oval 4">
            <a:extLst>
              <a:ext uri="{FF2B5EF4-FFF2-40B4-BE49-F238E27FC236}">
                <a16:creationId xmlns:a16="http://schemas.microsoft.com/office/drawing/2014/main" id="{5F1B58C5-C4D0-C143-80A9-D8BAFA1E8144}"/>
              </a:ext>
            </a:extLst>
          </p:cNvPr>
          <p:cNvSpPr/>
          <p:nvPr/>
        </p:nvSpPr>
        <p:spPr>
          <a:xfrm>
            <a:off x="367990" y="2514600"/>
            <a:ext cx="2107580" cy="19514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EXECUTIVE</a:t>
            </a:r>
          </a:p>
        </p:txBody>
      </p:sp>
      <p:sp>
        <p:nvSpPr>
          <p:cNvPr id="7" name="Oval 6">
            <a:extLst>
              <a:ext uri="{FF2B5EF4-FFF2-40B4-BE49-F238E27FC236}">
                <a16:creationId xmlns:a16="http://schemas.microsoft.com/office/drawing/2014/main" id="{F8D2A61D-5279-C94D-85E7-1773CA0CDC28}"/>
              </a:ext>
            </a:extLst>
          </p:cNvPr>
          <p:cNvSpPr/>
          <p:nvPr/>
        </p:nvSpPr>
        <p:spPr>
          <a:xfrm>
            <a:off x="4724050" y="2624272"/>
            <a:ext cx="2107580"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LEGISLATIVE</a:t>
            </a:r>
          </a:p>
          <a:p>
            <a:pPr algn="ctr"/>
            <a:r>
              <a:rPr lang="en-US" dirty="0"/>
              <a:t>(Congress)</a:t>
            </a:r>
          </a:p>
        </p:txBody>
      </p:sp>
      <p:sp>
        <p:nvSpPr>
          <p:cNvPr id="8" name="Oval 7">
            <a:extLst>
              <a:ext uri="{FF2B5EF4-FFF2-40B4-BE49-F238E27FC236}">
                <a16:creationId xmlns:a16="http://schemas.microsoft.com/office/drawing/2014/main" id="{C2CB0813-502E-9849-A3C8-A3224AAFCC40}"/>
              </a:ext>
            </a:extLst>
          </p:cNvPr>
          <p:cNvSpPr/>
          <p:nvPr/>
        </p:nvSpPr>
        <p:spPr>
          <a:xfrm>
            <a:off x="9028770" y="2514600"/>
            <a:ext cx="2107580" cy="19514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JUDICIAL</a:t>
            </a:r>
          </a:p>
        </p:txBody>
      </p:sp>
      <p:pic>
        <p:nvPicPr>
          <p:cNvPr id="9" name="Picture 8">
            <a:extLst>
              <a:ext uri="{FF2B5EF4-FFF2-40B4-BE49-F238E27FC236}">
                <a16:creationId xmlns:a16="http://schemas.microsoft.com/office/drawing/2014/main" id="{4E50EAEF-9269-504F-9B2E-22D15FA7BC6B}"/>
              </a:ext>
            </a:extLst>
          </p:cNvPr>
          <p:cNvPicPr>
            <a:picLocks noChangeAspect="1"/>
          </p:cNvPicPr>
          <p:nvPr/>
        </p:nvPicPr>
        <p:blipFill>
          <a:blip r:embed="rId2"/>
          <a:stretch>
            <a:fillRect/>
          </a:stretch>
        </p:blipFill>
        <p:spPr>
          <a:xfrm>
            <a:off x="296975" y="4672801"/>
            <a:ext cx="2249610" cy="1499740"/>
          </a:xfrm>
          <a:prstGeom prst="rect">
            <a:avLst/>
          </a:prstGeom>
        </p:spPr>
      </p:pic>
      <p:pic>
        <p:nvPicPr>
          <p:cNvPr id="10" name="Picture 9">
            <a:extLst>
              <a:ext uri="{FF2B5EF4-FFF2-40B4-BE49-F238E27FC236}">
                <a16:creationId xmlns:a16="http://schemas.microsoft.com/office/drawing/2014/main" id="{6090AFF3-8848-7046-8180-28F288F18FFE}"/>
              </a:ext>
            </a:extLst>
          </p:cNvPr>
          <p:cNvPicPr>
            <a:picLocks noChangeAspect="1"/>
          </p:cNvPicPr>
          <p:nvPr/>
        </p:nvPicPr>
        <p:blipFill>
          <a:blip r:embed="rId3"/>
          <a:stretch>
            <a:fillRect/>
          </a:stretch>
        </p:blipFill>
        <p:spPr>
          <a:xfrm>
            <a:off x="8958361" y="4672801"/>
            <a:ext cx="2248398" cy="1499740"/>
          </a:xfrm>
          <a:prstGeom prst="rect">
            <a:avLst/>
          </a:prstGeom>
        </p:spPr>
      </p:pic>
      <p:pic>
        <p:nvPicPr>
          <p:cNvPr id="6" name="Picture 5">
            <a:extLst>
              <a:ext uri="{FF2B5EF4-FFF2-40B4-BE49-F238E27FC236}">
                <a16:creationId xmlns:a16="http://schemas.microsoft.com/office/drawing/2014/main" id="{076C68A6-9CC0-944E-A6DD-366554AD847B}"/>
              </a:ext>
            </a:extLst>
          </p:cNvPr>
          <p:cNvPicPr>
            <a:picLocks noChangeAspect="1"/>
          </p:cNvPicPr>
          <p:nvPr/>
        </p:nvPicPr>
        <p:blipFill>
          <a:blip r:embed="rId4"/>
          <a:stretch>
            <a:fillRect/>
          </a:stretch>
        </p:blipFill>
        <p:spPr>
          <a:xfrm>
            <a:off x="2796935" y="4732137"/>
            <a:ext cx="2739161" cy="1461140"/>
          </a:xfrm>
          <a:prstGeom prst="rect">
            <a:avLst/>
          </a:prstGeom>
        </p:spPr>
      </p:pic>
      <p:pic>
        <p:nvPicPr>
          <p:cNvPr id="12" name="Picture 11">
            <a:extLst>
              <a:ext uri="{FF2B5EF4-FFF2-40B4-BE49-F238E27FC236}">
                <a16:creationId xmlns:a16="http://schemas.microsoft.com/office/drawing/2014/main" id="{850C6411-DD4D-0547-AEEB-5D14C35B3CE9}"/>
              </a:ext>
            </a:extLst>
          </p:cNvPr>
          <p:cNvPicPr>
            <a:picLocks noChangeAspect="1"/>
          </p:cNvPicPr>
          <p:nvPr/>
        </p:nvPicPr>
        <p:blipFill>
          <a:blip r:embed="rId5"/>
          <a:stretch>
            <a:fillRect/>
          </a:stretch>
        </p:blipFill>
        <p:spPr>
          <a:xfrm>
            <a:off x="6210515" y="4711401"/>
            <a:ext cx="2506102" cy="1461140"/>
          </a:xfrm>
          <a:prstGeom prst="rect">
            <a:avLst/>
          </a:prstGeom>
        </p:spPr>
      </p:pic>
      <p:sp>
        <p:nvSpPr>
          <p:cNvPr id="13" name="Rectangle 12">
            <a:extLst>
              <a:ext uri="{FF2B5EF4-FFF2-40B4-BE49-F238E27FC236}">
                <a16:creationId xmlns:a16="http://schemas.microsoft.com/office/drawing/2014/main" id="{03A90237-7A6F-6940-81E3-9AE519F2B7BE}"/>
              </a:ext>
            </a:extLst>
          </p:cNvPr>
          <p:cNvSpPr/>
          <p:nvPr/>
        </p:nvSpPr>
        <p:spPr>
          <a:xfrm>
            <a:off x="8958361" y="6281871"/>
            <a:ext cx="2248398" cy="44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0CCD4D-C457-3B4A-9D9B-DADE10B66798}"/>
              </a:ext>
            </a:extLst>
          </p:cNvPr>
          <p:cNvSpPr/>
          <p:nvPr/>
        </p:nvSpPr>
        <p:spPr>
          <a:xfrm>
            <a:off x="6210515" y="6281871"/>
            <a:ext cx="2506102" cy="44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530533-00C2-B242-9CE5-4D008F32291A}"/>
              </a:ext>
            </a:extLst>
          </p:cNvPr>
          <p:cNvSpPr/>
          <p:nvPr/>
        </p:nvSpPr>
        <p:spPr>
          <a:xfrm>
            <a:off x="2796935" y="6281871"/>
            <a:ext cx="2739161" cy="44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A93691-972A-914F-8B52-F56B030DCB15}"/>
              </a:ext>
            </a:extLst>
          </p:cNvPr>
          <p:cNvSpPr/>
          <p:nvPr/>
        </p:nvSpPr>
        <p:spPr>
          <a:xfrm>
            <a:off x="306793" y="6281871"/>
            <a:ext cx="2248398" cy="44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C44313C-0E4F-914E-A0F8-33B325D2EB91}"/>
              </a:ext>
            </a:extLst>
          </p:cNvPr>
          <p:cNvSpPr txBox="1"/>
          <p:nvPr/>
        </p:nvSpPr>
        <p:spPr>
          <a:xfrm>
            <a:off x="9228551" y="6228332"/>
            <a:ext cx="1818860" cy="553998"/>
          </a:xfrm>
          <a:prstGeom prst="rect">
            <a:avLst/>
          </a:prstGeom>
          <a:noFill/>
        </p:spPr>
        <p:txBody>
          <a:bodyPr wrap="square" rtlCol="0">
            <a:spAutoFit/>
          </a:bodyPr>
          <a:lstStyle/>
          <a:p>
            <a:pPr algn="ctr"/>
            <a:r>
              <a:rPr lang="en-US" sz="1000" dirty="0"/>
              <a:t>The United States Supreme Court Building on Capitol Hill</a:t>
            </a:r>
          </a:p>
        </p:txBody>
      </p:sp>
      <p:sp>
        <p:nvSpPr>
          <p:cNvPr id="18" name="TextBox 17">
            <a:extLst>
              <a:ext uri="{FF2B5EF4-FFF2-40B4-BE49-F238E27FC236}">
                <a16:creationId xmlns:a16="http://schemas.microsoft.com/office/drawing/2014/main" id="{E761AA66-17F9-064A-B0F1-6EABAA44DDFA}"/>
              </a:ext>
            </a:extLst>
          </p:cNvPr>
          <p:cNvSpPr txBox="1"/>
          <p:nvPr/>
        </p:nvSpPr>
        <p:spPr>
          <a:xfrm>
            <a:off x="306793" y="6328681"/>
            <a:ext cx="2248398" cy="400110"/>
          </a:xfrm>
          <a:prstGeom prst="rect">
            <a:avLst/>
          </a:prstGeom>
          <a:noFill/>
        </p:spPr>
        <p:txBody>
          <a:bodyPr wrap="square" rtlCol="0">
            <a:spAutoFit/>
          </a:bodyPr>
          <a:lstStyle/>
          <a:p>
            <a:r>
              <a:rPr lang="en-US" sz="1000" dirty="0"/>
              <a:t>The White House-Residence of the President of the United States</a:t>
            </a:r>
          </a:p>
        </p:txBody>
      </p:sp>
      <p:sp>
        <p:nvSpPr>
          <p:cNvPr id="19" name="TextBox 18">
            <a:extLst>
              <a:ext uri="{FF2B5EF4-FFF2-40B4-BE49-F238E27FC236}">
                <a16:creationId xmlns:a16="http://schemas.microsoft.com/office/drawing/2014/main" id="{40DDDD5C-A5B5-854A-A49C-5467F2700598}"/>
              </a:ext>
            </a:extLst>
          </p:cNvPr>
          <p:cNvSpPr txBox="1"/>
          <p:nvPr/>
        </p:nvSpPr>
        <p:spPr>
          <a:xfrm>
            <a:off x="3092985" y="6365637"/>
            <a:ext cx="2443112" cy="246221"/>
          </a:xfrm>
          <a:prstGeom prst="rect">
            <a:avLst/>
          </a:prstGeom>
          <a:noFill/>
        </p:spPr>
        <p:txBody>
          <a:bodyPr wrap="square" rtlCol="0">
            <a:spAutoFit/>
          </a:bodyPr>
          <a:lstStyle/>
          <a:p>
            <a:r>
              <a:rPr lang="en-US" sz="1000" dirty="0"/>
              <a:t>The United States Senate Building</a:t>
            </a:r>
          </a:p>
        </p:txBody>
      </p:sp>
      <p:sp>
        <p:nvSpPr>
          <p:cNvPr id="20" name="TextBox 19">
            <a:extLst>
              <a:ext uri="{FF2B5EF4-FFF2-40B4-BE49-F238E27FC236}">
                <a16:creationId xmlns:a16="http://schemas.microsoft.com/office/drawing/2014/main" id="{112E03EF-4472-1246-BF7A-C3CACC85C429}"/>
              </a:ext>
            </a:extLst>
          </p:cNvPr>
          <p:cNvSpPr txBox="1"/>
          <p:nvPr/>
        </p:nvSpPr>
        <p:spPr>
          <a:xfrm>
            <a:off x="6191249" y="6328681"/>
            <a:ext cx="2525368" cy="246221"/>
          </a:xfrm>
          <a:prstGeom prst="rect">
            <a:avLst/>
          </a:prstGeom>
          <a:noFill/>
        </p:spPr>
        <p:txBody>
          <a:bodyPr wrap="square" rtlCol="0">
            <a:spAutoFit/>
          </a:bodyPr>
          <a:lstStyle/>
          <a:p>
            <a:pPr algn="ctr"/>
            <a:r>
              <a:rPr lang="en-US" sz="1000" dirty="0"/>
              <a:t>The United States Congress</a:t>
            </a:r>
          </a:p>
        </p:txBody>
      </p:sp>
      <p:cxnSp>
        <p:nvCxnSpPr>
          <p:cNvPr id="22" name="Straight Arrow Connector 21">
            <a:extLst>
              <a:ext uri="{FF2B5EF4-FFF2-40B4-BE49-F238E27FC236}">
                <a16:creationId xmlns:a16="http://schemas.microsoft.com/office/drawing/2014/main" id="{1D7079C3-ACF0-744F-AE13-4E96C7D0FBB0}"/>
              </a:ext>
            </a:extLst>
          </p:cNvPr>
          <p:cNvCxnSpPr>
            <a:cxnSpLocks/>
            <a:stCxn id="7" idx="2"/>
            <a:endCxn id="6" idx="0"/>
          </p:cNvCxnSpPr>
          <p:nvPr/>
        </p:nvCxnSpPr>
        <p:spPr>
          <a:xfrm flipH="1">
            <a:off x="4166516" y="3600004"/>
            <a:ext cx="557534" cy="11321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B3D61E-FD9E-0D42-BF2B-96AD66F8B537}"/>
              </a:ext>
            </a:extLst>
          </p:cNvPr>
          <p:cNvCxnSpPr>
            <a:cxnSpLocks/>
            <a:stCxn id="7" idx="6"/>
            <a:endCxn id="12" idx="0"/>
          </p:cNvCxnSpPr>
          <p:nvPr/>
        </p:nvCxnSpPr>
        <p:spPr>
          <a:xfrm>
            <a:off x="6831630" y="3600004"/>
            <a:ext cx="631936" cy="11113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7174542-A9DA-A04E-A732-0988D0331845}"/>
              </a:ext>
            </a:extLst>
          </p:cNvPr>
          <p:cNvSpPr/>
          <p:nvPr/>
        </p:nvSpPr>
        <p:spPr>
          <a:xfrm>
            <a:off x="3339548" y="3975652"/>
            <a:ext cx="1358832" cy="31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8B5CDF3-C15A-0549-9F38-66BF70F15457}"/>
              </a:ext>
            </a:extLst>
          </p:cNvPr>
          <p:cNvSpPr/>
          <p:nvPr/>
        </p:nvSpPr>
        <p:spPr>
          <a:xfrm>
            <a:off x="6847130" y="3975652"/>
            <a:ext cx="1358832" cy="31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A937D17-76EB-FD48-ADCD-F3720891F096}"/>
              </a:ext>
            </a:extLst>
          </p:cNvPr>
          <p:cNvSpPr txBox="1"/>
          <p:nvPr/>
        </p:nvSpPr>
        <p:spPr>
          <a:xfrm>
            <a:off x="6821857" y="3934789"/>
            <a:ext cx="1358832" cy="400110"/>
          </a:xfrm>
          <a:prstGeom prst="rect">
            <a:avLst/>
          </a:prstGeom>
          <a:noFill/>
        </p:spPr>
        <p:txBody>
          <a:bodyPr wrap="square" rtlCol="0">
            <a:spAutoFit/>
          </a:bodyPr>
          <a:lstStyle/>
          <a:p>
            <a:pPr algn="ctr"/>
            <a:r>
              <a:rPr lang="en-US" sz="1000" dirty="0"/>
              <a:t>The House of Representatives</a:t>
            </a:r>
          </a:p>
        </p:txBody>
      </p:sp>
      <p:sp>
        <p:nvSpPr>
          <p:cNvPr id="30" name="TextBox 29">
            <a:extLst>
              <a:ext uri="{FF2B5EF4-FFF2-40B4-BE49-F238E27FC236}">
                <a16:creationId xmlns:a16="http://schemas.microsoft.com/office/drawing/2014/main" id="{C29D7E7F-2CF3-2F42-AF45-CC0F7A59A714}"/>
              </a:ext>
            </a:extLst>
          </p:cNvPr>
          <p:cNvSpPr txBox="1"/>
          <p:nvPr/>
        </p:nvSpPr>
        <p:spPr>
          <a:xfrm>
            <a:off x="3339548" y="4047483"/>
            <a:ext cx="1358832" cy="246221"/>
          </a:xfrm>
          <a:prstGeom prst="rect">
            <a:avLst/>
          </a:prstGeom>
          <a:noFill/>
        </p:spPr>
        <p:txBody>
          <a:bodyPr wrap="square" rtlCol="0">
            <a:spAutoFit/>
          </a:bodyPr>
          <a:lstStyle/>
          <a:p>
            <a:pPr algn="ctr"/>
            <a:r>
              <a:rPr lang="en-US" sz="1000" dirty="0"/>
              <a:t>The Senate</a:t>
            </a:r>
          </a:p>
        </p:txBody>
      </p:sp>
      <p:sp>
        <p:nvSpPr>
          <p:cNvPr id="3" name="Rectangle 2">
            <a:extLst>
              <a:ext uri="{FF2B5EF4-FFF2-40B4-BE49-F238E27FC236}">
                <a16:creationId xmlns:a16="http://schemas.microsoft.com/office/drawing/2014/main" id="{A129ED42-2FA9-E345-9BF6-D8A6CB43A54D}"/>
              </a:ext>
            </a:extLst>
          </p:cNvPr>
          <p:cNvSpPr/>
          <p:nvPr/>
        </p:nvSpPr>
        <p:spPr>
          <a:xfrm>
            <a:off x="216519" y="3606320"/>
            <a:ext cx="2428945" cy="338554"/>
          </a:xfrm>
          <a:prstGeom prst="rect">
            <a:avLst/>
          </a:prstGeom>
        </p:spPr>
        <p:txBody>
          <a:bodyPr wrap="square">
            <a:spAutoFit/>
          </a:bodyPr>
          <a:lstStyle/>
          <a:p>
            <a:pPr algn="ctr"/>
            <a:r>
              <a:rPr lang="en-US" sz="1600" b="1" dirty="0">
                <a:solidFill>
                  <a:schemeClr val="tx1">
                    <a:lumMod val="85000"/>
                  </a:schemeClr>
                </a:solidFill>
              </a:rPr>
              <a:t>“Enforces the law”</a:t>
            </a:r>
          </a:p>
        </p:txBody>
      </p:sp>
      <p:sp>
        <p:nvSpPr>
          <p:cNvPr id="21" name="Rectangle 20">
            <a:extLst>
              <a:ext uri="{FF2B5EF4-FFF2-40B4-BE49-F238E27FC236}">
                <a16:creationId xmlns:a16="http://schemas.microsoft.com/office/drawing/2014/main" id="{F3B4956D-B628-FF49-AA4C-D17AD3046ACE}"/>
              </a:ext>
            </a:extLst>
          </p:cNvPr>
          <p:cNvSpPr/>
          <p:nvPr/>
        </p:nvSpPr>
        <p:spPr>
          <a:xfrm>
            <a:off x="4795475" y="3975652"/>
            <a:ext cx="1951175" cy="338554"/>
          </a:xfrm>
          <a:prstGeom prst="rect">
            <a:avLst/>
          </a:prstGeom>
        </p:spPr>
        <p:txBody>
          <a:bodyPr wrap="none">
            <a:spAutoFit/>
          </a:bodyPr>
          <a:lstStyle/>
          <a:p>
            <a:pPr algn="ctr"/>
            <a:r>
              <a:rPr lang="en-US" sz="1600" b="1" dirty="0">
                <a:solidFill>
                  <a:schemeClr val="tx1">
                    <a:lumMod val="85000"/>
                  </a:schemeClr>
                </a:solidFill>
              </a:rPr>
              <a:t>“Makes the Laws”</a:t>
            </a:r>
          </a:p>
        </p:txBody>
      </p:sp>
      <p:sp>
        <p:nvSpPr>
          <p:cNvPr id="26" name="Rectangle 25">
            <a:extLst>
              <a:ext uri="{FF2B5EF4-FFF2-40B4-BE49-F238E27FC236}">
                <a16:creationId xmlns:a16="http://schemas.microsoft.com/office/drawing/2014/main" id="{9C9E3374-2A6B-8D41-A49D-67426D7160AD}"/>
              </a:ext>
            </a:extLst>
          </p:cNvPr>
          <p:cNvSpPr/>
          <p:nvPr/>
        </p:nvSpPr>
        <p:spPr>
          <a:xfrm>
            <a:off x="9039302" y="3606320"/>
            <a:ext cx="2124299" cy="338554"/>
          </a:xfrm>
          <a:prstGeom prst="rect">
            <a:avLst/>
          </a:prstGeom>
        </p:spPr>
        <p:txBody>
          <a:bodyPr wrap="none">
            <a:spAutoFit/>
          </a:bodyPr>
          <a:lstStyle/>
          <a:p>
            <a:pPr algn="ctr"/>
            <a:r>
              <a:rPr lang="en-US" sz="1600" b="1" dirty="0">
                <a:solidFill>
                  <a:schemeClr val="tx2"/>
                </a:solidFill>
              </a:rPr>
              <a:t>“Interprets the Law”</a:t>
            </a:r>
          </a:p>
        </p:txBody>
      </p:sp>
      <p:pic>
        <p:nvPicPr>
          <p:cNvPr id="34" name="Picture 33">
            <a:extLst>
              <a:ext uri="{FF2B5EF4-FFF2-40B4-BE49-F238E27FC236}">
                <a16:creationId xmlns:a16="http://schemas.microsoft.com/office/drawing/2014/main" id="{5348ACE7-4232-1147-AFBB-DDAEA1D2F881}"/>
              </a:ext>
            </a:extLst>
          </p:cNvPr>
          <p:cNvPicPr>
            <a:picLocks noChangeAspect="1"/>
          </p:cNvPicPr>
          <p:nvPr/>
        </p:nvPicPr>
        <p:blipFill>
          <a:blip r:embed="rId6"/>
          <a:stretch>
            <a:fillRect/>
          </a:stretch>
        </p:blipFill>
        <p:spPr>
          <a:xfrm flipH="1">
            <a:off x="2520383" y="3029782"/>
            <a:ext cx="2364859" cy="916008"/>
          </a:xfrm>
          <a:prstGeom prst="rect">
            <a:avLst/>
          </a:prstGeom>
        </p:spPr>
      </p:pic>
      <p:pic>
        <p:nvPicPr>
          <p:cNvPr id="35" name="Picture 34">
            <a:extLst>
              <a:ext uri="{FF2B5EF4-FFF2-40B4-BE49-F238E27FC236}">
                <a16:creationId xmlns:a16="http://schemas.microsoft.com/office/drawing/2014/main" id="{87B0D429-0725-0D43-9325-F79ECF3076A5}"/>
              </a:ext>
            </a:extLst>
          </p:cNvPr>
          <p:cNvPicPr>
            <a:picLocks noChangeAspect="1"/>
          </p:cNvPicPr>
          <p:nvPr/>
        </p:nvPicPr>
        <p:blipFill>
          <a:blip r:embed="rId6"/>
          <a:stretch>
            <a:fillRect/>
          </a:stretch>
        </p:blipFill>
        <p:spPr>
          <a:xfrm>
            <a:off x="6705803" y="3031313"/>
            <a:ext cx="2329494" cy="955093"/>
          </a:xfrm>
          <a:prstGeom prst="rect">
            <a:avLst/>
          </a:prstGeom>
        </p:spPr>
      </p:pic>
      <p:pic>
        <p:nvPicPr>
          <p:cNvPr id="37" name="Picture 36">
            <a:extLst>
              <a:ext uri="{FF2B5EF4-FFF2-40B4-BE49-F238E27FC236}">
                <a16:creationId xmlns:a16="http://schemas.microsoft.com/office/drawing/2014/main" id="{0BD52D62-39FE-1740-9B97-0FBA148EE3A3}"/>
              </a:ext>
            </a:extLst>
          </p:cNvPr>
          <p:cNvPicPr>
            <a:picLocks noChangeAspect="1"/>
          </p:cNvPicPr>
          <p:nvPr/>
        </p:nvPicPr>
        <p:blipFill>
          <a:blip r:embed="rId7"/>
          <a:stretch>
            <a:fillRect/>
          </a:stretch>
        </p:blipFill>
        <p:spPr>
          <a:xfrm>
            <a:off x="1095744" y="2704590"/>
            <a:ext cx="600799" cy="600799"/>
          </a:xfrm>
          <a:prstGeom prst="rect">
            <a:avLst/>
          </a:prstGeom>
        </p:spPr>
      </p:pic>
      <p:pic>
        <p:nvPicPr>
          <p:cNvPr id="38" name="Picture 37">
            <a:extLst>
              <a:ext uri="{FF2B5EF4-FFF2-40B4-BE49-F238E27FC236}">
                <a16:creationId xmlns:a16="http://schemas.microsoft.com/office/drawing/2014/main" id="{86A2CCFE-E24F-2142-A986-412A2CBA17C4}"/>
              </a:ext>
            </a:extLst>
          </p:cNvPr>
          <p:cNvPicPr>
            <a:picLocks noChangeAspect="1"/>
          </p:cNvPicPr>
          <p:nvPr/>
        </p:nvPicPr>
        <p:blipFill>
          <a:blip r:embed="rId8"/>
          <a:stretch>
            <a:fillRect/>
          </a:stretch>
        </p:blipFill>
        <p:spPr>
          <a:xfrm>
            <a:off x="9774447" y="2696876"/>
            <a:ext cx="616225" cy="616225"/>
          </a:xfrm>
          <a:prstGeom prst="rect">
            <a:avLst/>
          </a:prstGeom>
        </p:spPr>
      </p:pic>
      <p:pic>
        <p:nvPicPr>
          <p:cNvPr id="39" name="Picture 38">
            <a:extLst>
              <a:ext uri="{FF2B5EF4-FFF2-40B4-BE49-F238E27FC236}">
                <a16:creationId xmlns:a16="http://schemas.microsoft.com/office/drawing/2014/main" id="{2C2DF397-00A3-184C-860E-3F6438635938}"/>
              </a:ext>
            </a:extLst>
          </p:cNvPr>
          <p:cNvPicPr>
            <a:picLocks noChangeAspect="1"/>
          </p:cNvPicPr>
          <p:nvPr/>
        </p:nvPicPr>
        <p:blipFill>
          <a:blip r:embed="rId9"/>
          <a:stretch>
            <a:fillRect/>
          </a:stretch>
        </p:blipFill>
        <p:spPr>
          <a:xfrm>
            <a:off x="5777840" y="2696876"/>
            <a:ext cx="636710" cy="642199"/>
          </a:xfrm>
          <a:prstGeom prst="rect">
            <a:avLst/>
          </a:prstGeom>
        </p:spPr>
      </p:pic>
      <p:pic>
        <p:nvPicPr>
          <p:cNvPr id="40" name="Picture 39">
            <a:extLst>
              <a:ext uri="{FF2B5EF4-FFF2-40B4-BE49-F238E27FC236}">
                <a16:creationId xmlns:a16="http://schemas.microsoft.com/office/drawing/2014/main" id="{4C338512-7404-8649-91AA-1891B976B992}"/>
              </a:ext>
            </a:extLst>
          </p:cNvPr>
          <p:cNvPicPr>
            <a:picLocks noChangeAspect="1"/>
          </p:cNvPicPr>
          <p:nvPr/>
        </p:nvPicPr>
        <p:blipFill>
          <a:blip r:embed="rId10"/>
          <a:stretch>
            <a:fillRect/>
          </a:stretch>
        </p:blipFill>
        <p:spPr>
          <a:xfrm>
            <a:off x="5168007" y="2716447"/>
            <a:ext cx="603055" cy="603055"/>
          </a:xfrm>
          <a:prstGeom prst="rect">
            <a:avLst/>
          </a:prstGeom>
        </p:spPr>
      </p:pic>
    </p:spTree>
    <p:extLst>
      <p:ext uri="{BB962C8B-B14F-4D97-AF65-F5344CB8AC3E}">
        <p14:creationId xmlns:p14="http://schemas.microsoft.com/office/powerpoint/2010/main" val="1527240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6948C-8A73-BF49-B78D-8DE4E223D685}"/>
              </a:ext>
            </a:extLst>
          </p:cNvPr>
          <p:cNvSpPr>
            <a:spLocks noGrp="1"/>
          </p:cNvSpPr>
          <p:nvPr>
            <p:ph type="title"/>
          </p:nvPr>
        </p:nvSpPr>
        <p:spPr>
          <a:xfrm>
            <a:off x="0" y="209925"/>
            <a:ext cx="12192000" cy="1004441"/>
          </a:xfrm>
        </p:spPr>
        <p:txBody>
          <a:bodyPr>
            <a:normAutofit fontScale="90000"/>
          </a:bodyPr>
          <a:lstStyle/>
          <a:p>
            <a:pPr algn="ctr"/>
            <a:r>
              <a:rPr lang="en-US" b="1" u="sng" dirty="0"/>
              <a:t>THE EXECUTIVE BRANCH </a:t>
            </a:r>
            <a:br>
              <a:rPr lang="en-US" b="1" u="sng" dirty="0"/>
            </a:br>
            <a:r>
              <a:rPr lang="en-US" b="1" u="sng" dirty="0"/>
              <a:t/>
            </a:r>
            <a:br>
              <a:rPr lang="en-US" b="1" u="sng" dirty="0"/>
            </a:br>
            <a:endParaRPr lang="en-US" b="1" u="sng" dirty="0"/>
          </a:p>
        </p:txBody>
      </p:sp>
      <p:pic>
        <p:nvPicPr>
          <p:cNvPr id="4" name="Picture 3">
            <a:extLst>
              <a:ext uri="{FF2B5EF4-FFF2-40B4-BE49-F238E27FC236}">
                <a16:creationId xmlns:a16="http://schemas.microsoft.com/office/drawing/2014/main" id="{AF40E298-2920-FC46-89A8-B0D9E99BB8AA}"/>
              </a:ext>
            </a:extLst>
          </p:cNvPr>
          <p:cNvPicPr>
            <a:picLocks noChangeAspect="1"/>
          </p:cNvPicPr>
          <p:nvPr/>
        </p:nvPicPr>
        <p:blipFill>
          <a:blip r:embed="rId2"/>
          <a:stretch>
            <a:fillRect/>
          </a:stretch>
        </p:blipFill>
        <p:spPr>
          <a:xfrm>
            <a:off x="2961580" y="2090762"/>
            <a:ext cx="1717266" cy="2174488"/>
          </a:xfrm>
          <a:prstGeom prst="rect">
            <a:avLst/>
          </a:prstGeom>
        </p:spPr>
      </p:pic>
      <p:sp>
        <p:nvSpPr>
          <p:cNvPr id="6" name="TextBox 5">
            <a:extLst>
              <a:ext uri="{FF2B5EF4-FFF2-40B4-BE49-F238E27FC236}">
                <a16:creationId xmlns:a16="http://schemas.microsoft.com/office/drawing/2014/main" id="{27319E38-3352-C448-BFBC-9AAD3DB0BA84}"/>
              </a:ext>
            </a:extLst>
          </p:cNvPr>
          <p:cNvSpPr txBox="1"/>
          <p:nvPr/>
        </p:nvSpPr>
        <p:spPr>
          <a:xfrm>
            <a:off x="0" y="435823"/>
            <a:ext cx="12332043" cy="1200329"/>
          </a:xfrm>
          <a:prstGeom prst="rect">
            <a:avLst/>
          </a:prstGeom>
          <a:noFill/>
        </p:spPr>
        <p:txBody>
          <a:bodyPr wrap="square" rtlCol="0">
            <a:spAutoFit/>
          </a:bodyPr>
          <a:lstStyle/>
          <a:p>
            <a:r>
              <a:rPr lang="en-US" dirty="0"/>
              <a:t>The Executive Branch, just as in Canada, is responsible for ”Carrying out the laws” of the nation. In the United States, the executive branch technically has three components; The President, Vice President, and Cabinet, but ultimately, the President is the sole source </a:t>
            </a:r>
            <a:r>
              <a:rPr lang="en-US" dirty="0" smtClean="0"/>
              <a:t>of governance</a:t>
            </a:r>
            <a:r>
              <a:rPr lang="en-US" dirty="0"/>
              <a:t>. The President may only serve up to 2, 4-year terms.</a:t>
            </a:r>
          </a:p>
        </p:txBody>
      </p:sp>
      <p:sp>
        <p:nvSpPr>
          <p:cNvPr id="8" name="TextBox 7">
            <a:extLst>
              <a:ext uri="{FF2B5EF4-FFF2-40B4-BE49-F238E27FC236}">
                <a16:creationId xmlns:a16="http://schemas.microsoft.com/office/drawing/2014/main" id="{E86656D4-3C9E-6648-8176-B8F578F7D090}"/>
              </a:ext>
            </a:extLst>
          </p:cNvPr>
          <p:cNvSpPr txBox="1"/>
          <p:nvPr/>
        </p:nvSpPr>
        <p:spPr>
          <a:xfrm>
            <a:off x="2987372" y="1438012"/>
            <a:ext cx="1717266" cy="553998"/>
          </a:xfrm>
          <a:prstGeom prst="rect">
            <a:avLst/>
          </a:prstGeom>
          <a:solidFill>
            <a:schemeClr val="tx1">
              <a:lumMod val="50000"/>
            </a:schemeClr>
          </a:solidFill>
        </p:spPr>
        <p:txBody>
          <a:bodyPr wrap="square" rtlCol="0">
            <a:spAutoFit/>
          </a:bodyPr>
          <a:lstStyle/>
          <a:p>
            <a:pPr algn="ctr"/>
            <a:r>
              <a:rPr lang="en-US" sz="1000" b="1" dirty="0">
                <a:solidFill>
                  <a:srgbClr val="C00000"/>
                </a:solidFill>
              </a:rPr>
              <a:t>Donald J. Trump (Rep.)</a:t>
            </a:r>
          </a:p>
          <a:p>
            <a:pPr algn="ctr"/>
            <a:r>
              <a:rPr lang="en-US" sz="1000" dirty="0"/>
              <a:t>The 45</a:t>
            </a:r>
            <a:r>
              <a:rPr lang="en-US" sz="1000" baseline="30000" dirty="0"/>
              <a:t>th</a:t>
            </a:r>
            <a:r>
              <a:rPr lang="en-US" sz="1000" dirty="0"/>
              <a:t> President of the United States (POTUS)</a:t>
            </a:r>
          </a:p>
        </p:txBody>
      </p:sp>
      <p:pic>
        <p:nvPicPr>
          <p:cNvPr id="10" name="Picture 9">
            <a:extLst>
              <a:ext uri="{FF2B5EF4-FFF2-40B4-BE49-F238E27FC236}">
                <a16:creationId xmlns:a16="http://schemas.microsoft.com/office/drawing/2014/main" id="{1E4E3B3A-8714-EC44-98DF-DF949193B9B2}"/>
              </a:ext>
            </a:extLst>
          </p:cNvPr>
          <p:cNvPicPr>
            <a:picLocks noChangeAspect="1"/>
          </p:cNvPicPr>
          <p:nvPr/>
        </p:nvPicPr>
        <p:blipFill>
          <a:blip r:embed="rId3"/>
          <a:stretch>
            <a:fillRect/>
          </a:stretch>
        </p:blipFill>
        <p:spPr>
          <a:xfrm>
            <a:off x="7110778" y="2090762"/>
            <a:ext cx="1735341" cy="2174488"/>
          </a:xfrm>
          <a:prstGeom prst="rect">
            <a:avLst/>
          </a:prstGeom>
        </p:spPr>
      </p:pic>
      <p:sp>
        <p:nvSpPr>
          <p:cNvPr id="11" name="TextBox 10">
            <a:extLst>
              <a:ext uri="{FF2B5EF4-FFF2-40B4-BE49-F238E27FC236}">
                <a16:creationId xmlns:a16="http://schemas.microsoft.com/office/drawing/2014/main" id="{151A6170-7914-F84A-B2EF-A717D30D742D}"/>
              </a:ext>
            </a:extLst>
          </p:cNvPr>
          <p:cNvSpPr txBox="1"/>
          <p:nvPr/>
        </p:nvSpPr>
        <p:spPr>
          <a:xfrm>
            <a:off x="7084986" y="1430202"/>
            <a:ext cx="1735341" cy="553998"/>
          </a:xfrm>
          <a:prstGeom prst="rect">
            <a:avLst/>
          </a:prstGeom>
          <a:solidFill>
            <a:schemeClr val="tx1">
              <a:lumMod val="50000"/>
            </a:schemeClr>
          </a:solidFill>
        </p:spPr>
        <p:txBody>
          <a:bodyPr wrap="square" rtlCol="0">
            <a:spAutoFit/>
          </a:bodyPr>
          <a:lstStyle/>
          <a:p>
            <a:pPr algn="ctr"/>
            <a:r>
              <a:rPr lang="en-US" sz="1000" b="1" dirty="0">
                <a:solidFill>
                  <a:srgbClr val="C00000"/>
                </a:solidFill>
              </a:rPr>
              <a:t>Michael R. Pence(Rep.)</a:t>
            </a:r>
          </a:p>
          <a:p>
            <a:pPr algn="ctr"/>
            <a:r>
              <a:rPr lang="en-US" sz="1000" dirty="0"/>
              <a:t>The 48</a:t>
            </a:r>
            <a:r>
              <a:rPr lang="en-US" sz="1000" baseline="30000" dirty="0"/>
              <a:t>th</a:t>
            </a:r>
            <a:r>
              <a:rPr lang="en-US" sz="1000" dirty="0"/>
              <a:t> Vice President of the United States </a:t>
            </a:r>
          </a:p>
        </p:txBody>
      </p:sp>
      <p:pic>
        <p:nvPicPr>
          <p:cNvPr id="13" name="Picture 12">
            <a:extLst>
              <a:ext uri="{FF2B5EF4-FFF2-40B4-BE49-F238E27FC236}">
                <a16:creationId xmlns:a16="http://schemas.microsoft.com/office/drawing/2014/main" id="{CFF9A4E5-D757-ED42-A432-C43169CE8CD0}"/>
              </a:ext>
            </a:extLst>
          </p:cNvPr>
          <p:cNvPicPr>
            <a:picLocks noChangeAspect="1"/>
          </p:cNvPicPr>
          <p:nvPr/>
        </p:nvPicPr>
        <p:blipFill>
          <a:blip r:embed="rId4"/>
          <a:stretch>
            <a:fillRect/>
          </a:stretch>
        </p:blipFill>
        <p:spPr>
          <a:xfrm>
            <a:off x="3236686" y="5564131"/>
            <a:ext cx="1293869" cy="1293869"/>
          </a:xfrm>
          <a:prstGeom prst="rect">
            <a:avLst/>
          </a:prstGeom>
        </p:spPr>
      </p:pic>
      <p:pic>
        <p:nvPicPr>
          <p:cNvPr id="15" name="Picture 14">
            <a:extLst>
              <a:ext uri="{FF2B5EF4-FFF2-40B4-BE49-F238E27FC236}">
                <a16:creationId xmlns:a16="http://schemas.microsoft.com/office/drawing/2014/main" id="{052197C7-5D7B-CD4C-9571-54DAA2F3C70B}"/>
              </a:ext>
            </a:extLst>
          </p:cNvPr>
          <p:cNvPicPr>
            <a:picLocks noChangeAspect="1"/>
          </p:cNvPicPr>
          <p:nvPr/>
        </p:nvPicPr>
        <p:blipFill>
          <a:blip r:embed="rId5"/>
          <a:stretch>
            <a:fillRect/>
          </a:stretch>
        </p:blipFill>
        <p:spPr>
          <a:xfrm>
            <a:off x="7551997" y="5564131"/>
            <a:ext cx="1294122" cy="1293869"/>
          </a:xfrm>
          <a:prstGeom prst="rect">
            <a:avLst/>
          </a:prstGeom>
        </p:spPr>
      </p:pic>
      <p:pic>
        <p:nvPicPr>
          <p:cNvPr id="17" name="Picture 16">
            <a:extLst>
              <a:ext uri="{FF2B5EF4-FFF2-40B4-BE49-F238E27FC236}">
                <a16:creationId xmlns:a16="http://schemas.microsoft.com/office/drawing/2014/main" id="{EE7F4B94-048F-DE45-97E2-5E66D1F12730}"/>
              </a:ext>
            </a:extLst>
          </p:cNvPr>
          <p:cNvPicPr>
            <a:picLocks noChangeAspect="1"/>
          </p:cNvPicPr>
          <p:nvPr/>
        </p:nvPicPr>
        <p:blipFill>
          <a:blip r:embed="rId6"/>
          <a:stretch>
            <a:fillRect/>
          </a:stretch>
        </p:blipFill>
        <p:spPr>
          <a:xfrm>
            <a:off x="196566" y="1702286"/>
            <a:ext cx="2567780" cy="1944858"/>
          </a:xfrm>
          <a:prstGeom prst="rect">
            <a:avLst/>
          </a:prstGeom>
        </p:spPr>
      </p:pic>
      <p:sp>
        <p:nvSpPr>
          <p:cNvPr id="18" name="TextBox 17">
            <a:extLst>
              <a:ext uri="{FF2B5EF4-FFF2-40B4-BE49-F238E27FC236}">
                <a16:creationId xmlns:a16="http://schemas.microsoft.com/office/drawing/2014/main" id="{5D13617A-3704-0C48-BCBC-61569311E1FF}"/>
              </a:ext>
            </a:extLst>
          </p:cNvPr>
          <p:cNvSpPr txBox="1"/>
          <p:nvPr/>
        </p:nvSpPr>
        <p:spPr>
          <a:xfrm>
            <a:off x="185066" y="3823003"/>
            <a:ext cx="2567780" cy="400110"/>
          </a:xfrm>
          <a:prstGeom prst="rect">
            <a:avLst/>
          </a:prstGeom>
          <a:solidFill>
            <a:schemeClr val="tx1">
              <a:lumMod val="50000"/>
            </a:schemeClr>
          </a:solidFill>
        </p:spPr>
        <p:txBody>
          <a:bodyPr wrap="square" rtlCol="0">
            <a:spAutoFit/>
          </a:bodyPr>
          <a:lstStyle/>
          <a:p>
            <a:pPr algn="ctr"/>
            <a:r>
              <a:rPr lang="en-US" sz="1000" b="1" dirty="0">
                <a:solidFill>
                  <a:srgbClr val="C00000"/>
                </a:solidFill>
              </a:rPr>
              <a:t>President Trump with his Vice President and Cabinet in the Oval Office</a:t>
            </a:r>
            <a:endParaRPr lang="en-US" sz="1000" dirty="0"/>
          </a:p>
        </p:txBody>
      </p:sp>
      <p:pic>
        <p:nvPicPr>
          <p:cNvPr id="19" name="Picture 18">
            <a:extLst>
              <a:ext uri="{FF2B5EF4-FFF2-40B4-BE49-F238E27FC236}">
                <a16:creationId xmlns:a16="http://schemas.microsoft.com/office/drawing/2014/main" id="{439A2869-4C2D-9646-ACB0-39ED0FBF891D}"/>
              </a:ext>
            </a:extLst>
          </p:cNvPr>
          <p:cNvPicPr>
            <a:picLocks noChangeAspect="1"/>
          </p:cNvPicPr>
          <p:nvPr/>
        </p:nvPicPr>
        <p:blipFill>
          <a:blip r:embed="rId7"/>
          <a:stretch>
            <a:fillRect/>
          </a:stretch>
        </p:blipFill>
        <p:spPr>
          <a:xfrm>
            <a:off x="4835978" y="1503939"/>
            <a:ext cx="2117668" cy="1115084"/>
          </a:xfrm>
          <a:prstGeom prst="rect">
            <a:avLst/>
          </a:prstGeom>
        </p:spPr>
      </p:pic>
      <p:pic>
        <p:nvPicPr>
          <p:cNvPr id="21" name="Picture 20">
            <a:extLst>
              <a:ext uri="{FF2B5EF4-FFF2-40B4-BE49-F238E27FC236}">
                <a16:creationId xmlns:a16="http://schemas.microsoft.com/office/drawing/2014/main" id="{90A084B5-A76F-0340-90AE-442EA3F70F7A}"/>
              </a:ext>
            </a:extLst>
          </p:cNvPr>
          <p:cNvPicPr>
            <a:picLocks noChangeAspect="1"/>
          </p:cNvPicPr>
          <p:nvPr/>
        </p:nvPicPr>
        <p:blipFill>
          <a:blip r:embed="rId8"/>
          <a:stretch>
            <a:fillRect/>
          </a:stretch>
        </p:blipFill>
        <p:spPr>
          <a:xfrm>
            <a:off x="8995227" y="1598102"/>
            <a:ext cx="2942106" cy="1961404"/>
          </a:xfrm>
          <a:prstGeom prst="rect">
            <a:avLst/>
          </a:prstGeom>
        </p:spPr>
      </p:pic>
      <p:sp>
        <p:nvSpPr>
          <p:cNvPr id="16" name="TextBox 15">
            <a:extLst>
              <a:ext uri="{FF2B5EF4-FFF2-40B4-BE49-F238E27FC236}">
                <a16:creationId xmlns:a16="http://schemas.microsoft.com/office/drawing/2014/main" id="{BFC9D5AD-70F0-4843-9981-1E79BE6A976A}"/>
              </a:ext>
            </a:extLst>
          </p:cNvPr>
          <p:cNvSpPr txBox="1"/>
          <p:nvPr/>
        </p:nvSpPr>
        <p:spPr>
          <a:xfrm>
            <a:off x="8995227" y="3665571"/>
            <a:ext cx="2942106" cy="553998"/>
          </a:xfrm>
          <a:prstGeom prst="rect">
            <a:avLst/>
          </a:prstGeom>
          <a:solidFill>
            <a:schemeClr val="tx1">
              <a:lumMod val="50000"/>
            </a:schemeClr>
          </a:solidFill>
        </p:spPr>
        <p:txBody>
          <a:bodyPr wrap="square" rtlCol="0">
            <a:spAutoFit/>
          </a:bodyPr>
          <a:lstStyle/>
          <a:p>
            <a:pPr algn="ctr"/>
            <a:r>
              <a:rPr lang="en-US" sz="1000" b="1" dirty="0">
                <a:solidFill>
                  <a:srgbClr val="C00000"/>
                </a:solidFill>
              </a:rPr>
              <a:t>The White House</a:t>
            </a:r>
          </a:p>
          <a:p>
            <a:pPr algn="ctr"/>
            <a:r>
              <a:rPr lang="en-US" sz="1000" dirty="0"/>
              <a:t>Residence of the President of the United States of America</a:t>
            </a:r>
          </a:p>
        </p:txBody>
      </p:sp>
      <p:sp>
        <p:nvSpPr>
          <p:cNvPr id="20" name="Oval 19">
            <a:extLst>
              <a:ext uri="{FF2B5EF4-FFF2-40B4-BE49-F238E27FC236}">
                <a16:creationId xmlns:a16="http://schemas.microsoft.com/office/drawing/2014/main" id="{10973F08-67CA-714F-B389-73B0AFD23E4D}"/>
              </a:ext>
            </a:extLst>
          </p:cNvPr>
          <p:cNvSpPr/>
          <p:nvPr/>
        </p:nvSpPr>
        <p:spPr>
          <a:xfrm>
            <a:off x="4887580" y="2709964"/>
            <a:ext cx="2107580" cy="19514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EXECUTIVE</a:t>
            </a:r>
          </a:p>
        </p:txBody>
      </p:sp>
      <p:sp>
        <p:nvSpPr>
          <p:cNvPr id="3" name="TextBox 2">
            <a:extLst>
              <a:ext uri="{FF2B5EF4-FFF2-40B4-BE49-F238E27FC236}">
                <a16:creationId xmlns:a16="http://schemas.microsoft.com/office/drawing/2014/main" id="{623CD393-17C8-3C43-A991-D48C878BC1DA}"/>
              </a:ext>
            </a:extLst>
          </p:cNvPr>
          <p:cNvSpPr txBox="1"/>
          <p:nvPr/>
        </p:nvSpPr>
        <p:spPr>
          <a:xfrm>
            <a:off x="4794464" y="3823003"/>
            <a:ext cx="2406140" cy="369332"/>
          </a:xfrm>
          <a:prstGeom prst="rect">
            <a:avLst/>
          </a:prstGeom>
          <a:noFill/>
        </p:spPr>
        <p:txBody>
          <a:bodyPr wrap="square" rtlCol="0">
            <a:spAutoFit/>
          </a:bodyPr>
          <a:lstStyle/>
          <a:p>
            <a:r>
              <a:rPr lang="en-US" dirty="0"/>
              <a:t>“Enforces the Law”</a:t>
            </a:r>
          </a:p>
        </p:txBody>
      </p:sp>
      <p:pic>
        <p:nvPicPr>
          <p:cNvPr id="5" name="Picture 4">
            <a:extLst>
              <a:ext uri="{FF2B5EF4-FFF2-40B4-BE49-F238E27FC236}">
                <a16:creationId xmlns:a16="http://schemas.microsoft.com/office/drawing/2014/main" id="{8996D5D7-3228-2B48-9669-66A65D0C2A99}"/>
              </a:ext>
            </a:extLst>
          </p:cNvPr>
          <p:cNvPicPr>
            <a:picLocks noChangeAspect="1"/>
          </p:cNvPicPr>
          <p:nvPr/>
        </p:nvPicPr>
        <p:blipFill>
          <a:blip r:embed="rId9"/>
          <a:stretch>
            <a:fillRect/>
          </a:stretch>
        </p:blipFill>
        <p:spPr>
          <a:xfrm>
            <a:off x="6779598" y="4229543"/>
            <a:ext cx="3937677" cy="1407406"/>
          </a:xfrm>
          <a:prstGeom prst="rect">
            <a:avLst/>
          </a:prstGeom>
        </p:spPr>
      </p:pic>
      <p:pic>
        <p:nvPicPr>
          <p:cNvPr id="22" name="Picture 21">
            <a:extLst>
              <a:ext uri="{FF2B5EF4-FFF2-40B4-BE49-F238E27FC236}">
                <a16:creationId xmlns:a16="http://schemas.microsoft.com/office/drawing/2014/main" id="{7190ABC6-102B-5E4B-8CE8-21BFFD00DF88}"/>
              </a:ext>
            </a:extLst>
          </p:cNvPr>
          <p:cNvPicPr>
            <a:picLocks noChangeAspect="1"/>
          </p:cNvPicPr>
          <p:nvPr/>
        </p:nvPicPr>
        <p:blipFill>
          <a:blip r:embed="rId9"/>
          <a:stretch>
            <a:fillRect/>
          </a:stretch>
        </p:blipFill>
        <p:spPr>
          <a:xfrm flipH="1">
            <a:off x="1520558" y="4232080"/>
            <a:ext cx="3633504" cy="1407407"/>
          </a:xfrm>
          <a:prstGeom prst="rect">
            <a:avLst/>
          </a:prstGeom>
        </p:spPr>
      </p:pic>
      <p:pic>
        <p:nvPicPr>
          <p:cNvPr id="23" name="Picture 22">
            <a:extLst>
              <a:ext uri="{FF2B5EF4-FFF2-40B4-BE49-F238E27FC236}">
                <a16:creationId xmlns:a16="http://schemas.microsoft.com/office/drawing/2014/main" id="{4058C5AE-2D8A-C74A-AC75-DAA058D91D0E}"/>
              </a:ext>
            </a:extLst>
          </p:cNvPr>
          <p:cNvPicPr>
            <a:picLocks noChangeAspect="1"/>
          </p:cNvPicPr>
          <p:nvPr/>
        </p:nvPicPr>
        <p:blipFill>
          <a:blip r:embed="rId4"/>
          <a:stretch>
            <a:fillRect/>
          </a:stretch>
        </p:blipFill>
        <p:spPr>
          <a:xfrm>
            <a:off x="5640970" y="2946607"/>
            <a:ext cx="600799" cy="600799"/>
          </a:xfrm>
          <a:prstGeom prst="rect">
            <a:avLst/>
          </a:prstGeom>
        </p:spPr>
      </p:pic>
    </p:spTree>
    <p:extLst>
      <p:ext uri="{BB962C8B-B14F-4D97-AF65-F5344CB8AC3E}">
        <p14:creationId xmlns:p14="http://schemas.microsoft.com/office/powerpoint/2010/main" val="863351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63E1-C579-CB4C-A1D3-DAD930B0487A}"/>
              </a:ext>
            </a:extLst>
          </p:cNvPr>
          <p:cNvSpPr>
            <a:spLocks noGrp="1"/>
          </p:cNvSpPr>
          <p:nvPr>
            <p:ph type="title"/>
          </p:nvPr>
        </p:nvSpPr>
        <p:spPr>
          <a:xfrm>
            <a:off x="0" y="0"/>
            <a:ext cx="12192000" cy="861391"/>
          </a:xfrm>
        </p:spPr>
        <p:txBody>
          <a:bodyPr>
            <a:normAutofit fontScale="90000"/>
          </a:bodyPr>
          <a:lstStyle/>
          <a:p>
            <a:pPr algn="ctr"/>
            <a:r>
              <a:rPr lang="en-US" b="1" u="sng" dirty="0"/>
              <a:t>The Executive Branch</a:t>
            </a:r>
            <a:r>
              <a:rPr lang="en-US" dirty="0"/>
              <a:t/>
            </a:r>
            <a:br>
              <a:rPr lang="en-US" dirty="0"/>
            </a:br>
            <a:endParaRPr lang="en-US" dirty="0"/>
          </a:p>
        </p:txBody>
      </p:sp>
      <p:sp>
        <p:nvSpPr>
          <p:cNvPr id="4" name="Oval 3">
            <a:extLst>
              <a:ext uri="{FF2B5EF4-FFF2-40B4-BE49-F238E27FC236}">
                <a16:creationId xmlns:a16="http://schemas.microsoft.com/office/drawing/2014/main" id="{349952D6-A01E-694A-888F-B66B081F9BCF}"/>
              </a:ext>
            </a:extLst>
          </p:cNvPr>
          <p:cNvSpPr/>
          <p:nvPr/>
        </p:nvSpPr>
        <p:spPr>
          <a:xfrm>
            <a:off x="147587" y="4772480"/>
            <a:ext cx="2107580"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LEGISLATIVE</a:t>
            </a:r>
          </a:p>
          <a:p>
            <a:pPr algn="ctr"/>
            <a:r>
              <a:rPr lang="en-US" dirty="0"/>
              <a:t>(Congress)</a:t>
            </a:r>
          </a:p>
        </p:txBody>
      </p:sp>
      <p:sp>
        <p:nvSpPr>
          <p:cNvPr id="5" name="Oval 4">
            <a:extLst>
              <a:ext uri="{FF2B5EF4-FFF2-40B4-BE49-F238E27FC236}">
                <a16:creationId xmlns:a16="http://schemas.microsoft.com/office/drawing/2014/main" id="{25371805-3053-D54E-BA26-01F86C8B0965}"/>
              </a:ext>
            </a:extLst>
          </p:cNvPr>
          <p:cNvSpPr/>
          <p:nvPr/>
        </p:nvSpPr>
        <p:spPr>
          <a:xfrm>
            <a:off x="9824655" y="4772480"/>
            <a:ext cx="2107580" cy="19514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JUDICIAL</a:t>
            </a:r>
          </a:p>
        </p:txBody>
      </p:sp>
      <p:pic>
        <p:nvPicPr>
          <p:cNvPr id="7" name="Picture 6">
            <a:extLst>
              <a:ext uri="{FF2B5EF4-FFF2-40B4-BE49-F238E27FC236}">
                <a16:creationId xmlns:a16="http://schemas.microsoft.com/office/drawing/2014/main" id="{8671365F-E5B5-8249-A3CF-0C557772A4CC}"/>
              </a:ext>
            </a:extLst>
          </p:cNvPr>
          <p:cNvPicPr>
            <a:picLocks noChangeAspect="1"/>
          </p:cNvPicPr>
          <p:nvPr/>
        </p:nvPicPr>
        <p:blipFill>
          <a:blip r:embed="rId2"/>
          <a:stretch>
            <a:fillRect/>
          </a:stretch>
        </p:blipFill>
        <p:spPr>
          <a:xfrm>
            <a:off x="598322" y="6028312"/>
            <a:ext cx="603055" cy="603055"/>
          </a:xfrm>
          <a:prstGeom prst="rect">
            <a:avLst/>
          </a:prstGeom>
        </p:spPr>
      </p:pic>
      <p:pic>
        <p:nvPicPr>
          <p:cNvPr id="8" name="Picture 7">
            <a:extLst>
              <a:ext uri="{FF2B5EF4-FFF2-40B4-BE49-F238E27FC236}">
                <a16:creationId xmlns:a16="http://schemas.microsoft.com/office/drawing/2014/main" id="{1D55CDD1-BA79-C94F-AF28-EAC520394527}"/>
              </a:ext>
            </a:extLst>
          </p:cNvPr>
          <p:cNvPicPr>
            <a:picLocks noChangeAspect="1"/>
          </p:cNvPicPr>
          <p:nvPr/>
        </p:nvPicPr>
        <p:blipFill>
          <a:blip r:embed="rId3"/>
          <a:stretch>
            <a:fillRect/>
          </a:stretch>
        </p:blipFill>
        <p:spPr>
          <a:xfrm>
            <a:off x="10583542" y="6009862"/>
            <a:ext cx="589805" cy="589805"/>
          </a:xfrm>
          <a:prstGeom prst="rect">
            <a:avLst/>
          </a:prstGeom>
        </p:spPr>
      </p:pic>
      <p:sp>
        <p:nvSpPr>
          <p:cNvPr id="10" name="TextBox 9">
            <a:extLst>
              <a:ext uri="{FF2B5EF4-FFF2-40B4-BE49-F238E27FC236}">
                <a16:creationId xmlns:a16="http://schemas.microsoft.com/office/drawing/2014/main" id="{26A6A7B4-2199-134C-B9F1-D292E95ECA6F}"/>
              </a:ext>
            </a:extLst>
          </p:cNvPr>
          <p:cNvSpPr txBox="1"/>
          <p:nvPr/>
        </p:nvSpPr>
        <p:spPr>
          <a:xfrm>
            <a:off x="0" y="363918"/>
            <a:ext cx="12192000" cy="2031325"/>
          </a:xfrm>
          <a:prstGeom prst="rect">
            <a:avLst/>
          </a:prstGeom>
          <a:noFill/>
        </p:spPr>
        <p:txBody>
          <a:bodyPr wrap="square" rtlCol="0">
            <a:spAutoFit/>
          </a:bodyPr>
          <a:lstStyle/>
          <a:p>
            <a:r>
              <a:rPr lang="en-US" dirty="0"/>
              <a:t>Unlike in Canada, The President of the United States holds many roles. He or she is the Head of State, The head of the executive branch (Chief Executive), Chief Diplomat and Legislator, head of his or her political party and directly represents every citizen within the nation. Additionally, the President is the Commander in </a:t>
            </a:r>
            <a:r>
              <a:rPr lang="en-US" dirty="0" smtClean="0"/>
              <a:t>Chief and </a:t>
            </a:r>
            <a:r>
              <a:rPr lang="en-US" dirty="0"/>
              <a:t>the head of the American </a:t>
            </a:r>
            <a:r>
              <a:rPr lang="en-US" dirty="0" smtClean="0"/>
              <a:t>Armed </a:t>
            </a:r>
            <a:r>
              <a:rPr lang="en-US" dirty="0"/>
              <a:t>F</a:t>
            </a:r>
            <a:r>
              <a:rPr lang="en-US" dirty="0" smtClean="0"/>
              <a:t>orces</a:t>
            </a:r>
            <a:r>
              <a:rPr lang="en-US" dirty="0"/>
              <a:t>. The President is </a:t>
            </a:r>
            <a:r>
              <a:rPr lang="en-US" dirty="0" smtClean="0"/>
              <a:t>in </a:t>
            </a:r>
            <a:r>
              <a:rPr lang="en-US" dirty="0"/>
              <a:t>charge of signing bills into law and for appointing their cabinet. Cabinet, which </a:t>
            </a:r>
            <a:r>
              <a:rPr lang="en-US" dirty="0" smtClean="0"/>
              <a:t>consists </a:t>
            </a:r>
            <a:r>
              <a:rPr lang="en-US" dirty="0"/>
              <a:t>of members who are successfully confirmed by the Senate through a majority </a:t>
            </a:r>
            <a:r>
              <a:rPr lang="en-US" dirty="0" smtClean="0"/>
              <a:t>vote but may not have been themselves elected. </a:t>
            </a:r>
            <a:r>
              <a:rPr lang="en-US" dirty="0"/>
              <a:t>Once confirmed they receive the title of Secretary and entrusted to run a department of the government (such as Defense or Agriculture)</a:t>
            </a:r>
          </a:p>
        </p:txBody>
      </p:sp>
      <p:sp>
        <p:nvSpPr>
          <p:cNvPr id="11" name="TextBox 10">
            <a:extLst>
              <a:ext uri="{FF2B5EF4-FFF2-40B4-BE49-F238E27FC236}">
                <a16:creationId xmlns:a16="http://schemas.microsoft.com/office/drawing/2014/main" id="{F4AD4022-2CA9-9649-9193-563E999C29AB}"/>
              </a:ext>
            </a:extLst>
          </p:cNvPr>
          <p:cNvSpPr txBox="1"/>
          <p:nvPr/>
        </p:nvSpPr>
        <p:spPr>
          <a:xfrm>
            <a:off x="-170553" y="2259787"/>
            <a:ext cx="12192000" cy="369332"/>
          </a:xfrm>
          <a:prstGeom prst="rect">
            <a:avLst/>
          </a:prstGeom>
          <a:noFill/>
        </p:spPr>
        <p:txBody>
          <a:bodyPr wrap="square" rtlCol="0">
            <a:spAutoFit/>
          </a:bodyPr>
          <a:lstStyle/>
          <a:p>
            <a:pPr algn="ctr"/>
            <a:r>
              <a:rPr lang="en-US" b="1" u="sng" dirty="0"/>
              <a:t>CHECKS AND BALANCES</a:t>
            </a:r>
          </a:p>
        </p:txBody>
      </p:sp>
      <p:sp>
        <p:nvSpPr>
          <p:cNvPr id="12" name="TextBox 11">
            <a:extLst>
              <a:ext uri="{FF2B5EF4-FFF2-40B4-BE49-F238E27FC236}">
                <a16:creationId xmlns:a16="http://schemas.microsoft.com/office/drawing/2014/main" id="{DA1DE7A5-160B-FE4D-890E-2C75BB2C374A}"/>
              </a:ext>
            </a:extLst>
          </p:cNvPr>
          <p:cNvSpPr txBox="1"/>
          <p:nvPr/>
        </p:nvSpPr>
        <p:spPr>
          <a:xfrm>
            <a:off x="0" y="2526454"/>
            <a:ext cx="12192000" cy="1200329"/>
          </a:xfrm>
          <a:prstGeom prst="rect">
            <a:avLst/>
          </a:prstGeom>
          <a:noFill/>
        </p:spPr>
        <p:txBody>
          <a:bodyPr wrap="square" rtlCol="0">
            <a:spAutoFit/>
          </a:bodyPr>
          <a:lstStyle/>
          <a:p>
            <a:r>
              <a:rPr lang="en-US" dirty="0"/>
              <a:t>As Montesquieu argued for during the Enlightenment, The United States Utilizes a separation of power to prevent any group or one individual from perverting the government’s power to benefit themselves at the cost of the liberties and freedoms of others. As such, The Executive Branch (most specifically the President) directly shapes how the other two branches function, as well as who is put in charge of key political roles. </a:t>
            </a:r>
          </a:p>
        </p:txBody>
      </p:sp>
      <p:sp>
        <p:nvSpPr>
          <p:cNvPr id="13" name="TextBox 12">
            <a:extLst>
              <a:ext uri="{FF2B5EF4-FFF2-40B4-BE49-F238E27FC236}">
                <a16:creationId xmlns:a16="http://schemas.microsoft.com/office/drawing/2014/main" id="{2066A5E9-EDEF-0447-9DD9-CE70A5D7B09A}"/>
              </a:ext>
            </a:extLst>
          </p:cNvPr>
          <p:cNvSpPr txBox="1"/>
          <p:nvPr/>
        </p:nvSpPr>
        <p:spPr>
          <a:xfrm>
            <a:off x="6957391" y="5020145"/>
            <a:ext cx="3053057" cy="861774"/>
          </a:xfrm>
          <a:prstGeom prst="rect">
            <a:avLst/>
          </a:prstGeom>
          <a:noFill/>
        </p:spPr>
        <p:txBody>
          <a:bodyPr wrap="square" rtlCol="0">
            <a:spAutoFit/>
          </a:bodyPr>
          <a:lstStyle/>
          <a:p>
            <a:r>
              <a:rPr lang="en-US" sz="1600" dirty="0"/>
              <a:t>-Supreme Court Judges are nominated by the President</a:t>
            </a:r>
          </a:p>
          <a:p>
            <a:endParaRPr lang="en-US" dirty="0"/>
          </a:p>
        </p:txBody>
      </p:sp>
      <p:sp>
        <p:nvSpPr>
          <p:cNvPr id="14" name="TextBox 13">
            <a:extLst>
              <a:ext uri="{FF2B5EF4-FFF2-40B4-BE49-F238E27FC236}">
                <a16:creationId xmlns:a16="http://schemas.microsoft.com/office/drawing/2014/main" id="{E49380AF-CAC1-3142-A50C-1273293EF74B}"/>
              </a:ext>
            </a:extLst>
          </p:cNvPr>
          <p:cNvSpPr txBox="1"/>
          <p:nvPr/>
        </p:nvSpPr>
        <p:spPr>
          <a:xfrm>
            <a:off x="2255167" y="5009548"/>
            <a:ext cx="3032450" cy="1815882"/>
          </a:xfrm>
          <a:prstGeom prst="rect">
            <a:avLst/>
          </a:prstGeom>
          <a:noFill/>
        </p:spPr>
        <p:txBody>
          <a:bodyPr wrap="square" rtlCol="0">
            <a:spAutoFit/>
          </a:bodyPr>
          <a:lstStyle/>
          <a:p>
            <a:r>
              <a:rPr lang="en-US" sz="1600" dirty="0"/>
              <a:t>-The President can propose legislation</a:t>
            </a:r>
          </a:p>
          <a:p>
            <a:r>
              <a:rPr lang="en-US" sz="1600" dirty="0"/>
              <a:t>-Veto legislation that has passed congress </a:t>
            </a:r>
            <a:r>
              <a:rPr lang="en-US" sz="1600" dirty="0" smtClean="0"/>
              <a:t>(but </a:t>
            </a:r>
            <a:r>
              <a:rPr lang="en-US" sz="1600" dirty="0"/>
              <a:t>can </a:t>
            </a:r>
            <a:r>
              <a:rPr lang="en-US" sz="1600" dirty="0" smtClean="0"/>
              <a:t>be </a:t>
            </a:r>
            <a:r>
              <a:rPr lang="en-US" sz="1600" dirty="0"/>
              <a:t>overruled by a 2/3 vote in both the Senate and the House)</a:t>
            </a:r>
          </a:p>
        </p:txBody>
      </p:sp>
      <p:sp>
        <p:nvSpPr>
          <p:cNvPr id="15" name="Oval 14">
            <a:extLst>
              <a:ext uri="{FF2B5EF4-FFF2-40B4-BE49-F238E27FC236}">
                <a16:creationId xmlns:a16="http://schemas.microsoft.com/office/drawing/2014/main" id="{5BB8A7EB-78C6-3B4F-8AC8-728DB37E3640}"/>
              </a:ext>
            </a:extLst>
          </p:cNvPr>
          <p:cNvSpPr/>
          <p:nvPr/>
        </p:nvSpPr>
        <p:spPr>
          <a:xfrm>
            <a:off x="5068955" y="3620141"/>
            <a:ext cx="1888436" cy="17083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EXECUTIVE</a:t>
            </a:r>
          </a:p>
        </p:txBody>
      </p:sp>
      <p:cxnSp>
        <p:nvCxnSpPr>
          <p:cNvPr id="17" name="Straight Arrow Connector 16">
            <a:extLst>
              <a:ext uri="{FF2B5EF4-FFF2-40B4-BE49-F238E27FC236}">
                <a16:creationId xmlns:a16="http://schemas.microsoft.com/office/drawing/2014/main" id="{84FFA190-B8BF-B140-AF95-F289E5062319}"/>
              </a:ext>
            </a:extLst>
          </p:cNvPr>
          <p:cNvCxnSpPr>
            <a:stCxn id="15" idx="2"/>
            <a:endCxn id="4" idx="0"/>
          </p:cNvCxnSpPr>
          <p:nvPr/>
        </p:nvCxnSpPr>
        <p:spPr>
          <a:xfrm flipH="1">
            <a:off x="1201377" y="4474332"/>
            <a:ext cx="3867578" cy="29814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5620E90-890F-9B4D-B25E-645CD3B166C4}"/>
              </a:ext>
            </a:extLst>
          </p:cNvPr>
          <p:cNvCxnSpPr>
            <a:stCxn id="15" idx="6"/>
            <a:endCxn id="5" idx="0"/>
          </p:cNvCxnSpPr>
          <p:nvPr/>
        </p:nvCxnSpPr>
        <p:spPr>
          <a:xfrm>
            <a:off x="6957391" y="4474332"/>
            <a:ext cx="3921054" cy="29814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4BB87B7-582E-D74F-BDC7-9B99AF58AB0B}"/>
              </a:ext>
            </a:extLst>
          </p:cNvPr>
          <p:cNvPicPr>
            <a:picLocks noChangeAspect="1"/>
          </p:cNvPicPr>
          <p:nvPr/>
        </p:nvPicPr>
        <p:blipFill>
          <a:blip r:embed="rId4"/>
          <a:stretch>
            <a:fillRect/>
          </a:stretch>
        </p:blipFill>
        <p:spPr>
          <a:xfrm>
            <a:off x="5292655" y="5653305"/>
            <a:ext cx="1519924" cy="800335"/>
          </a:xfrm>
          <a:prstGeom prst="rect">
            <a:avLst/>
          </a:prstGeom>
        </p:spPr>
      </p:pic>
      <p:pic>
        <p:nvPicPr>
          <p:cNvPr id="21" name="Picture 20">
            <a:extLst>
              <a:ext uri="{FF2B5EF4-FFF2-40B4-BE49-F238E27FC236}">
                <a16:creationId xmlns:a16="http://schemas.microsoft.com/office/drawing/2014/main" id="{D85DA787-DB9F-1942-B508-04564ABED91A}"/>
              </a:ext>
            </a:extLst>
          </p:cNvPr>
          <p:cNvPicPr>
            <a:picLocks noChangeAspect="1"/>
          </p:cNvPicPr>
          <p:nvPr/>
        </p:nvPicPr>
        <p:blipFill>
          <a:blip r:embed="rId5"/>
          <a:stretch>
            <a:fillRect/>
          </a:stretch>
        </p:blipFill>
        <p:spPr>
          <a:xfrm>
            <a:off x="5701576" y="4613220"/>
            <a:ext cx="600799" cy="600799"/>
          </a:xfrm>
          <a:prstGeom prst="rect">
            <a:avLst/>
          </a:prstGeom>
        </p:spPr>
      </p:pic>
      <p:pic>
        <p:nvPicPr>
          <p:cNvPr id="22" name="Picture 21">
            <a:extLst>
              <a:ext uri="{FF2B5EF4-FFF2-40B4-BE49-F238E27FC236}">
                <a16:creationId xmlns:a16="http://schemas.microsoft.com/office/drawing/2014/main" id="{362FE527-BEB5-F546-988A-4672B33FABFA}"/>
              </a:ext>
            </a:extLst>
          </p:cNvPr>
          <p:cNvPicPr>
            <a:picLocks noChangeAspect="1"/>
          </p:cNvPicPr>
          <p:nvPr/>
        </p:nvPicPr>
        <p:blipFill>
          <a:blip r:embed="rId6"/>
          <a:stretch>
            <a:fillRect/>
          </a:stretch>
        </p:blipFill>
        <p:spPr>
          <a:xfrm>
            <a:off x="1204498" y="6009862"/>
            <a:ext cx="636710" cy="642199"/>
          </a:xfrm>
          <a:prstGeom prst="rect">
            <a:avLst/>
          </a:prstGeom>
        </p:spPr>
      </p:pic>
      <p:sp>
        <p:nvSpPr>
          <p:cNvPr id="3" name="Rectangle 2">
            <a:extLst>
              <a:ext uri="{FF2B5EF4-FFF2-40B4-BE49-F238E27FC236}">
                <a16:creationId xmlns:a16="http://schemas.microsoft.com/office/drawing/2014/main" id="{19E0BA0C-B3A0-6C4B-A2CF-18F878166BC8}"/>
              </a:ext>
            </a:extLst>
          </p:cNvPr>
          <p:cNvSpPr/>
          <p:nvPr/>
        </p:nvSpPr>
        <p:spPr>
          <a:xfrm>
            <a:off x="4942379" y="3943118"/>
            <a:ext cx="2220481" cy="369332"/>
          </a:xfrm>
          <a:prstGeom prst="rect">
            <a:avLst/>
          </a:prstGeom>
        </p:spPr>
        <p:txBody>
          <a:bodyPr wrap="none">
            <a:spAutoFit/>
          </a:bodyPr>
          <a:lstStyle/>
          <a:p>
            <a:pPr algn="ctr"/>
            <a:r>
              <a:rPr lang="en-US" b="1" dirty="0">
                <a:solidFill>
                  <a:schemeClr val="tx1">
                    <a:lumMod val="85000"/>
                  </a:schemeClr>
                </a:solidFill>
              </a:rPr>
              <a:t>“Enforces the law”</a:t>
            </a:r>
          </a:p>
        </p:txBody>
      </p:sp>
      <p:pic>
        <p:nvPicPr>
          <p:cNvPr id="23" name="Picture 22">
            <a:extLst>
              <a:ext uri="{FF2B5EF4-FFF2-40B4-BE49-F238E27FC236}">
                <a16:creationId xmlns:a16="http://schemas.microsoft.com/office/drawing/2014/main" id="{4B3D5EF0-CE3B-9146-86B7-7BA6FC220E3D}"/>
              </a:ext>
            </a:extLst>
          </p:cNvPr>
          <p:cNvPicPr>
            <a:picLocks noChangeAspect="1"/>
          </p:cNvPicPr>
          <p:nvPr/>
        </p:nvPicPr>
        <p:blipFill>
          <a:blip r:embed="rId7"/>
          <a:stretch>
            <a:fillRect/>
          </a:stretch>
        </p:blipFill>
        <p:spPr>
          <a:xfrm flipH="1">
            <a:off x="3246179" y="3726841"/>
            <a:ext cx="2205859" cy="886379"/>
          </a:xfrm>
          <a:prstGeom prst="rect">
            <a:avLst/>
          </a:prstGeom>
        </p:spPr>
      </p:pic>
      <p:pic>
        <p:nvPicPr>
          <p:cNvPr id="24" name="Picture 23">
            <a:extLst>
              <a:ext uri="{FF2B5EF4-FFF2-40B4-BE49-F238E27FC236}">
                <a16:creationId xmlns:a16="http://schemas.microsoft.com/office/drawing/2014/main" id="{E7DF98E8-ECAC-DA4C-9542-7DFC63003F7F}"/>
              </a:ext>
            </a:extLst>
          </p:cNvPr>
          <p:cNvPicPr>
            <a:picLocks noChangeAspect="1"/>
          </p:cNvPicPr>
          <p:nvPr/>
        </p:nvPicPr>
        <p:blipFill>
          <a:blip r:embed="rId7"/>
          <a:stretch>
            <a:fillRect/>
          </a:stretch>
        </p:blipFill>
        <p:spPr>
          <a:xfrm>
            <a:off x="6576830" y="3726783"/>
            <a:ext cx="2208920" cy="920856"/>
          </a:xfrm>
          <a:prstGeom prst="rect">
            <a:avLst/>
          </a:prstGeom>
        </p:spPr>
      </p:pic>
    </p:spTree>
    <p:extLst>
      <p:ext uri="{BB962C8B-B14F-4D97-AF65-F5344CB8AC3E}">
        <p14:creationId xmlns:p14="http://schemas.microsoft.com/office/powerpoint/2010/main" val="3006797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C66F-ED60-6A47-B3DE-D5BB7974FD3B}"/>
              </a:ext>
            </a:extLst>
          </p:cNvPr>
          <p:cNvSpPr>
            <a:spLocks noGrp="1"/>
          </p:cNvSpPr>
          <p:nvPr>
            <p:ph type="title"/>
          </p:nvPr>
        </p:nvSpPr>
        <p:spPr>
          <a:xfrm>
            <a:off x="0" y="6834"/>
            <a:ext cx="12192000" cy="964096"/>
          </a:xfrm>
        </p:spPr>
        <p:txBody>
          <a:bodyPr/>
          <a:lstStyle/>
          <a:p>
            <a:pPr algn="ctr"/>
            <a:r>
              <a:rPr lang="en-US" b="1" u="sng" dirty="0"/>
              <a:t>The Legislative Branch</a:t>
            </a:r>
          </a:p>
        </p:txBody>
      </p:sp>
      <p:pic>
        <p:nvPicPr>
          <p:cNvPr id="7" name="Picture 6">
            <a:extLst>
              <a:ext uri="{FF2B5EF4-FFF2-40B4-BE49-F238E27FC236}">
                <a16:creationId xmlns:a16="http://schemas.microsoft.com/office/drawing/2014/main" id="{F3700B5B-AA9B-8C48-9236-096DDC1992D8}"/>
              </a:ext>
            </a:extLst>
          </p:cNvPr>
          <p:cNvPicPr>
            <a:picLocks noChangeAspect="1"/>
          </p:cNvPicPr>
          <p:nvPr/>
        </p:nvPicPr>
        <p:blipFill>
          <a:blip r:embed="rId2"/>
          <a:stretch>
            <a:fillRect/>
          </a:stretch>
        </p:blipFill>
        <p:spPr>
          <a:xfrm>
            <a:off x="1138803" y="80022"/>
            <a:ext cx="1320193" cy="1320193"/>
          </a:xfrm>
          <a:prstGeom prst="rect">
            <a:avLst/>
          </a:prstGeom>
        </p:spPr>
      </p:pic>
      <p:sp>
        <p:nvSpPr>
          <p:cNvPr id="8" name="TextBox 7">
            <a:extLst>
              <a:ext uri="{FF2B5EF4-FFF2-40B4-BE49-F238E27FC236}">
                <a16:creationId xmlns:a16="http://schemas.microsoft.com/office/drawing/2014/main" id="{1ADB15BA-C067-244A-A598-C28C0BB9397E}"/>
              </a:ext>
            </a:extLst>
          </p:cNvPr>
          <p:cNvSpPr txBox="1"/>
          <p:nvPr/>
        </p:nvSpPr>
        <p:spPr>
          <a:xfrm>
            <a:off x="4004854" y="771727"/>
            <a:ext cx="4552123" cy="2031325"/>
          </a:xfrm>
          <a:prstGeom prst="rect">
            <a:avLst/>
          </a:prstGeom>
          <a:noFill/>
        </p:spPr>
        <p:txBody>
          <a:bodyPr wrap="square" rtlCol="0">
            <a:spAutoFit/>
          </a:bodyPr>
          <a:lstStyle/>
          <a:p>
            <a:r>
              <a:rPr lang="en-US" dirty="0"/>
              <a:t>Together, The United States Senate and the U.S. House of Representatives make up the bicameral legislative body of the United States government called Congress.</a:t>
            </a:r>
          </a:p>
          <a:p>
            <a:endParaRPr lang="en-US" dirty="0"/>
          </a:p>
          <a:p>
            <a:endParaRPr lang="en-US" dirty="0"/>
          </a:p>
        </p:txBody>
      </p:sp>
      <p:sp>
        <p:nvSpPr>
          <p:cNvPr id="9" name="TextBox 8">
            <a:extLst>
              <a:ext uri="{FF2B5EF4-FFF2-40B4-BE49-F238E27FC236}">
                <a16:creationId xmlns:a16="http://schemas.microsoft.com/office/drawing/2014/main" id="{F73518C4-4B9B-D746-943B-5AEA5367572C}"/>
              </a:ext>
            </a:extLst>
          </p:cNvPr>
          <p:cNvSpPr txBox="1"/>
          <p:nvPr/>
        </p:nvSpPr>
        <p:spPr>
          <a:xfrm>
            <a:off x="8556976" y="1258462"/>
            <a:ext cx="3741298" cy="5632311"/>
          </a:xfrm>
          <a:prstGeom prst="rect">
            <a:avLst/>
          </a:prstGeom>
          <a:noFill/>
        </p:spPr>
        <p:txBody>
          <a:bodyPr wrap="square" rtlCol="0">
            <a:spAutoFit/>
          </a:bodyPr>
          <a:lstStyle/>
          <a:p>
            <a:r>
              <a:rPr lang="en-US" dirty="0"/>
              <a:t>The Senate is comprised of senators from each of the 50 states. To ensure equality, 2 senators are elected to represent the states interests in this legislative body.  The Senate offers a “sober second thought” </a:t>
            </a:r>
            <a:r>
              <a:rPr lang="en-US" dirty="0" smtClean="0"/>
              <a:t>( A review of House recommendations)</a:t>
            </a:r>
            <a:endParaRPr lang="en-US" dirty="0"/>
          </a:p>
          <a:p>
            <a:endParaRPr lang="en-US" dirty="0"/>
          </a:p>
          <a:p>
            <a:r>
              <a:rPr lang="en-US" dirty="0" smtClean="0"/>
              <a:t>Senate reviews </a:t>
            </a:r>
            <a:r>
              <a:rPr lang="en-US" dirty="0"/>
              <a:t>possible legislation initiated by the President or from the House of </a:t>
            </a:r>
            <a:r>
              <a:rPr lang="en-US" dirty="0" smtClean="0"/>
              <a:t>Representatives. If </a:t>
            </a:r>
            <a:r>
              <a:rPr lang="en-US" dirty="0"/>
              <a:t>successful, the Senate sends the legislation to the President to become a bill. Otherwise it is rejected. Unlike in Canada, senators can propose legislation. Senators hold 6 year terms.</a:t>
            </a:r>
          </a:p>
        </p:txBody>
      </p:sp>
      <p:sp>
        <p:nvSpPr>
          <p:cNvPr id="11" name="TextBox 10">
            <a:extLst>
              <a:ext uri="{FF2B5EF4-FFF2-40B4-BE49-F238E27FC236}">
                <a16:creationId xmlns:a16="http://schemas.microsoft.com/office/drawing/2014/main" id="{E07CF15E-3041-6840-B1D7-9A6FEE95D37A}"/>
              </a:ext>
            </a:extLst>
          </p:cNvPr>
          <p:cNvSpPr txBox="1"/>
          <p:nvPr/>
        </p:nvSpPr>
        <p:spPr>
          <a:xfrm>
            <a:off x="56818" y="1434373"/>
            <a:ext cx="3945835" cy="5355312"/>
          </a:xfrm>
          <a:prstGeom prst="rect">
            <a:avLst/>
          </a:prstGeom>
          <a:noFill/>
        </p:spPr>
        <p:txBody>
          <a:bodyPr wrap="square" rtlCol="0">
            <a:spAutoFit/>
          </a:bodyPr>
          <a:lstStyle/>
          <a:p>
            <a:r>
              <a:rPr lang="en-US" dirty="0"/>
              <a:t>The U.S. House of Representatives, acts similarly to its Canadian counterpart the House of Commons. The number of House of Representatives is based by a system of Representation by Population (Rep by Pop). Currently, 435 members sit in the House.</a:t>
            </a:r>
          </a:p>
          <a:p>
            <a:endParaRPr lang="en-US" dirty="0"/>
          </a:p>
          <a:p>
            <a:r>
              <a:rPr lang="en-US" dirty="0"/>
              <a:t>This means that equality of representation is achieved by ensuring each House Representative represents the same relative number of constituents , however this means that states with larger populations have more representatives. They serve terms of 2 years in office</a:t>
            </a:r>
          </a:p>
        </p:txBody>
      </p:sp>
      <p:pic>
        <p:nvPicPr>
          <p:cNvPr id="12" name="Picture 11">
            <a:extLst>
              <a:ext uri="{FF2B5EF4-FFF2-40B4-BE49-F238E27FC236}">
                <a16:creationId xmlns:a16="http://schemas.microsoft.com/office/drawing/2014/main" id="{ED7DBF74-C019-ED4D-AC1E-0106CB7A2974}"/>
              </a:ext>
            </a:extLst>
          </p:cNvPr>
          <p:cNvPicPr>
            <a:picLocks noChangeAspect="1"/>
          </p:cNvPicPr>
          <p:nvPr/>
        </p:nvPicPr>
        <p:blipFill>
          <a:blip r:embed="rId3"/>
          <a:stretch>
            <a:fillRect/>
          </a:stretch>
        </p:blipFill>
        <p:spPr>
          <a:xfrm>
            <a:off x="4004854" y="2248700"/>
            <a:ext cx="4330067" cy="2488107"/>
          </a:xfrm>
          <a:prstGeom prst="rect">
            <a:avLst/>
          </a:prstGeom>
        </p:spPr>
      </p:pic>
      <p:sp>
        <p:nvSpPr>
          <p:cNvPr id="14" name="Oval 13">
            <a:extLst>
              <a:ext uri="{FF2B5EF4-FFF2-40B4-BE49-F238E27FC236}">
                <a16:creationId xmlns:a16="http://schemas.microsoft.com/office/drawing/2014/main" id="{1E184196-B319-9844-ADBF-BA34A448CC67}"/>
              </a:ext>
            </a:extLst>
          </p:cNvPr>
          <p:cNvSpPr/>
          <p:nvPr/>
        </p:nvSpPr>
        <p:spPr>
          <a:xfrm>
            <a:off x="5150008" y="4857586"/>
            <a:ext cx="2107580"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LEGISLATIVE</a:t>
            </a:r>
          </a:p>
          <a:p>
            <a:pPr algn="ctr"/>
            <a:r>
              <a:rPr lang="en-US" dirty="0"/>
              <a:t>(Congress)</a:t>
            </a:r>
          </a:p>
        </p:txBody>
      </p:sp>
      <p:sp>
        <p:nvSpPr>
          <p:cNvPr id="15" name="Rectangle 14">
            <a:extLst>
              <a:ext uri="{FF2B5EF4-FFF2-40B4-BE49-F238E27FC236}">
                <a16:creationId xmlns:a16="http://schemas.microsoft.com/office/drawing/2014/main" id="{C29993D6-A259-0F48-9031-DD583B7F901A}"/>
              </a:ext>
            </a:extLst>
          </p:cNvPr>
          <p:cNvSpPr/>
          <p:nvPr/>
        </p:nvSpPr>
        <p:spPr>
          <a:xfrm>
            <a:off x="4004854" y="4821671"/>
            <a:ext cx="1362276" cy="31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9DB3814-7E8B-7B4B-8769-5E47D1364A42}"/>
              </a:ext>
            </a:extLst>
          </p:cNvPr>
          <p:cNvSpPr/>
          <p:nvPr/>
        </p:nvSpPr>
        <p:spPr>
          <a:xfrm>
            <a:off x="6963482" y="4780641"/>
            <a:ext cx="1358832" cy="31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5A15122-9B5B-B847-BE10-3F40279C0093}"/>
              </a:ext>
            </a:extLst>
          </p:cNvPr>
          <p:cNvSpPr txBox="1"/>
          <p:nvPr/>
        </p:nvSpPr>
        <p:spPr>
          <a:xfrm>
            <a:off x="7261990" y="4857586"/>
            <a:ext cx="1055922" cy="246221"/>
          </a:xfrm>
          <a:prstGeom prst="rect">
            <a:avLst/>
          </a:prstGeom>
          <a:noFill/>
        </p:spPr>
        <p:txBody>
          <a:bodyPr wrap="square" rtlCol="0">
            <a:spAutoFit/>
          </a:bodyPr>
          <a:lstStyle/>
          <a:p>
            <a:r>
              <a:rPr lang="en-US" sz="1000" dirty="0"/>
              <a:t>The Senate</a:t>
            </a:r>
          </a:p>
        </p:txBody>
      </p:sp>
      <p:sp>
        <p:nvSpPr>
          <p:cNvPr id="18" name="TextBox 17">
            <a:extLst>
              <a:ext uri="{FF2B5EF4-FFF2-40B4-BE49-F238E27FC236}">
                <a16:creationId xmlns:a16="http://schemas.microsoft.com/office/drawing/2014/main" id="{7BE99ADB-39FC-914B-B80A-4F26C1C5D888}"/>
              </a:ext>
            </a:extLst>
          </p:cNvPr>
          <p:cNvSpPr txBox="1"/>
          <p:nvPr/>
        </p:nvSpPr>
        <p:spPr>
          <a:xfrm>
            <a:off x="4069458" y="4780641"/>
            <a:ext cx="1268767" cy="400110"/>
          </a:xfrm>
          <a:prstGeom prst="rect">
            <a:avLst/>
          </a:prstGeom>
          <a:noFill/>
        </p:spPr>
        <p:txBody>
          <a:bodyPr wrap="square" rtlCol="0">
            <a:spAutoFit/>
          </a:bodyPr>
          <a:lstStyle/>
          <a:p>
            <a:r>
              <a:rPr lang="en-US" sz="1000" dirty="0"/>
              <a:t>The House of Representatives</a:t>
            </a:r>
          </a:p>
        </p:txBody>
      </p:sp>
      <p:pic>
        <p:nvPicPr>
          <p:cNvPr id="20" name="Picture 19">
            <a:extLst>
              <a:ext uri="{FF2B5EF4-FFF2-40B4-BE49-F238E27FC236}">
                <a16:creationId xmlns:a16="http://schemas.microsoft.com/office/drawing/2014/main" id="{BA07122A-CD20-C545-8448-D90D369BFA1A}"/>
              </a:ext>
            </a:extLst>
          </p:cNvPr>
          <p:cNvPicPr>
            <a:picLocks noChangeAspect="1"/>
          </p:cNvPicPr>
          <p:nvPr/>
        </p:nvPicPr>
        <p:blipFill>
          <a:blip r:embed="rId4"/>
          <a:stretch>
            <a:fillRect/>
          </a:stretch>
        </p:blipFill>
        <p:spPr>
          <a:xfrm>
            <a:off x="9739305" y="11707"/>
            <a:ext cx="1376641" cy="1388508"/>
          </a:xfrm>
          <a:prstGeom prst="rect">
            <a:avLst/>
          </a:prstGeom>
        </p:spPr>
      </p:pic>
      <p:sp>
        <p:nvSpPr>
          <p:cNvPr id="3" name="Rectangle 2">
            <a:extLst>
              <a:ext uri="{FF2B5EF4-FFF2-40B4-BE49-F238E27FC236}">
                <a16:creationId xmlns:a16="http://schemas.microsoft.com/office/drawing/2014/main" id="{717DF0C2-AEA5-AF46-9B72-8F2F0A4E334A}"/>
              </a:ext>
            </a:extLst>
          </p:cNvPr>
          <p:cNvSpPr/>
          <p:nvPr/>
        </p:nvSpPr>
        <p:spPr>
          <a:xfrm>
            <a:off x="5172310" y="6148898"/>
            <a:ext cx="2170787" cy="369332"/>
          </a:xfrm>
          <a:prstGeom prst="rect">
            <a:avLst/>
          </a:prstGeom>
        </p:spPr>
        <p:txBody>
          <a:bodyPr wrap="none">
            <a:spAutoFit/>
          </a:bodyPr>
          <a:lstStyle/>
          <a:p>
            <a:pPr algn="ctr"/>
            <a:r>
              <a:rPr lang="en-US" b="1" dirty="0">
                <a:solidFill>
                  <a:schemeClr val="tx1">
                    <a:lumMod val="85000"/>
                  </a:schemeClr>
                </a:solidFill>
              </a:rPr>
              <a:t>“Makes the Laws”</a:t>
            </a:r>
          </a:p>
        </p:txBody>
      </p:sp>
      <p:pic>
        <p:nvPicPr>
          <p:cNvPr id="19" name="Picture 18">
            <a:extLst>
              <a:ext uri="{FF2B5EF4-FFF2-40B4-BE49-F238E27FC236}">
                <a16:creationId xmlns:a16="http://schemas.microsoft.com/office/drawing/2014/main" id="{C0F6F98C-FEC8-BC49-8A2B-0BC3B70B5023}"/>
              </a:ext>
            </a:extLst>
          </p:cNvPr>
          <p:cNvPicPr>
            <a:picLocks noChangeAspect="1"/>
          </p:cNvPicPr>
          <p:nvPr/>
        </p:nvPicPr>
        <p:blipFill>
          <a:blip r:embed="rId5"/>
          <a:stretch>
            <a:fillRect/>
          </a:stretch>
        </p:blipFill>
        <p:spPr>
          <a:xfrm flipH="1">
            <a:off x="3842950" y="5198324"/>
            <a:ext cx="1524180" cy="590378"/>
          </a:xfrm>
          <a:prstGeom prst="rect">
            <a:avLst/>
          </a:prstGeom>
        </p:spPr>
      </p:pic>
      <p:pic>
        <p:nvPicPr>
          <p:cNvPr id="21" name="Picture 20">
            <a:extLst>
              <a:ext uri="{FF2B5EF4-FFF2-40B4-BE49-F238E27FC236}">
                <a16:creationId xmlns:a16="http://schemas.microsoft.com/office/drawing/2014/main" id="{A2B2F496-2AE8-324A-822A-906248FA5CB3}"/>
              </a:ext>
            </a:extLst>
          </p:cNvPr>
          <p:cNvPicPr>
            <a:picLocks noChangeAspect="1"/>
          </p:cNvPicPr>
          <p:nvPr/>
        </p:nvPicPr>
        <p:blipFill>
          <a:blip r:embed="rId5"/>
          <a:stretch>
            <a:fillRect/>
          </a:stretch>
        </p:blipFill>
        <p:spPr>
          <a:xfrm>
            <a:off x="6963481" y="5169179"/>
            <a:ext cx="1593495" cy="576803"/>
          </a:xfrm>
          <a:prstGeom prst="rect">
            <a:avLst/>
          </a:prstGeom>
        </p:spPr>
      </p:pic>
      <p:pic>
        <p:nvPicPr>
          <p:cNvPr id="22" name="Picture 21">
            <a:extLst>
              <a:ext uri="{FF2B5EF4-FFF2-40B4-BE49-F238E27FC236}">
                <a16:creationId xmlns:a16="http://schemas.microsoft.com/office/drawing/2014/main" id="{C44B9432-C5F2-BB4C-8FB5-CFA9CDA14146}"/>
              </a:ext>
            </a:extLst>
          </p:cNvPr>
          <p:cNvPicPr>
            <a:picLocks noChangeAspect="1"/>
          </p:cNvPicPr>
          <p:nvPr/>
        </p:nvPicPr>
        <p:blipFill>
          <a:blip r:embed="rId2"/>
          <a:stretch>
            <a:fillRect/>
          </a:stretch>
        </p:blipFill>
        <p:spPr>
          <a:xfrm>
            <a:off x="5597965" y="4980696"/>
            <a:ext cx="603055" cy="603055"/>
          </a:xfrm>
          <a:prstGeom prst="rect">
            <a:avLst/>
          </a:prstGeom>
        </p:spPr>
      </p:pic>
      <p:pic>
        <p:nvPicPr>
          <p:cNvPr id="23" name="Picture 22">
            <a:extLst>
              <a:ext uri="{FF2B5EF4-FFF2-40B4-BE49-F238E27FC236}">
                <a16:creationId xmlns:a16="http://schemas.microsoft.com/office/drawing/2014/main" id="{2A1DDDA3-44F7-9C47-B775-6472BD1CDB0A}"/>
              </a:ext>
            </a:extLst>
          </p:cNvPr>
          <p:cNvPicPr>
            <a:picLocks noChangeAspect="1"/>
          </p:cNvPicPr>
          <p:nvPr/>
        </p:nvPicPr>
        <p:blipFill>
          <a:blip r:embed="rId4"/>
          <a:stretch>
            <a:fillRect/>
          </a:stretch>
        </p:blipFill>
        <p:spPr>
          <a:xfrm>
            <a:off x="6218179" y="4961742"/>
            <a:ext cx="597901" cy="603055"/>
          </a:xfrm>
          <a:prstGeom prst="rect">
            <a:avLst/>
          </a:prstGeom>
        </p:spPr>
      </p:pic>
    </p:spTree>
    <p:extLst>
      <p:ext uri="{BB962C8B-B14F-4D97-AF65-F5344CB8AC3E}">
        <p14:creationId xmlns:p14="http://schemas.microsoft.com/office/powerpoint/2010/main" val="14140813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808A2-505C-414F-9C32-20CF2C4E4A29}"/>
              </a:ext>
            </a:extLst>
          </p:cNvPr>
          <p:cNvSpPr>
            <a:spLocks noGrp="1"/>
          </p:cNvSpPr>
          <p:nvPr>
            <p:ph type="title"/>
          </p:nvPr>
        </p:nvSpPr>
        <p:spPr>
          <a:xfrm>
            <a:off x="0" y="0"/>
            <a:ext cx="12191999" cy="861391"/>
          </a:xfrm>
        </p:spPr>
        <p:txBody>
          <a:bodyPr/>
          <a:lstStyle/>
          <a:p>
            <a:pPr algn="ctr"/>
            <a:r>
              <a:rPr lang="en-US" b="1" u="sng" dirty="0"/>
              <a:t>The Legislative Branch</a:t>
            </a:r>
            <a:endParaRPr lang="en-US" dirty="0"/>
          </a:p>
        </p:txBody>
      </p:sp>
      <p:sp>
        <p:nvSpPr>
          <p:cNvPr id="4" name="Oval 3">
            <a:extLst>
              <a:ext uri="{FF2B5EF4-FFF2-40B4-BE49-F238E27FC236}">
                <a16:creationId xmlns:a16="http://schemas.microsoft.com/office/drawing/2014/main" id="{C9AAED69-D527-4546-8DE4-889437D593B9}"/>
              </a:ext>
            </a:extLst>
          </p:cNvPr>
          <p:cNvSpPr/>
          <p:nvPr/>
        </p:nvSpPr>
        <p:spPr>
          <a:xfrm>
            <a:off x="87623" y="4800600"/>
            <a:ext cx="2107580" cy="19514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EXECUTIVE</a:t>
            </a:r>
          </a:p>
        </p:txBody>
      </p:sp>
      <p:sp>
        <p:nvSpPr>
          <p:cNvPr id="5" name="Oval 4">
            <a:extLst>
              <a:ext uri="{FF2B5EF4-FFF2-40B4-BE49-F238E27FC236}">
                <a16:creationId xmlns:a16="http://schemas.microsoft.com/office/drawing/2014/main" id="{11EE4D91-EC5F-4545-BFEE-B8FD6C9B3F54}"/>
              </a:ext>
            </a:extLst>
          </p:cNvPr>
          <p:cNvSpPr/>
          <p:nvPr/>
        </p:nvSpPr>
        <p:spPr>
          <a:xfrm>
            <a:off x="10002805" y="4800600"/>
            <a:ext cx="2107580" cy="19514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JUDICIAL</a:t>
            </a:r>
          </a:p>
        </p:txBody>
      </p:sp>
      <p:pic>
        <p:nvPicPr>
          <p:cNvPr id="6" name="Picture 5">
            <a:extLst>
              <a:ext uri="{FF2B5EF4-FFF2-40B4-BE49-F238E27FC236}">
                <a16:creationId xmlns:a16="http://schemas.microsoft.com/office/drawing/2014/main" id="{02CC7A73-23F8-BC4C-B510-B225CF0F0350}"/>
              </a:ext>
            </a:extLst>
          </p:cNvPr>
          <p:cNvPicPr>
            <a:picLocks noChangeAspect="1"/>
          </p:cNvPicPr>
          <p:nvPr/>
        </p:nvPicPr>
        <p:blipFill>
          <a:blip r:embed="rId2"/>
          <a:stretch>
            <a:fillRect/>
          </a:stretch>
        </p:blipFill>
        <p:spPr>
          <a:xfrm>
            <a:off x="10748482" y="5948103"/>
            <a:ext cx="616225" cy="616225"/>
          </a:xfrm>
          <a:prstGeom prst="rect">
            <a:avLst/>
          </a:prstGeom>
        </p:spPr>
      </p:pic>
      <p:pic>
        <p:nvPicPr>
          <p:cNvPr id="7" name="Picture 6">
            <a:extLst>
              <a:ext uri="{FF2B5EF4-FFF2-40B4-BE49-F238E27FC236}">
                <a16:creationId xmlns:a16="http://schemas.microsoft.com/office/drawing/2014/main" id="{33F4B0F4-3CBF-C44A-9374-12FBB471344C}"/>
              </a:ext>
            </a:extLst>
          </p:cNvPr>
          <p:cNvPicPr>
            <a:picLocks noChangeAspect="1"/>
          </p:cNvPicPr>
          <p:nvPr/>
        </p:nvPicPr>
        <p:blipFill>
          <a:blip r:embed="rId3"/>
          <a:stretch>
            <a:fillRect/>
          </a:stretch>
        </p:blipFill>
        <p:spPr>
          <a:xfrm>
            <a:off x="833300" y="5948103"/>
            <a:ext cx="616226" cy="616226"/>
          </a:xfrm>
          <a:prstGeom prst="rect">
            <a:avLst/>
          </a:prstGeom>
        </p:spPr>
      </p:pic>
      <p:sp>
        <p:nvSpPr>
          <p:cNvPr id="8" name="Oval 7">
            <a:extLst>
              <a:ext uri="{FF2B5EF4-FFF2-40B4-BE49-F238E27FC236}">
                <a16:creationId xmlns:a16="http://schemas.microsoft.com/office/drawing/2014/main" id="{58455BA2-AFCE-C340-85DF-9CC3481E5281}"/>
              </a:ext>
            </a:extLst>
          </p:cNvPr>
          <p:cNvSpPr/>
          <p:nvPr/>
        </p:nvSpPr>
        <p:spPr>
          <a:xfrm>
            <a:off x="5042209" y="2415380"/>
            <a:ext cx="2107580"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LEGISLATIVE</a:t>
            </a:r>
          </a:p>
          <a:p>
            <a:pPr algn="ctr"/>
            <a:r>
              <a:rPr lang="en-US" dirty="0"/>
              <a:t>(Congress)</a:t>
            </a:r>
          </a:p>
        </p:txBody>
      </p:sp>
      <p:pic>
        <p:nvPicPr>
          <p:cNvPr id="10" name="Picture 9">
            <a:extLst>
              <a:ext uri="{FF2B5EF4-FFF2-40B4-BE49-F238E27FC236}">
                <a16:creationId xmlns:a16="http://schemas.microsoft.com/office/drawing/2014/main" id="{1AF9B92C-F049-514C-B466-7EBD0F57D195}"/>
              </a:ext>
            </a:extLst>
          </p:cNvPr>
          <p:cNvPicPr>
            <a:picLocks noChangeAspect="1"/>
          </p:cNvPicPr>
          <p:nvPr/>
        </p:nvPicPr>
        <p:blipFill>
          <a:blip r:embed="rId4"/>
          <a:stretch>
            <a:fillRect/>
          </a:stretch>
        </p:blipFill>
        <p:spPr>
          <a:xfrm>
            <a:off x="5492944" y="3688019"/>
            <a:ext cx="603055" cy="603055"/>
          </a:xfrm>
          <a:prstGeom prst="rect">
            <a:avLst/>
          </a:prstGeom>
        </p:spPr>
      </p:pic>
      <p:sp>
        <p:nvSpPr>
          <p:cNvPr id="12" name="TextBox 11">
            <a:extLst>
              <a:ext uri="{FF2B5EF4-FFF2-40B4-BE49-F238E27FC236}">
                <a16:creationId xmlns:a16="http://schemas.microsoft.com/office/drawing/2014/main" id="{CB305C15-91A2-1348-BBFE-C2C0DA5E3BDA}"/>
              </a:ext>
            </a:extLst>
          </p:cNvPr>
          <p:cNvSpPr txBox="1"/>
          <p:nvPr/>
        </p:nvSpPr>
        <p:spPr>
          <a:xfrm>
            <a:off x="2162624" y="4622170"/>
            <a:ext cx="4007613" cy="2308324"/>
          </a:xfrm>
          <a:prstGeom prst="rect">
            <a:avLst/>
          </a:prstGeom>
          <a:noFill/>
        </p:spPr>
        <p:txBody>
          <a:bodyPr wrap="square" rtlCol="0">
            <a:spAutoFit/>
          </a:bodyPr>
          <a:lstStyle/>
          <a:p>
            <a:r>
              <a:rPr lang="en-US" sz="1600" dirty="0"/>
              <a:t>-Congress must approve the President’s Cabinet</a:t>
            </a:r>
          </a:p>
          <a:p>
            <a:r>
              <a:rPr lang="en-US" sz="1600" dirty="0"/>
              <a:t>-Congress control’s the budget</a:t>
            </a:r>
          </a:p>
          <a:p>
            <a:r>
              <a:rPr lang="en-US" sz="1600" dirty="0"/>
              <a:t>-Can override a presidential </a:t>
            </a:r>
          </a:p>
          <a:p>
            <a:r>
              <a:rPr lang="en-US" sz="1600" dirty="0"/>
              <a:t>veto with 2/3 majority</a:t>
            </a:r>
          </a:p>
          <a:p>
            <a:r>
              <a:rPr lang="en-US" sz="1600" dirty="0"/>
              <a:t>-Can impeach and remove the President from office</a:t>
            </a:r>
          </a:p>
          <a:p>
            <a:r>
              <a:rPr lang="en-US" sz="1600" dirty="0"/>
              <a:t>-Cabinet members cannot be members of the House</a:t>
            </a:r>
          </a:p>
        </p:txBody>
      </p:sp>
      <p:sp>
        <p:nvSpPr>
          <p:cNvPr id="13" name="TextBox 12">
            <a:extLst>
              <a:ext uri="{FF2B5EF4-FFF2-40B4-BE49-F238E27FC236}">
                <a16:creationId xmlns:a16="http://schemas.microsoft.com/office/drawing/2014/main" id="{2BDE8F5C-B479-C440-9F46-5FE7E375DAA2}"/>
              </a:ext>
            </a:extLst>
          </p:cNvPr>
          <p:cNvSpPr txBox="1"/>
          <p:nvPr/>
        </p:nvSpPr>
        <p:spPr>
          <a:xfrm>
            <a:off x="6345282" y="4651513"/>
            <a:ext cx="3868192" cy="2062103"/>
          </a:xfrm>
          <a:prstGeom prst="rect">
            <a:avLst/>
          </a:prstGeom>
          <a:noFill/>
        </p:spPr>
        <p:txBody>
          <a:bodyPr wrap="square" rtlCol="0">
            <a:spAutoFit/>
          </a:bodyPr>
          <a:lstStyle/>
          <a:p>
            <a:r>
              <a:rPr lang="en-US" sz="1600" dirty="0" smtClean="0"/>
              <a:t>-Ensures Senate </a:t>
            </a:r>
            <a:r>
              <a:rPr lang="en-US" sz="1600" dirty="0"/>
              <a:t>must approve the President’s selection of Supreme Court Judges</a:t>
            </a:r>
          </a:p>
          <a:p>
            <a:r>
              <a:rPr lang="en-US" sz="1600" dirty="0"/>
              <a:t>-Senate can change </a:t>
            </a:r>
            <a:r>
              <a:rPr lang="en-US" sz="1600" dirty="0" smtClean="0"/>
              <a:t>laws </a:t>
            </a:r>
            <a:endParaRPr lang="en-US" sz="1600" dirty="0"/>
          </a:p>
          <a:p>
            <a:r>
              <a:rPr lang="en-US" sz="1600" dirty="0"/>
              <a:t>-Senate can remove judges should they be found to be corrupt</a:t>
            </a:r>
          </a:p>
          <a:p>
            <a:r>
              <a:rPr lang="en-US" sz="1600" dirty="0"/>
              <a:t>-Legislative branch can change or abolish the court system</a:t>
            </a:r>
          </a:p>
        </p:txBody>
      </p:sp>
      <p:pic>
        <p:nvPicPr>
          <p:cNvPr id="14" name="Picture 13">
            <a:extLst>
              <a:ext uri="{FF2B5EF4-FFF2-40B4-BE49-F238E27FC236}">
                <a16:creationId xmlns:a16="http://schemas.microsoft.com/office/drawing/2014/main" id="{4900ED8F-DD87-F24B-BC6D-F36FC3487DBE}"/>
              </a:ext>
            </a:extLst>
          </p:cNvPr>
          <p:cNvPicPr>
            <a:picLocks noChangeAspect="1"/>
          </p:cNvPicPr>
          <p:nvPr/>
        </p:nvPicPr>
        <p:blipFill>
          <a:blip r:embed="rId5"/>
          <a:stretch>
            <a:fillRect/>
          </a:stretch>
        </p:blipFill>
        <p:spPr>
          <a:xfrm>
            <a:off x="5427924" y="5095038"/>
            <a:ext cx="817879" cy="430664"/>
          </a:xfrm>
          <a:prstGeom prst="rect">
            <a:avLst/>
          </a:prstGeom>
        </p:spPr>
      </p:pic>
      <p:cxnSp>
        <p:nvCxnSpPr>
          <p:cNvPr id="16" name="Straight Arrow Connector 15">
            <a:extLst>
              <a:ext uri="{FF2B5EF4-FFF2-40B4-BE49-F238E27FC236}">
                <a16:creationId xmlns:a16="http://schemas.microsoft.com/office/drawing/2014/main" id="{6ADF594D-FEF6-044E-8F7F-6020D6E7DC98}"/>
              </a:ext>
            </a:extLst>
          </p:cNvPr>
          <p:cNvCxnSpPr>
            <a:stCxn id="8" idx="2"/>
            <a:endCxn id="4" idx="0"/>
          </p:cNvCxnSpPr>
          <p:nvPr/>
        </p:nvCxnSpPr>
        <p:spPr>
          <a:xfrm flipH="1">
            <a:off x="1141413" y="3391112"/>
            <a:ext cx="3900796" cy="140948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6C8401B-3B6B-C349-BE8B-70AF19323A96}"/>
              </a:ext>
            </a:extLst>
          </p:cNvPr>
          <p:cNvSpPr txBox="1"/>
          <p:nvPr/>
        </p:nvSpPr>
        <p:spPr>
          <a:xfrm>
            <a:off x="42521" y="2060120"/>
            <a:ext cx="12149478" cy="369332"/>
          </a:xfrm>
          <a:prstGeom prst="rect">
            <a:avLst/>
          </a:prstGeom>
          <a:noFill/>
        </p:spPr>
        <p:txBody>
          <a:bodyPr wrap="square" rtlCol="0">
            <a:spAutoFit/>
          </a:bodyPr>
          <a:lstStyle/>
          <a:p>
            <a:pPr algn="ctr"/>
            <a:r>
              <a:rPr lang="en-US" b="1" u="sng" dirty="0"/>
              <a:t>CHECKS AND BALANCES</a:t>
            </a:r>
          </a:p>
        </p:txBody>
      </p:sp>
      <p:pic>
        <p:nvPicPr>
          <p:cNvPr id="20" name="Picture 19">
            <a:extLst>
              <a:ext uri="{FF2B5EF4-FFF2-40B4-BE49-F238E27FC236}">
                <a16:creationId xmlns:a16="http://schemas.microsoft.com/office/drawing/2014/main" id="{369CBDF2-BDE9-1C41-B9D1-F56BF6B51C31}"/>
              </a:ext>
            </a:extLst>
          </p:cNvPr>
          <p:cNvPicPr>
            <a:picLocks noChangeAspect="1"/>
          </p:cNvPicPr>
          <p:nvPr/>
        </p:nvPicPr>
        <p:blipFill>
          <a:blip r:embed="rId6"/>
          <a:stretch>
            <a:fillRect/>
          </a:stretch>
        </p:blipFill>
        <p:spPr>
          <a:xfrm>
            <a:off x="8021516" y="861391"/>
            <a:ext cx="4016899" cy="2341985"/>
          </a:xfrm>
          <a:prstGeom prst="rect">
            <a:avLst/>
          </a:prstGeom>
        </p:spPr>
      </p:pic>
      <p:pic>
        <p:nvPicPr>
          <p:cNvPr id="21" name="Picture 20">
            <a:extLst>
              <a:ext uri="{FF2B5EF4-FFF2-40B4-BE49-F238E27FC236}">
                <a16:creationId xmlns:a16="http://schemas.microsoft.com/office/drawing/2014/main" id="{A2A6A729-AE39-D141-941C-A431DF6985F7}"/>
              </a:ext>
            </a:extLst>
          </p:cNvPr>
          <p:cNvPicPr>
            <a:picLocks noChangeAspect="1"/>
          </p:cNvPicPr>
          <p:nvPr/>
        </p:nvPicPr>
        <p:blipFill>
          <a:blip r:embed="rId7"/>
          <a:stretch>
            <a:fillRect/>
          </a:stretch>
        </p:blipFill>
        <p:spPr>
          <a:xfrm>
            <a:off x="124251" y="796213"/>
            <a:ext cx="3907768" cy="2431022"/>
          </a:xfrm>
          <a:prstGeom prst="rect">
            <a:avLst/>
          </a:prstGeom>
        </p:spPr>
      </p:pic>
      <p:pic>
        <p:nvPicPr>
          <p:cNvPr id="22" name="Picture 21">
            <a:extLst>
              <a:ext uri="{FF2B5EF4-FFF2-40B4-BE49-F238E27FC236}">
                <a16:creationId xmlns:a16="http://schemas.microsoft.com/office/drawing/2014/main" id="{7B38B35A-7389-DE49-959C-29E03BC5C6BA}"/>
              </a:ext>
            </a:extLst>
          </p:cNvPr>
          <p:cNvPicPr>
            <a:picLocks noChangeAspect="1"/>
          </p:cNvPicPr>
          <p:nvPr/>
        </p:nvPicPr>
        <p:blipFill>
          <a:blip r:embed="rId8"/>
          <a:stretch>
            <a:fillRect/>
          </a:stretch>
        </p:blipFill>
        <p:spPr>
          <a:xfrm>
            <a:off x="6144480" y="3675763"/>
            <a:ext cx="597901" cy="603055"/>
          </a:xfrm>
          <a:prstGeom prst="rect">
            <a:avLst/>
          </a:prstGeom>
        </p:spPr>
      </p:pic>
      <p:sp>
        <p:nvSpPr>
          <p:cNvPr id="3" name="TextBox 2">
            <a:extLst>
              <a:ext uri="{FF2B5EF4-FFF2-40B4-BE49-F238E27FC236}">
                <a16:creationId xmlns:a16="http://schemas.microsoft.com/office/drawing/2014/main" id="{1F63D3B3-1CA4-3A41-84AE-7017196DE6CC}"/>
              </a:ext>
            </a:extLst>
          </p:cNvPr>
          <p:cNvSpPr txBox="1"/>
          <p:nvPr/>
        </p:nvSpPr>
        <p:spPr>
          <a:xfrm>
            <a:off x="0" y="2841478"/>
            <a:ext cx="12191999" cy="369332"/>
          </a:xfrm>
          <a:prstGeom prst="rect">
            <a:avLst/>
          </a:prstGeom>
          <a:noFill/>
        </p:spPr>
        <p:txBody>
          <a:bodyPr wrap="square" rtlCol="0">
            <a:spAutoFit/>
          </a:bodyPr>
          <a:lstStyle/>
          <a:p>
            <a:pPr algn="ctr"/>
            <a:r>
              <a:rPr lang="en-US" b="1" dirty="0">
                <a:solidFill>
                  <a:schemeClr val="tx1">
                    <a:lumMod val="85000"/>
                  </a:schemeClr>
                </a:solidFill>
              </a:rPr>
              <a:t>“Makes the Laws”</a:t>
            </a:r>
          </a:p>
        </p:txBody>
      </p:sp>
      <p:cxnSp>
        <p:nvCxnSpPr>
          <p:cNvPr id="15" name="Straight Arrow Connector 14">
            <a:extLst>
              <a:ext uri="{FF2B5EF4-FFF2-40B4-BE49-F238E27FC236}">
                <a16:creationId xmlns:a16="http://schemas.microsoft.com/office/drawing/2014/main" id="{5E2EA70A-E91B-0D40-9CA9-17ADF1C80505}"/>
              </a:ext>
            </a:extLst>
          </p:cNvPr>
          <p:cNvCxnSpPr>
            <a:stCxn id="8" idx="6"/>
            <a:endCxn id="5" idx="0"/>
          </p:cNvCxnSpPr>
          <p:nvPr/>
        </p:nvCxnSpPr>
        <p:spPr>
          <a:xfrm>
            <a:off x="7149789" y="3391112"/>
            <a:ext cx="3906806" cy="140948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3EA12FC-B879-BA47-9AA3-693F10CA5A1B}"/>
              </a:ext>
            </a:extLst>
          </p:cNvPr>
          <p:cNvSpPr/>
          <p:nvPr/>
        </p:nvSpPr>
        <p:spPr>
          <a:xfrm>
            <a:off x="124251" y="3285537"/>
            <a:ext cx="3907768" cy="291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9558C36-80A9-2C41-80C3-A9CDA4F0D240}"/>
              </a:ext>
            </a:extLst>
          </p:cNvPr>
          <p:cNvSpPr txBox="1"/>
          <p:nvPr/>
        </p:nvSpPr>
        <p:spPr>
          <a:xfrm>
            <a:off x="458908" y="3296839"/>
            <a:ext cx="3205779" cy="246221"/>
          </a:xfrm>
          <a:prstGeom prst="rect">
            <a:avLst/>
          </a:prstGeom>
          <a:noFill/>
        </p:spPr>
        <p:txBody>
          <a:bodyPr wrap="square" rtlCol="0">
            <a:spAutoFit/>
          </a:bodyPr>
          <a:lstStyle/>
          <a:p>
            <a:r>
              <a:rPr lang="en-US" sz="1000" dirty="0"/>
              <a:t>The United States Senate Building on Capitol Hill</a:t>
            </a:r>
          </a:p>
        </p:txBody>
      </p:sp>
      <p:sp>
        <p:nvSpPr>
          <p:cNvPr id="24" name="Rectangle 23">
            <a:extLst>
              <a:ext uri="{FF2B5EF4-FFF2-40B4-BE49-F238E27FC236}">
                <a16:creationId xmlns:a16="http://schemas.microsoft.com/office/drawing/2014/main" id="{830C1ECE-BC2A-E749-A61A-7DD557ECE492}"/>
              </a:ext>
            </a:extLst>
          </p:cNvPr>
          <p:cNvSpPr/>
          <p:nvPr/>
        </p:nvSpPr>
        <p:spPr>
          <a:xfrm>
            <a:off x="8021516" y="3285537"/>
            <a:ext cx="4016899" cy="257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22DF375-919C-AD48-A73B-4DDEBF8154D8}"/>
              </a:ext>
            </a:extLst>
          </p:cNvPr>
          <p:cNvSpPr txBox="1"/>
          <p:nvPr/>
        </p:nvSpPr>
        <p:spPr>
          <a:xfrm>
            <a:off x="8021516" y="3296839"/>
            <a:ext cx="4014630" cy="246759"/>
          </a:xfrm>
          <a:prstGeom prst="rect">
            <a:avLst/>
          </a:prstGeom>
          <a:noFill/>
        </p:spPr>
        <p:txBody>
          <a:bodyPr wrap="square" rtlCol="0">
            <a:spAutoFit/>
          </a:bodyPr>
          <a:lstStyle/>
          <a:p>
            <a:pPr algn="ctr"/>
            <a:r>
              <a:rPr lang="en-US" sz="1000" dirty="0"/>
              <a:t>Inside the United States House of Representatives</a:t>
            </a:r>
          </a:p>
        </p:txBody>
      </p:sp>
      <p:pic>
        <p:nvPicPr>
          <p:cNvPr id="26" name="Picture 25">
            <a:extLst>
              <a:ext uri="{FF2B5EF4-FFF2-40B4-BE49-F238E27FC236}">
                <a16:creationId xmlns:a16="http://schemas.microsoft.com/office/drawing/2014/main" id="{909076E3-85CE-AD43-994B-A394FFE3BC6E}"/>
              </a:ext>
            </a:extLst>
          </p:cNvPr>
          <p:cNvPicPr>
            <a:picLocks noChangeAspect="1"/>
          </p:cNvPicPr>
          <p:nvPr/>
        </p:nvPicPr>
        <p:blipFill>
          <a:blip r:embed="rId9"/>
          <a:stretch>
            <a:fillRect/>
          </a:stretch>
        </p:blipFill>
        <p:spPr>
          <a:xfrm flipH="1">
            <a:off x="2725831" y="3593171"/>
            <a:ext cx="2364859" cy="916008"/>
          </a:xfrm>
          <a:prstGeom prst="rect">
            <a:avLst/>
          </a:prstGeom>
        </p:spPr>
      </p:pic>
      <p:pic>
        <p:nvPicPr>
          <p:cNvPr id="27" name="Picture 26">
            <a:extLst>
              <a:ext uri="{FF2B5EF4-FFF2-40B4-BE49-F238E27FC236}">
                <a16:creationId xmlns:a16="http://schemas.microsoft.com/office/drawing/2014/main" id="{420CCC69-395E-754A-A2F5-515BE81D8C0C}"/>
              </a:ext>
            </a:extLst>
          </p:cNvPr>
          <p:cNvPicPr>
            <a:picLocks noChangeAspect="1"/>
          </p:cNvPicPr>
          <p:nvPr/>
        </p:nvPicPr>
        <p:blipFill>
          <a:blip r:embed="rId9"/>
          <a:stretch>
            <a:fillRect/>
          </a:stretch>
        </p:blipFill>
        <p:spPr>
          <a:xfrm>
            <a:off x="7149789" y="3554085"/>
            <a:ext cx="2329494" cy="955093"/>
          </a:xfrm>
          <a:prstGeom prst="rect">
            <a:avLst/>
          </a:prstGeom>
        </p:spPr>
      </p:pic>
    </p:spTree>
    <p:extLst>
      <p:ext uri="{BB962C8B-B14F-4D97-AF65-F5344CB8AC3E}">
        <p14:creationId xmlns:p14="http://schemas.microsoft.com/office/powerpoint/2010/main" val="2763763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3D85-985C-8546-931F-2CCF5C3B1D40}"/>
              </a:ext>
            </a:extLst>
          </p:cNvPr>
          <p:cNvSpPr>
            <a:spLocks noGrp="1"/>
          </p:cNvSpPr>
          <p:nvPr>
            <p:ph type="title"/>
          </p:nvPr>
        </p:nvSpPr>
        <p:spPr>
          <a:xfrm>
            <a:off x="0" y="0"/>
            <a:ext cx="12095457" cy="527125"/>
          </a:xfrm>
        </p:spPr>
        <p:txBody>
          <a:bodyPr>
            <a:normAutofit fontScale="90000"/>
          </a:bodyPr>
          <a:lstStyle/>
          <a:p>
            <a:pPr algn="ctr"/>
            <a:r>
              <a:rPr lang="en-US" b="1" u="sng" dirty="0"/>
              <a:t>The Judicial Branch</a:t>
            </a:r>
          </a:p>
        </p:txBody>
      </p:sp>
      <p:pic>
        <p:nvPicPr>
          <p:cNvPr id="4" name="Picture 3">
            <a:extLst>
              <a:ext uri="{FF2B5EF4-FFF2-40B4-BE49-F238E27FC236}">
                <a16:creationId xmlns:a16="http://schemas.microsoft.com/office/drawing/2014/main" id="{61F70D31-4EAA-5042-9944-47DE01400D0A}"/>
              </a:ext>
            </a:extLst>
          </p:cNvPr>
          <p:cNvPicPr>
            <a:picLocks noChangeAspect="1"/>
          </p:cNvPicPr>
          <p:nvPr/>
        </p:nvPicPr>
        <p:blipFill>
          <a:blip r:embed="rId2"/>
          <a:stretch>
            <a:fillRect/>
          </a:stretch>
        </p:blipFill>
        <p:spPr>
          <a:xfrm>
            <a:off x="341796" y="1096459"/>
            <a:ext cx="3591575" cy="2328911"/>
          </a:xfrm>
          <a:prstGeom prst="rect">
            <a:avLst/>
          </a:prstGeom>
        </p:spPr>
      </p:pic>
      <p:pic>
        <p:nvPicPr>
          <p:cNvPr id="7" name="Picture 6">
            <a:extLst>
              <a:ext uri="{FF2B5EF4-FFF2-40B4-BE49-F238E27FC236}">
                <a16:creationId xmlns:a16="http://schemas.microsoft.com/office/drawing/2014/main" id="{2CE800B7-6595-1340-81B8-B62B91532BD2}"/>
              </a:ext>
            </a:extLst>
          </p:cNvPr>
          <p:cNvPicPr>
            <a:picLocks noChangeAspect="1"/>
          </p:cNvPicPr>
          <p:nvPr/>
        </p:nvPicPr>
        <p:blipFill>
          <a:blip r:embed="rId3"/>
          <a:stretch>
            <a:fillRect/>
          </a:stretch>
        </p:blipFill>
        <p:spPr>
          <a:xfrm>
            <a:off x="8685179" y="1094809"/>
            <a:ext cx="3143964" cy="2330561"/>
          </a:xfrm>
          <a:prstGeom prst="rect">
            <a:avLst/>
          </a:prstGeom>
        </p:spPr>
      </p:pic>
      <p:pic>
        <p:nvPicPr>
          <p:cNvPr id="8" name="Picture 7">
            <a:extLst>
              <a:ext uri="{FF2B5EF4-FFF2-40B4-BE49-F238E27FC236}">
                <a16:creationId xmlns:a16="http://schemas.microsoft.com/office/drawing/2014/main" id="{9B3C43B7-D281-7D4D-8861-B9727D7697DD}"/>
              </a:ext>
            </a:extLst>
          </p:cNvPr>
          <p:cNvPicPr>
            <a:picLocks noChangeAspect="1"/>
          </p:cNvPicPr>
          <p:nvPr/>
        </p:nvPicPr>
        <p:blipFill>
          <a:blip r:embed="rId4"/>
          <a:stretch>
            <a:fillRect/>
          </a:stretch>
        </p:blipFill>
        <p:spPr>
          <a:xfrm>
            <a:off x="1309788" y="4514599"/>
            <a:ext cx="1618593" cy="1618593"/>
          </a:xfrm>
          <a:prstGeom prst="rect">
            <a:avLst/>
          </a:prstGeom>
        </p:spPr>
      </p:pic>
      <p:sp>
        <p:nvSpPr>
          <p:cNvPr id="9" name="Oval 8">
            <a:extLst>
              <a:ext uri="{FF2B5EF4-FFF2-40B4-BE49-F238E27FC236}">
                <a16:creationId xmlns:a16="http://schemas.microsoft.com/office/drawing/2014/main" id="{F35BDBB4-79EC-5843-A7EE-15B63E888401}"/>
              </a:ext>
            </a:extLst>
          </p:cNvPr>
          <p:cNvSpPr/>
          <p:nvPr/>
        </p:nvSpPr>
        <p:spPr>
          <a:xfrm>
            <a:off x="5255485" y="4657500"/>
            <a:ext cx="2107580" cy="19514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JUDICIAL</a:t>
            </a:r>
          </a:p>
        </p:txBody>
      </p:sp>
      <p:sp>
        <p:nvSpPr>
          <p:cNvPr id="6" name="Rectangle 5">
            <a:extLst>
              <a:ext uri="{FF2B5EF4-FFF2-40B4-BE49-F238E27FC236}">
                <a16:creationId xmlns:a16="http://schemas.microsoft.com/office/drawing/2014/main" id="{7D71791E-2112-FF40-9CF5-6527E9B37185}"/>
              </a:ext>
            </a:extLst>
          </p:cNvPr>
          <p:cNvSpPr/>
          <p:nvPr/>
        </p:nvSpPr>
        <p:spPr>
          <a:xfrm>
            <a:off x="5128502" y="5763860"/>
            <a:ext cx="2361545" cy="369332"/>
          </a:xfrm>
          <a:prstGeom prst="rect">
            <a:avLst/>
          </a:prstGeom>
        </p:spPr>
        <p:txBody>
          <a:bodyPr wrap="none">
            <a:spAutoFit/>
          </a:bodyPr>
          <a:lstStyle/>
          <a:p>
            <a:pPr algn="ctr"/>
            <a:r>
              <a:rPr lang="en-US" b="1" dirty="0">
                <a:solidFill>
                  <a:schemeClr val="accent1"/>
                </a:solidFill>
              </a:rPr>
              <a:t>“Interprets the Law”</a:t>
            </a:r>
          </a:p>
        </p:txBody>
      </p:sp>
      <p:sp>
        <p:nvSpPr>
          <p:cNvPr id="11" name="TextBox 10">
            <a:extLst>
              <a:ext uri="{FF2B5EF4-FFF2-40B4-BE49-F238E27FC236}">
                <a16:creationId xmlns:a16="http://schemas.microsoft.com/office/drawing/2014/main" id="{0ADEA22D-BE21-FB4C-BA68-B7ACA9CF35D5}"/>
              </a:ext>
            </a:extLst>
          </p:cNvPr>
          <p:cNvSpPr txBox="1"/>
          <p:nvPr/>
        </p:nvSpPr>
        <p:spPr>
          <a:xfrm>
            <a:off x="3951529" y="468654"/>
            <a:ext cx="4715489" cy="4247317"/>
          </a:xfrm>
          <a:prstGeom prst="rect">
            <a:avLst/>
          </a:prstGeom>
          <a:noFill/>
        </p:spPr>
        <p:txBody>
          <a:bodyPr wrap="square" rtlCol="0">
            <a:spAutoFit/>
          </a:bodyPr>
          <a:lstStyle/>
          <a:p>
            <a:r>
              <a:rPr lang="en-US" dirty="0"/>
              <a:t>The Judicial Branch is tasked with protecting the rights and freedoms of the people. This is achieved through consultation with the American Constitution, most often investigating how the laws are applied to all citizens equally through the rule of law and by faithfully upholding The </a:t>
            </a:r>
            <a:r>
              <a:rPr lang="en-US" i="1" dirty="0"/>
              <a:t>American Bill of Rights</a:t>
            </a:r>
            <a:r>
              <a:rPr lang="en-US" dirty="0"/>
              <a:t>. The Judiciary protects the people from the government and the people from each other in order to maintain their individual rights and freedoms. Members of the Supreme Court serve for life unless retired or removed from service</a:t>
            </a:r>
          </a:p>
        </p:txBody>
      </p:sp>
      <p:sp>
        <p:nvSpPr>
          <p:cNvPr id="12" name="Rectangle 11">
            <a:extLst>
              <a:ext uri="{FF2B5EF4-FFF2-40B4-BE49-F238E27FC236}">
                <a16:creationId xmlns:a16="http://schemas.microsoft.com/office/drawing/2014/main" id="{46D6DBD3-ACF0-8F4F-BD58-0AB9534F629E}"/>
              </a:ext>
            </a:extLst>
          </p:cNvPr>
          <p:cNvSpPr/>
          <p:nvPr/>
        </p:nvSpPr>
        <p:spPr>
          <a:xfrm>
            <a:off x="304800" y="3700381"/>
            <a:ext cx="3628571" cy="436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American Supreme Court Building</a:t>
            </a:r>
          </a:p>
        </p:txBody>
      </p:sp>
      <p:sp>
        <p:nvSpPr>
          <p:cNvPr id="13" name="Rectangle 12">
            <a:extLst>
              <a:ext uri="{FF2B5EF4-FFF2-40B4-BE49-F238E27FC236}">
                <a16:creationId xmlns:a16="http://schemas.microsoft.com/office/drawing/2014/main" id="{B7CB4C63-9BCB-2149-B76B-673254E311B9}"/>
              </a:ext>
            </a:extLst>
          </p:cNvPr>
          <p:cNvSpPr/>
          <p:nvPr/>
        </p:nvSpPr>
        <p:spPr>
          <a:xfrm>
            <a:off x="8648860" y="3700382"/>
            <a:ext cx="3180284" cy="436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American Supreme Court Justices </a:t>
            </a:r>
          </a:p>
        </p:txBody>
      </p:sp>
      <p:pic>
        <p:nvPicPr>
          <p:cNvPr id="14" name="Picture 13">
            <a:extLst>
              <a:ext uri="{FF2B5EF4-FFF2-40B4-BE49-F238E27FC236}">
                <a16:creationId xmlns:a16="http://schemas.microsoft.com/office/drawing/2014/main" id="{A99DE584-7E05-4A42-839C-8CEC294C2CA5}"/>
              </a:ext>
            </a:extLst>
          </p:cNvPr>
          <p:cNvPicPr>
            <a:picLocks noChangeAspect="1"/>
          </p:cNvPicPr>
          <p:nvPr/>
        </p:nvPicPr>
        <p:blipFill>
          <a:blip r:embed="rId4"/>
          <a:stretch>
            <a:fillRect/>
          </a:stretch>
        </p:blipFill>
        <p:spPr>
          <a:xfrm>
            <a:off x="9447864" y="4514599"/>
            <a:ext cx="1618593" cy="1618593"/>
          </a:xfrm>
          <a:prstGeom prst="rect">
            <a:avLst/>
          </a:prstGeom>
        </p:spPr>
      </p:pic>
      <p:pic>
        <p:nvPicPr>
          <p:cNvPr id="15" name="Picture 14">
            <a:extLst>
              <a:ext uri="{FF2B5EF4-FFF2-40B4-BE49-F238E27FC236}">
                <a16:creationId xmlns:a16="http://schemas.microsoft.com/office/drawing/2014/main" id="{A71C639E-1E6A-0245-AC61-B2C346A8568A}"/>
              </a:ext>
            </a:extLst>
          </p:cNvPr>
          <p:cNvPicPr>
            <a:picLocks noChangeAspect="1"/>
          </p:cNvPicPr>
          <p:nvPr/>
        </p:nvPicPr>
        <p:blipFill>
          <a:blip r:embed="rId4"/>
          <a:stretch>
            <a:fillRect/>
          </a:stretch>
        </p:blipFill>
        <p:spPr>
          <a:xfrm>
            <a:off x="6001160" y="4876512"/>
            <a:ext cx="616225" cy="616225"/>
          </a:xfrm>
          <a:prstGeom prst="rect">
            <a:avLst/>
          </a:prstGeom>
        </p:spPr>
      </p:pic>
    </p:spTree>
    <p:extLst>
      <p:ext uri="{BB962C8B-B14F-4D97-AF65-F5344CB8AC3E}">
        <p14:creationId xmlns:p14="http://schemas.microsoft.com/office/powerpoint/2010/main" val="598899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{733E8229-CC93-7D4A-8D60-974203C68468}tf10001063</Template>
  <TotalTime>21408</TotalTime>
  <Words>3092</Words>
  <Application>Microsoft Office PowerPoint</Application>
  <PresentationFormat>Widescreen</PresentationFormat>
  <Paragraphs>169</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Century Gothic</vt:lpstr>
      <vt:lpstr>Mesh</vt:lpstr>
      <vt:lpstr>THE Political System of the United States of America</vt:lpstr>
      <vt:lpstr>The American Constitution</vt:lpstr>
      <vt:lpstr>PowerPoint Presentation</vt:lpstr>
      <vt:lpstr>The United States FEDERAL SYSTEM  </vt:lpstr>
      <vt:lpstr>THE EXECUTIVE BRANCH   </vt:lpstr>
      <vt:lpstr>The Executive Branch </vt:lpstr>
      <vt:lpstr>The Legislative Branch</vt:lpstr>
      <vt:lpstr>The Legislative Branch</vt:lpstr>
      <vt:lpstr>The Judicial Branch</vt:lpstr>
      <vt:lpstr>THE JUDICIAL Branch</vt:lpstr>
      <vt:lpstr>Political Parties in the United States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Political System of the United States of America</dc:title>
  <dc:creator>Microsoft Office User</dc:creator>
  <cp:lastModifiedBy>Andrew Ashley</cp:lastModifiedBy>
  <cp:revision>76</cp:revision>
  <dcterms:created xsi:type="dcterms:W3CDTF">2020-05-23T21:28:14Z</dcterms:created>
  <dcterms:modified xsi:type="dcterms:W3CDTF">2020-07-27T03:53:01Z</dcterms:modified>
</cp:coreProperties>
</file>