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1" d="100"/>
          <a:sy n="81" d="100"/>
        </p:scale>
        <p:origin x="-2112" y="-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15-09-05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511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15-09-05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43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15-09-05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014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15-09-05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02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15-09-05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92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15-09-05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2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15-09-05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665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15-09-05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36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15-09-05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699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15-09-05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82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15-09-05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3110D-B7C6-114B-82D9-CD0A514A1287}" type="datetimeFigureOut">
              <a:rPr lang="en-US" smtClean="0"/>
              <a:t>15-09-05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567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Writing Source Analysis</a:t>
            </a:r>
            <a:br>
              <a:rPr lang="en-US" dirty="0" smtClean="0"/>
            </a:br>
            <a:r>
              <a:rPr lang="en-US" dirty="0" smtClean="0"/>
              <a:t>Papers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Have a Plan!</a:t>
            </a:r>
            <a:endParaRPr lang="en-US" dirty="0"/>
          </a:p>
        </p:txBody>
      </p:sp>
      <p:pic>
        <p:nvPicPr>
          <p:cNvPr id="4" name="Picture 3" descr="assn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05" y="463794"/>
            <a:ext cx="1408111" cy="1260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586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1941" y="517438"/>
            <a:ext cx="7995611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b="1" i="1" dirty="0"/>
              <a:t> </a:t>
            </a:r>
            <a:endParaRPr lang="en-US" dirty="0"/>
          </a:p>
          <a:p>
            <a:endParaRPr lang="en-CA" sz="2000" dirty="0" smtClean="0"/>
          </a:p>
          <a:p>
            <a:endParaRPr lang="en-CA" sz="2000" dirty="0"/>
          </a:p>
          <a:p>
            <a:endParaRPr lang="en-CA" sz="2000" dirty="0" smtClean="0"/>
          </a:p>
          <a:p>
            <a:endParaRPr lang="en-CA" sz="2000" dirty="0"/>
          </a:p>
          <a:p>
            <a:r>
              <a:rPr lang="en-CA" sz="2000" dirty="0" smtClean="0"/>
              <a:t>Paragraph </a:t>
            </a:r>
            <a:r>
              <a:rPr lang="en-CA" sz="2000" dirty="0"/>
              <a:t>One - Introduction:</a:t>
            </a:r>
            <a:endParaRPr lang="en-US" sz="2000" dirty="0"/>
          </a:p>
          <a:p>
            <a:pPr lvl="0"/>
            <a:r>
              <a:rPr lang="en-CA" sz="2000" dirty="0"/>
              <a:t> What is the main issue being discussed (main idea?</a:t>
            </a:r>
            <a:r>
              <a:rPr lang="en-CA" sz="2000" dirty="0" smtClean="0"/>
              <a:t>)  </a:t>
            </a:r>
            <a:r>
              <a:rPr lang="en-CA" sz="2000" b="1" dirty="0" smtClean="0">
                <a:solidFill>
                  <a:srgbClr val="FF0000"/>
                </a:solidFill>
              </a:rPr>
              <a:t>First, look over the instructions to see what you should be looking for in the sources.  What do you think you are being asked to analyze?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en-CA" sz="2000" dirty="0"/>
              <a:t> </a:t>
            </a:r>
            <a:endParaRPr lang="en-US" sz="2000" dirty="0"/>
          </a:p>
          <a:p>
            <a:pPr lvl="0"/>
            <a:r>
              <a:rPr lang="en-CA" sz="2000" dirty="0"/>
              <a:t> Some people feel this is positive (agree) </a:t>
            </a:r>
            <a:r>
              <a:rPr lang="en-CA" sz="2000" dirty="0" smtClean="0"/>
              <a:t>because__</a:t>
            </a:r>
            <a:r>
              <a:rPr lang="en-CA" sz="2000" dirty="0"/>
              <a:t> </a:t>
            </a:r>
            <a:endParaRPr lang="en-US" sz="2000" dirty="0"/>
          </a:p>
          <a:p>
            <a:pPr lvl="0"/>
            <a:r>
              <a:rPr lang="en-CA" sz="2000" dirty="0"/>
              <a:t> Some people feel that is negative (disagree) </a:t>
            </a:r>
            <a:r>
              <a:rPr lang="en-CA" sz="2000" dirty="0" smtClean="0"/>
              <a:t>because___________________</a:t>
            </a:r>
          </a:p>
          <a:p>
            <a:pPr lvl="0"/>
            <a:r>
              <a:rPr lang="en-CA" sz="2000" b="1" dirty="0" smtClean="0">
                <a:solidFill>
                  <a:srgbClr val="FF0000"/>
                </a:solidFill>
              </a:rPr>
              <a:t>Fill these in with the various viewpoints people may have on this issue.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5" name="Picture 4" descr="redpen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226" y="770795"/>
            <a:ext cx="892152" cy="892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236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3297" y="595837"/>
            <a:ext cx="8105355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CA" dirty="0" smtClean="0"/>
          </a:p>
          <a:p>
            <a:r>
              <a:rPr lang="en-CA" sz="2000" dirty="0" smtClean="0"/>
              <a:t>Paragraph </a:t>
            </a:r>
            <a:r>
              <a:rPr lang="en-CA" sz="2000" dirty="0"/>
              <a:t>Two - Source One</a:t>
            </a:r>
            <a:endParaRPr lang="en-US" sz="2000" dirty="0"/>
          </a:p>
          <a:p>
            <a:pPr lvl="0"/>
            <a:r>
              <a:rPr lang="en-CA" sz="2000" dirty="0"/>
              <a:t> Analyze the source….what do you see, or what is the author basically saying and what is his ideological perspective</a:t>
            </a:r>
            <a:r>
              <a:rPr lang="en-CA" sz="2000" dirty="0" smtClean="0"/>
              <a:t>?  </a:t>
            </a:r>
            <a:r>
              <a:rPr lang="en-CA" sz="2000" b="1" dirty="0" smtClean="0">
                <a:solidFill>
                  <a:srgbClr val="FF0000"/>
                </a:solidFill>
              </a:rPr>
              <a:t>When attempting to decipher the author’s message, be sure you are relating it to the main issue since the source was used for that reason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en-CA" sz="2000" dirty="0"/>
              <a:t> </a:t>
            </a:r>
            <a:endParaRPr lang="en-US" sz="2000" dirty="0"/>
          </a:p>
          <a:p>
            <a:pPr lvl="0"/>
            <a:r>
              <a:rPr lang="en-CA" sz="2000" dirty="0"/>
              <a:t>Prove the perspective by referring to what you see, or the quotation (how do you know the source has the perspective?</a:t>
            </a:r>
            <a:r>
              <a:rPr lang="en-CA" sz="2000" dirty="0" smtClean="0"/>
              <a:t>)  </a:t>
            </a:r>
            <a:r>
              <a:rPr lang="en-CA" sz="2000" b="1" dirty="0" smtClean="0">
                <a:solidFill>
                  <a:srgbClr val="FF0000"/>
                </a:solidFill>
              </a:rPr>
              <a:t>Give examples from the quote to prove that what you have analyzed is what the author is trying to convey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en-CA" sz="2000" b="1" dirty="0">
                <a:solidFill>
                  <a:srgbClr val="FF0000"/>
                </a:solidFill>
              </a:rPr>
              <a:t> </a:t>
            </a:r>
            <a:endParaRPr lang="en-US" sz="2000" b="1" dirty="0">
              <a:solidFill>
                <a:srgbClr val="FF0000"/>
              </a:solidFill>
            </a:endParaRPr>
          </a:p>
          <a:p>
            <a:pPr lvl="0"/>
            <a:r>
              <a:rPr lang="en-CA" sz="2000" dirty="0"/>
              <a:t>Relate the source to current or historical example.  Use specific Social Studies terminology</a:t>
            </a:r>
            <a:r>
              <a:rPr lang="en-CA" sz="2000" dirty="0" smtClean="0"/>
              <a:t>.  </a:t>
            </a:r>
            <a:r>
              <a:rPr lang="en-CA" sz="2000" b="1" dirty="0" smtClean="0">
                <a:solidFill>
                  <a:srgbClr val="FF0000"/>
                </a:solidFill>
              </a:rPr>
              <a:t>This is very important!  Think of a current event, or a historical events from your studies to support your analysis.</a:t>
            </a:r>
          </a:p>
          <a:p>
            <a:pPr lvl="0"/>
            <a:endParaRPr lang="en-CA" sz="2000" b="1" dirty="0">
              <a:solidFill>
                <a:srgbClr val="FF0000"/>
              </a:solidFill>
            </a:endParaRPr>
          </a:p>
          <a:p>
            <a:pPr lvl="0"/>
            <a:r>
              <a:rPr lang="en-CA" sz="2000" b="1" dirty="0" smtClean="0">
                <a:solidFill>
                  <a:srgbClr val="FF0000"/>
                </a:solidFill>
              </a:rPr>
              <a:t>Follow these steps for each of the three sources, in separate paragraphs.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156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8717" y="642877"/>
            <a:ext cx="818374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dirty="0"/>
              <a:t>Paragraph Five – </a:t>
            </a:r>
            <a:r>
              <a:rPr lang="en-CA" sz="2000" dirty="0" smtClean="0"/>
              <a:t>Relationships</a:t>
            </a:r>
          </a:p>
          <a:p>
            <a:endParaRPr lang="en-US" sz="2000" dirty="0"/>
          </a:p>
          <a:p>
            <a:pPr lvl="0"/>
            <a:r>
              <a:rPr lang="en-CA" sz="2000" dirty="0"/>
              <a:t>Outline the similarities and differences between the sources (be specific) </a:t>
            </a:r>
            <a:endParaRPr lang="en-CA" sz="2000" dirty="0" smtClean="0"/>
          </a:p>
          <a:p>
            <a:pPr lvl="0"/>
            <a:r>
              <a:rPr lang="en-CA" sz="2000" b="1" dirty="0" smtClean="0">
                <a:solidFill>
                  <a:srgbClr val="FF0000"/>
                </a:solidFill>
              </a:rPr>
              <a:t>For example, do Source 1 and Source 2 both have a negative view of the issue?  What about Source 3?  How do you know?</a:t>
            </a:r>
            <a:endParaRPr lang="en-US" sz="2000" b="1" dirty="0">
              <a:solidFill>
                <a:srgbClr val="FF0000"/>
              </a:solidFill>
            </a:endParaRPr>
          </a:p>
          <a:p>
            <a:pPr lvl="0"/>
            <a:r>
              <a:rPr lang="en-CA" sz="2000" dirty="0"/>
              <a:t>Which source(s) do you support the most and explain why.  Be specific in your response</a:t>
            </a:r>
            <a:r>
              <a:rPr lang="en-CA" sz="2000" dirty="0" smtClean="0"/>
              <a:t>.  </a:t>
            </a:r>
            <a:r>
              <a:rPr lang="en-CA" sz="2000" b="1" dirty="0" smtClean="0">
                <a:solidFill>
                  <a:srgbClr val="FF0000"/>
                </a:solidFill>
              </a:rPr>
              <a:t>For example, you may support Sources 2&amp;3 the most because they both are closes to your own view of the issue.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en-CA" sz="2000" b="1" dirty="0">
                <a:solidFill>
                  <a:srgbClr val="FF0000"/>
                </a:solidFill>
              </a:rPr>
              <a:t> 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en-CA" sz="2000" dirty="0"/>
              <a:t>Paragraph six – Conclusion</a:t>
            </a:r>
            <a:endParaRPr lang="en-US" sz="2000" dirty="0"/>
          </a:p>
          <a:p>
            <a:r>
              <a:rPr lang="en-CA" sz="2000" dirty="0"/>
              <a:t>Wrap up what has been said by the sources, and re-state your own position on the issue</a:t>
            </a:r>
            <a:r>
              <a:rPr lang="en-CA" sz="2000" dirty="0" smtClean="0"/>
              <a:t>.  </a:t>
            </a:r>
            <a:r>
              <a:rPr lang="en-CA" sz="2000" b="1" dirty="0" smtClean="0">
                <a:solidFill>
                  <a:srgbClr val="FF0000"/>
                </a:solidFill>
              </a:rPr>
              <a:t>This is self-explanatory, but be sure to cover generally what the sources are saying, and what your position is.</a:t>
            </a:r>
          </a:p>
          <a:p>
            <a:endParaRPr lang="en-CA" sz="2000" b="1" dirty="0">
              <a:solidFill>
                <a:srgbClr val="FF0000"/>
              </a:solidFill>
            </a:endParaRPr>
          </a:p>
          <a:p>
            <a:r>
              <a:rPr lang="en-CA" sz="2000" b="1" dirty="0" smtClean="0">
                <a:solidFill>
                  <a:srgbClr val="0000FF"/>
                </a:solidFill>
              </a:rPr>
              <a:t>NOW, use this template to construct your paper….it should be easy….just a matter of putting your answers into proper sentence and essay format!</a:t>
            </a:r>
            <a:endParaRPr lang="en-US" sz="2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311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152</Words>
  <Application>Microsoft Macintosh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Writing Source Analysis Papers</vt:lpstr>
      <vt:lpstr>PowerPoint Presentation</vt:lpstr>
      <vt:lpstr>PowerPoint Presentation</vt:lpstr>
      <vt:lpstr>PowerPoint Presentation</vt:lpstr>
    </vt:vector>
  </TitlesOfParts>
  <Company>RVSD41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Source Assignment Essays</dc:title>
  <dc:creator>rockyview school division</dc:creator>
  <cp:lastModifiedBy>Wendy Burr</cp:lastModifiedBy>
  <cp:revision>4</cp:revision>
  <dcterms:created xsi:type="dcterms:W3CDTF">2012-06-14T17:03:46Z</dcterms:created>
  <dcterms:modified xsi:type="dcterms:W3CDTF">2015-09-05T19:50:00Z</dcterms:modified>
</cp:coreProperties>
</file>