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6" r:id="rId3"/>
    <p:sldId id="275" r:id="rId4"/>
    <p:sldId id="259"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F3B83-7C04-D947-9ECC-E0B15D37317C}" type="datetimeFigureOut">
              <a:rPr lang="en-US" smtClean="0"/>
              <a:t>5/4/20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C48C6-A195-9D40-8C51-C62BB4441CC3}" type="slidenum">
              <a:rPr lang="en-US" smtClean="0"/>
              <a:t>‹#›</a:t>
            </a:fld>
            <a:endParaRPr lang="en-US"/>
          </a:p>
        </p:txBody>
      </p:sp>
    </p:spTree>
    <p:extLst>
      <p:ext uri="{BB962C8B-B14F-4D97-AF65-F5344CB8AC3E}">
        <p14:creationId xmlns:p14="http://schemas.microsoft.com/office/powerpoint/2010/main" val="32549555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07629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79440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31068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242637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2D06C38-64B9-F440-83B7-CD950F6BB47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248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2D06C38-64B9-F440-83B7-CD950F6BB473}"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7076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2D06C38-64B9-F440-83B7-CD950F6BB473}" type="datetimeFigureOut">
              <a:rPr lang="en-US" smtClean="0"/>
              <a:t>5/4/20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306600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2D06C38-64B9-F440-83B7-CD950F6BB473}" type="datetimeFigureOut">
              <a:rPr lang="en-US" smtClean="0"/>
              <a:t>5/4/20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3645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06C38-64B9-F440-83B7-CD950F6BB473}" type="datetimeFigureOut">
              <a:rPr lang="en-US" smtClean="0"/>
              <a:t>5/4/20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384507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2D06C38-64B9-F440-83B7-CD950F6BB473}"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99908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2D06C38-64B9-F440-83B7-CD950F6BB473}"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87310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06C38-64B9-F440-83B7-CD950F6BB473}" type="datetimeFigureOut">
              <a:rPr lang="en-US" smtClean="0"/>
              <a:t>5/4/20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9DBF6-F39E-D64F-80F0-6BCABDFAE8AC}" type="slidenum">
              <a:rPr lang="en-US" smtClean="0"/>
              <a:t>‹#›</a:t>
            </a:fld>
            <a:endParaRPr lang="en-US"/>
          </a:p>
        </p:txBody>
      </p:sp>
    </p:spTree>
    <p:extLst>
      <p:ext uri="{BB962C8B-B14F-4D97-AF65-F5344CB8AC3E}">
        <p14:creationId xmlns:p14="http://schemas.microsoft.com/office/powerpoint/2010/main" val="35052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918" y="0"/>
            <a:ext cx="7772400" cy="1470025"/>
          </a:xfrm>
        </p:spPr>
        <p:txBody>
          <a:bodyPr>
            <a:noAutofit/>
          </a:bodyPr>
          <a:lstStyle/>
          <a:p>
            <a:r>
              <a:rPr lang="en-US" sz="3600" dirty="0"/>
              <a:t>Internationalism and Nationalism  </a:t>
            </a:r>
            <a:br>
              <a:rPr lang="en-US" sz="3600" dirty="0"/>
            </a:br>
            <a:r>
              <a:rPr lang="en-US" sz="3600" dirty="0"/>
              <a:t>Chapter   11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155" y="1237485"/>
            <a:ext cx="4186475" cy="4049814"/>
          </a:xfrm>
          <a:prstGeom prst="rect">
            <a:avLst/>
          </a:prstGeom>
        </p:spPr>
      </p:pic>
      <p:sp>
        <p:nvSpPr>
          <p:cNvPr id="3" name="TextBox 2"/>
          <p:cNvSpPr txBox="1"/>
          <p:nvPr/>
        </p:nvSpPr>
        <p:spPr>
          <a:xfrm>
            <a:off x="555918" y="5506287"/>
            <a:ext cx="8378231" cy="830997"/>
          </a:xfrm>
          <a:prstGeom prst="rect">
            <a:avLst/>
          </a:prstGeom>
          <a:noFill/>
        </p:spPr>
        <p:txBody>
          <a:bodyPr wrap="square" rtlCol="0">
            <a:spAutoFit/>
          </a:bodyPr>
          <a:lstStyle/>
          <a:p>
            <a:pPr algn="ctr"/>
            <a:r>
              <a:rPr lang="en-US" sz="2400" dirty="0"/>
              <a:t>To what extent do efforts to promote internationalism through world organizations affect nationalism?</a:t>
            </a:r>
          </a:p>
        </p:txBody>
      </p:sp>
    </p:spTree>
    <p:extLst>
      <p:ext uri="{BB962C8B-B14F-4D97-AF65-F5344CB8AC3E}">
        <p14:creationId xmlns:p14="http://schemas.microsoft.com/office/powerpoint/2010/main" val="198730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059" y="59574"/>
            <a:ext cx="6977980" cy="523220"/>
          </a:xfrm>
          <a:prstGeom prst="rect">
            <a:avLst/>
          </a:prstGeom>
          <a:noFill/>
        </p:spPr>
        <p:txBody>
          <a:bodyPr wrap="square" rtlCol="0">
            <a:spAutoFit/>
          </a:bodyPr>
          <a:lstStyle/>
          <a:p>
            <a:r>
              <a:rPr lang="en-US" sz="2800" dirty="0"/>
              <a:t>Protecting the Common Human Heritage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70" y="2178479"/>
            <a:ext cx="2292096" cy="3322320"/>
          </a:xfrm>
          <a:prstGeom prst="rect">
            <a:avLst/>
          </a:prstGeom>
        </p:spPr>
      </p:pic>
      <p:pic>
        <p:nvPicPr>
          <p:cNvPr id="7" name="Picture 6" descr="Fig11-09_p2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811" y="2178479"/>
            <a:ext cx="5193792" cy="2944368"/>
          </a:xfrm>
          <a:prstGeom prst="rect">
            <a:avLst/>
          </a:prstGeom>
        </p:spPr>
      </p:pic>
      <p:sp>
        <p:nvSpPr>
          <p:cNvPr id="8" name="TextBox 7"/>
          <p:cNvSpPr txBox="1"/>
          <p:nvPr/>
        </p:nvSpPr>
        <p:spPr>
          <a:xfrm>
            <a:off x="613128" y="978150"/>
            <a:ext cx="7868475" cy="1200329"/>
          </a:xfrm>
          <a:prstGeom prst="rect">
            <a:avLst/>
          </a:prstGeom>
          <a:noFill/>
        </p:spPr>
        <p:txBody>
          <a:bodyPr wrap="square" rtlCol="0">
            <a:spAutoFit/>
          </a:bodyPr>
          <a:lstStyle/>
          <a:p>
            <a:r>
              <a:rPr lang="en-US" dirty="0"/>
              <a:t>In 1945, the UN created UNESCO </a:t>
            </a:r>
          </a:p>
          <a:p>
            <a:pPr marL="285750" indent="-285750">
              <a:buFont typeface="Arial"/>
              <a:buChar char="•"/>
            </a:pPr>
            <a:r>
              <a:rPr lang="en-US" dirty="0"/>
              <a:t>UNESCO promotes international co-operation in the fields of education, science, culture, and communication</a:t>
            </a:r>
          </a:p>
          <a:p>
            <a:pPr marL="285750" indent="-285750">
              <a:buFont typeface="Arial"/>
              <a:buChar char="•"/>
            </a:pPr>
            <a:r>
              <a:rPr lang="en-US" dirty="0"/>
              <a:t>Works to create respect for the shared values and dignity of every culture</a:t>
            </a:r>
          </a:p>
        </p:txBody>
      </p:sp>
      <p:sp>
        <p:nvSpPr>
          <p:cNvPr id="9" name="TextBox 8"/>
          <p:cNvSpPr txBox="1"/>
          <p:nvPr/>
        </p:nvSpPr>
        <p:spPr>
          <a:xfrm>
            <a:off x="1445230" y="5387125"/>
            <a:ext cx="7153159" cy="1477328"/>
          </a:xfrm>
          <a:prstGeom prst="rect">
            <a:avLst/>
          </a:prstGeom>
          <a:noFill/>
        </p:spPr>
        <p:txBody>
          <a:bodyPr wrap="square" rtlCol="0">
            <a:spAutoFit/>
          </a:bodyPr>
          <a:lstStyle/>
          <a:p>
            <a:r>
              <a:rPr lang="en-US" dirty="0"/>
              <a:t>Part of UNESCO’s mandate is to preserve the common human heritage (world  heritage sites, traditional skills and knowledge, and the arts)</a:t>
            </a:r>
          </a:p>
          <a:p>
            <a:endParaRPr lang="en-US" dirty="0"/>
          </a:p>
          <a:p>
            <a:r>
              <a:rPr lang="en-US" dirty="0"/>
              <a:t>UNESCO believes that peace will be promoted if people know about and help preserve this common human heritage</a:t>
            </a:r>
          </a:p>
        </p:txBody>
      </p:sp>
    </p:spTree>
    <p:extLst>
      <p:ext uri="{BB962C8B-B14F-4D97-AF65-F5344CB8AC3E}">
        <p14:creationId xmlns:p14="http://schemas.microsoft.com/office/powerpoint/2010/main" val="36248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0_p2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706" y="1116525"/>
            <a:ext cx="3048000" cy="3627120"/>
          </a:xfrm>
          <a:prstGeom prst="rect">
            <a:avLst/>
          </a:prstGeom>
        </p:spPr>
      </p:pic>
      <p:sp>
        <p:nvSpPr>
          <p:cNvPr id="5" name="TextBox 4"/>
          <p:cNvSpPr txBox="1"/>
          <p:nvPr/>
        </p:nvSpPr>
        <p:spPr>
          <a:xfrm>
            <a:off x="4061257" y="5015695"/>
            <a:ext cx="4960471" cy="1323439"/>
          </a:xfrm>
          <a:prstGeom prst="rect">
            <a:avLst/>
          </a:prstGeom>
          <a:noFill/>
        </p:spPr>
        <p:txBody>
          <a:bodyPr wrap="square" rtlCol="0">
            <a:spAutoFit/>
          </a:bodyPr>
          <a:lstStyle/>
          <a:p>
            <a:r>
              <a:rPr lang="en-US" sz="2000" b="1" i="1" dirty="0"/>
              <a:t>Should works of art like this be considered the property of the state in which they are located or are they part of everyone’s heritage?</a:t>
            </a:r>
          </a:p>
        </p:txBody>
      </p:sp>
      <p:sp>
        <p:nvSpPr>
          <p:cNvPr id="6" name="TextBox 5"/>
          <p:cNvSpPr txBox="1"/>
          <p:nvPr/>
        </p:nvSpPr>
        <p:spPr>
          <a:xfrm>
            <a:off x="160581" y="1116525"/>
            <a:ext cx="4540066" cy="4093428"/>
          </a:xfrm>
          <a:prstGeom prst="rect">
            <a:avLst/>
          </a:prstGeom>
          <a:noFill/>
        </p:spPr>
        <p:txBody>
          <a:bodyPr wrap="square" rtlCol="0">
            <a:spAutoFit/>
          </a:bodyPr>
          <a:lstStyle/>
          <a:p>
            <a:r>
              <a:rPr lang="en-US" sz="2000" dirty="0"/>
              <a:t>Identifying the Common Human Heritage</a:t>
            </a:r>
          </a:p>
          <a:p>
            <a:endParaRPr lang="en-US" sz="2000" dirty="0"/>
          </a:p>
          <a:p>
            <a:endParaRPr lang="en-US" sz="2000" dirty="0"/>
          </a:p>
          <a:p>
            <a:endParaRPr lang="en-US" sz="2000" dirty="0"/>
          </a:p>
          <a:p>
            <a:r>
              <a:rPr lang="en-US" sz="2000" dirty="0"/>
              <a:t>Threats to the Common Human Heritage</a:t>
            </a:r>
          </a:p>
          <a:p>
            <a:endParaRPr lang="en-US" sz="2000" dirty="0"/>
          </a:p>
          <a:p>
            <a:endParaRPr lang="en-US" sz="2000" dirty="0"/>
          </a:p>
          <a:p>
            <a:endParaRPr lang="en-US" sz="2000" dirty="0"/>
          </a:p>
          <a:p>
            <a:r>
              <a:rPr lang="en-US" sz="2000" b="1" i="1" dirty="0"/>
              <a:t>Although Canada may value the 14 sites that have received UNESCO’s world heritage designation, are these places part of the culture and heritage of all humanity?  </a:t>
            </a:r>
          </a:p>
        </p:txBody>
      </p:sp>
    </p:spTree>
    <p:extLst>
      <p:ext uri="{BB962C8B-B14F-4D97-AF65-F5344CB8AC3E}">
        <p14:creationId xmlns:p14="http://schemas.microsoft.com/office/powerpoint/2010/main" val="126546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78" y="87595"/>
            <a:ext cx="8598389" cy="1200328"/>
          </a:xfrm>
          <a:prstGeom prst="rect">
            <a:avLst/>
          </a:prstGeom>
          <a:noFill/>
        </p:spPr>
        <p:txBody>
          <a:bodyPr wrap="square" rtlCol="0">
            <a:spAutoFit/>
          </a:bodyPr>
          <a:lstStyle/>
          <a:p>
            <a:endParaRPr lang="en-US" sz="2400" dirty="0">
              <a:solidFill>
                <a:srgbClr val="FF0000"/>
              </a:solidFill>
            </a:endParaRPr>
          </a:p>
          <a:p>
            <a:pPr algn="ctr"/>
            <a:r>
              <a:rPr lang="en-US" sz="2400" dirty="0">
                <a:solidFill>
                  <a:srgbClr val="FF0000"/>
                </a:solidFill>
              </a:rPr>
              <a:t>IQ #3 HOW DO THE RESPONSES OF VARIOUS INTERNATIONAL ORGANIZATIONS AFFECT NATIONALISM?</a:t>
            </a:r>
            <a:r>
              <a:rPr lang="en-US" dirty="0">
                <a:solidFill>
                  <a:srgbClr val="FF0000"/>
                </a:solidFill>
              </a:rPr>
              <a:t> </a:t>
            </a:r>
          </a:p>
        </p:txBody>
      </p:sp>
      <p:sp>
        <p:nvSpPr>
          <p:cNvPr id="6" name="TextBox 5"/>
          <p:cNvSpPr txBox="1"/>
          <p:nvPr/>
        </p:nvSpPr>
        <p:spPr>
          <a:xfrm>
            <a:off x="963488" y="1605918"/>
            <a:ext cx="7751688" cy="2862322"/>
          </a:xfrm>
          <a:prstGeom prst="rect">
            <a:avLst/>
          </a:prstGeom>
          <a:noFill/>
        </p:spPr>
        <p:txBody>
          <a:bodyPr wrap="square" rtlCol="0">
            <a:spAutoFit/>
          </a:bodyPr>
          <a:lstStyle/>
          <a:p>
            <a:pPr algn="ctr"/>
            <a:r>
              <a:rPr lang="en-US" sz="2400" dirty="0"/>
              <a:t>VOICES</a:t>
            </a:r>
          </a:p>
          <a:p>
            <a:pPr algn="ctr"/>
            <a:endParaRPr lang="en-US" sz="2400" dirty="0"/>
          </a:p>
          <a:p>
            <a:r>
              <a:rPr lang="en-US" sz="2400" dirty="0"/>
              <a:t>“A world which fails to establish the rule of law over the nation-states cannot long continue to exist.  We are living in a perilous period of transition from the era of the fully sovereign </a:t>
            </a:r>
            <a:r>
              <a:rPr lang="en-US" dirty="0"/>
              <a:t>nation-state to the era of world government.”</a:t>
            </a:r>
          </a:p>
          <a:p>
            <a:pPr algn="r"/>
            <a:r>
              <a:rPr lang="en-US" dirty="0"/>
              <a:t>- James Warburg, former financial adviser to U.S. president Franklin Roosevelt, in </a:t>
            </a:r>
            <a:r>
              <a:rPr lang="en-US" i="1" dirty="0"/>
              <a:t>The West in Crisis, </a:t>
            </a:r>
            <a:r>
              <a:rPr lang="en-US" dirty="0"/>
              <a:t>1959</a:t>
            </a:r>
          </a:p>
        </p:txBody>
      </p:sp>
      <p:sp>
        <p:nvSpPr>
          <p:cNvPr id="7" name="TextBox 6"/>
          <p:cNvSpPr txBox="1"/>
          <p:nvPr/>
        </p:nvSpPr>
        <p:spPr>
          <a:xfrm>
            <a:off x="1956171" y="5370543"/>
            <a:ext cx="6656816" cy="1200328"/>
          </a:xfrm>
          <a:prstGeom prst="rect">
            <a:avLst/>
          </a:prstGeom>
          <a:noFill/>
        </p:spPr>
        <p:txBody>
          <a:bodyPr wrap="square" rtlCol="0">
            <a:spAutoFit/>
          </a:bodyPr>
          <a:lstStyle/>
          <a:p>
            <a:r>
              <a:rPr lang="en-US" sz="2400" b="1" i="1" dirty="0"/>
              <a:t>What is Warburg saying about the future of nation-states in an era of internationalism?  </a:t>
            </a:r>
          </a:p>
          <a:p>
            <a:r>
              <a:rPr lang="en-US" sz="2400" b="1" i="1" dirty="0"/>
              <a:t>Do you agree?  </a:t>
            </a:r>
          </a:p>
        </p:txBody>
      </p:sp>
    </p:spTree>
    <p:extLst>
      <p:ext uri="{BB962C8B-B14F-4D97-AF65-F5344CB8AC3E}">
        <p14:creationId xmlns:p14="http://schemas.microsoft.com/office/powerpoint/2010/main" val="121673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342" y="28392"/>
            <a:ext cx="7926868" cy="584776"/>
          </a:xfrm>
          <a:prstGeom prst="rect">
            <a:avLst/>
          </a:prstGeom>
          <a:noFill/>
        </p:spPr>
        <p:txBody>
          <a:bodyPr wrap="square" rtlCol="0">
            <a:spAutoFit/>
          </a:bodyPr>
          <a:lstStyle/>
          <a:p>
            <a:pPr algn="ctr"/>
            <a:r>
              <a:rPr lang="en-US" sz="3200" dirty="0"/>
              <a:t>Economic Organizations</a:t>
            </a:r>
          </a:p>
        </p:txBody>
      </p:sp>
      <p:pic>
        <p:nvPicPr>
          <p:cNvPr id="6" name="Picture 5" descr="Fig11-12_p26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9" y="1007348"/>
            <a:ext cx="3512778" cy="3388007"/>
          </a:xfrm>
          <a:prstGeom prst="rect">
            <a:avLst/>
          </a:prstGeom>
        </p:spPr>
      </p:pic>
      <p:sp>
        <p:nvSpPr>
          <p:cNvPr id="7" name="TextBox 6"/>
          <p:cNvSpPr txBox="1"/>
          <p:nvPr/>
        </p:nvSpPr>
        <p:spPr>
          <a:xfrm>
            <a:off x="4131314" y="759161"/>
            <a:ext cx="4671451" cy="1631216"/>
          </a:xfrm>
          <a:prstGeom prst="rect">
            <a:avLst/>
          </a:prstGeom>
          <a:noFill/>
        </p:spPr>
        <p:txBody>
          <a:bodyPr wrap="square" rtlCol="0">
            <a:spAutoFit/>
          </a:bodyPr>
          <a:lstStyle/>
          <a:p>
            <a:r>
              <a:rPr lang="en-US" sz="2000" dirty="0"/>
              <a:t>Supporters of international trade agreements believe that as the economies of developed countries become stronger and more prosperous, a trick-down effect is created.  </a:t>
            </a:r>
          </a:p>
        </p:txBody>
      </p:sp>
      <p:sp>
        <p:nvSpPr>
          <p:cNvPr id="8" name="TextBox 7"/>
          <p:cNvSpPr txBox="1"/>
          <p:nvPr/>
        </p:nvSpPr>
        <p:spPr>
          <a:xfrm>
            <a:off x="4131314" y="2877601"/>
            <a:ext cx="4992613" cy="2000548"/>
          </a:xfrm>
          <a:prstGeom prst="rect">
            <a:avLst/>
          </a:prstGeom>
          <a:noFill/>
        </p:spPr>
        <p:txBody>
          <a:bodyPr wrap="square" rtlCol="0">
            <a:spAutoFit/>
          </a:bodyPr>
          <a:lstStyle/>
          <a:p>
            <a:r>
              <a:rPr lang="en-US" sz="2400" dirty="0"/>
              <a:t>The  World Trade Organization:</a:t>
            </a:r>
          </a:p>
          <a:p>
            <a:pPr marL="285750" indent="-285750">
              <a:buFont typeface="Arial"/>
              <a:buChar char="•"/>
            </a:pPr>
            <a:r>
              <a:rPr lang="en-US" sz="2000" dirty="0"/>
              <a:t>1948, 23 countries signed GATT (rules for conducting trade)</a:t>
            </a:r>
          </a:p>
          <a:p>
            <a:pPr marL="285750" indent="-285750">
              <a:buFont typeface="Arial"/>
              <a:buChar char="•"/>
            </a:pPr>
            <a:r>
              <a:rPr lang="en-US" sz="2000" dirty="0"/>
              <a:t>1995, the GATT became WTO (150 + countries)</a:t>
            </a:r>
          </a:p>
          <a:p>
            <a:pPr marL="285750" indent="-285750">
              <a:buFont typeface="Arial"/>
              <a:buChar char="•"/>
            </a:pPr>
            <a:r>
              <a:rPr lang="en-US" sz="2000" dirty="0"/>
              <a:t>Not everyone agrees WTO help the world </a:t>
            </a:r>
          </a:p>
        </p:txBody>
      </p:sp>
      <p:sp>
        <p:nvSpPr>
          <p:cNvPr id="9" name="TextBox 8"/>
          <p:cNvSpPr txBox="1"/>
          <p:nvPr/>
        </p:nvSpPr>
        <p:spPr>
          <a:xfrm>
            <a:off x="315769" y="5883500"/>
            <a:ext cx="8218834" cy="369332"/>
          </a:xfrm>
          <a:prstGeom prst="rect">
            <a:avLst/>
          </a:prstGeom>
          <a:noFill/>
        </p:spPr>
        <p:txBody>
          <a:bodyPr wrap="square" rtlCol="0">
            <a:spAutoFit/>
          </a:bodyPr>
          <a:lstStyle/>
          <a:p>
            <a:r>
              <a:rPr lang="en-US" dirty="0"/>
              <a:t>Maude Barlow             </a:t>
            </a:r>
          </a:p>
        </p:txBody>
      </p:sp>
    </p:spTree>
    <p:extLst>
      <p:ext uri="{BB962C8B-B14F-4D97-AF65-F5344CB8AC3E}">
        <p14:creationId xmlns:p14="http://schemas.microsoft.com/office/powerpoint/2010/main" val="350300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3_p2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764" y="2043153"/>
            <a:ext cx="5445984" cy="4703350"/>
          </a:xfrm>
          <a:prstGeom prst="rect">
            <a:avLst/>
          </a:prstGeom>
        </p:spPr>
      </p:pic>
      <p:sp>
        <p:nvSpPr>
          <p:cNvPr id="5" name="TextBox 4"/>
          <p:cNvSpPr txBox="1"/>
          <p:nvPr/>
        </p:nvSpPr>
        <p:spPr>
          <a:xfrm>
            <a:off x="291966" y="350382"/>
            <a:ext cx="8656782" cy="1692771"/>
          </a:xfrm>
          <a:prstGeom prst="rect">
            <a:avLst/>
          </a:prstGeom>
          <a:noFill/>
        </p:spPr>
        <p:txBody>
          <a:bodyPr wrap="square" rtlCol="0">
            <a:spAutoFit/>
          </a:bodyPr>
          <a:lstStyle/>
          <a:p>
            <a:r>
              <a:rPr lang="en-US" sz="2400" dirty="0"/>
              <a:t>The European Union</a:t>
            </a:r>
          </a:p>
          <a:p>
            <a:pPr marL="342900" indent="-342900">
              <a:buFont typeface="Arial"/>
              <a:buChar char="•"/>
            </a:pPr>
            <a:r>
              <a:rPr lang="en-US" sz="2000" dirty="0"/>
              <a:t>EU became an official supranational body in 1991</a:t>
            </a:r>
          </a:p>
          <a:p>
            <a:pPr marL="342900" indent="-342900">
              <a:buFont typeface="Arial"/>
              <a:buChar char="•"/>
            </a:pPr>
            <a:r>
              <a:rPr lang="en-US" sz="2000" dirty="0"/>
              <a:t>Large free-trade zone – integrating economies of member countries</a:t>
            </a:r>
          </a:p>
          <a:p>
            <a:pPr marL="342900" indent="-342900">
              <a:buFont typeface="Arial"/>
              <a:buChar char="•"/>
            </a:pPr>
            <a:r>
              <a:rPr lang="en-US" sz="2000" dirty="0"/>
              <a:t>Most members have adopted the euro as a common currency (Britain and Denmark resisted euro – belief in loss of identity and sovereignty</a:t>
            </a:r>
          </a:p>
        </p:txBody>
      </p:sp>
      <p:sp>
        <p:nvSpPr>
          <p:cNvPr id="6" name="TextBox 5"/>
          <p:cNvSpPr txBox="1"/>
          <p:nvPr/>
        </p:nvSpPr>
        <p:spPr>
          <a:xfrm>
            <a:off x="160581" y="3007447"/>
            <a:ext cx="3342183" cy="2862323"/>
          </a:xfrm>
          <a:prstGeom prst="rect">
            <a:avLst/>
          </a:prstGeom>
          <a:noFill/>
        </p:spPr>
        <p:txBody>
          <a:bodyPr wrap="square" rtlCol="0">
            <a:spAutoFit/>
          </a:bodyPr>
          <a:lstStyle/>
          <a:p>
            <a:r>
              <a:rPr lang="en-US" dirty="0"/>
              <a:t>Both WWI and WWII became as conflicts between European countries and spread around the world.  </a:t>
            </a:r>
          </a:p>
          <a:p>
            <a:endParaRPr lang="en-US" dirty="0"/>
          </a:p>
          <a:p>
            <a:endParaRPr lang="en-US" dirty="0"/>
          </a:p>
          <a:p>
            <a:r>
              <a:rPr lang="en-US" b="1" i="1" dirty="0"/>
              <a:t>Do you believe that co-operating in the EU reduces the chances that another war will start in the same way?</a:t>
            </a:r>
          </a:p>
        </p:txBody>
      </p:sp>
    </p:spTree>
    <p:extLst>
      <p:ext uri="{BB962C8B-B14F-4D97-AF65-F5344CB8AC3E}">
        <p14:creationId xmlns:p14="http://schemas.microsoft.com/office/powerpoint/2010/main" val="36924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555" y="583970"/>
            <a:ext cx="8072851" cy="461665"/>
          </a:xfrm>
          <a:prstGeom prst="rect">
            <a:avLst/>
          </a:prstGeom>
          <a:noFill/>
        </p:spPr>
        <p:txBody>
          <a:bodyPr wrap="square" rtlCol="0">
            <a:spAutoFit/>
          </a:bodyPr>
          <a:lstStyle/>
          <a:p>
            <a:pPr algn="ctr"/>
            <a:r>
              <a:rPr lang="en-US" sz="2400" dirty="0"/>
              <a:t>Cultural and Language-Based Organizations</a:t>
            </a:r>
          </a:p>
        </p:txBody>
      </p:sp>
      <p:pic>
        <p:nvPicPr>
          <p:cNvPr id="5" name="Picture 4" descr="Fig11-14_p2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5" y="1652075"/>
            <a:ext cx="2218944" cy="4529328"/>
          </a:xfrm>
          <a:prstGeom prst="rect">
            <a:avLst/>
          </a:prstGeom>
        </p:spPr>
      </p:pic>
      <p:pic>
        <p:nvPicPr>
          <p:cNvPr id="6" name="Picture 5" descr="Fig11-15_p2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775" y="2255580"/>
            <a:ext cx="1897580" cy="2489178"/>
          </a:xfrm>
          <a:prstGeom prst="rect">
            <a:avLst/>
          </a:prstGeom>
        </p:spPr>
      </p:pic>
      <p:sp>
        <p:nvSpPr>
          <p:cNvPr id="8" name="TextBox 7"/>
          <p:cNvSpPr txBox="1"/>
          <p:nvPr/>
        </p:nvSpPr>
        <p:spPr>
          <a:xfrm>
            <a:off x="2759076" y="1652075"/>
            <a:ext cx="3897741" cy="1631216"/>
          </a:xfrm>
          <a:prstGeom prst="rect">
            <a:avLst/>
          </a:prstGeom>
          <a:noFill/>
        </p:spPr>
        <p:txBody>
          <a:bodyPr wrap="square" rtlCol="0">
            <a:spAutoFit/>
          </a:bodyPr>
          <a:lstStyle/>
          <a:p>
            <a:r>
              <a:rPr lang="en-US" sz="2000" dirty="0"/>
              <a:t>Early Indigenous Peoples’ Initiatives</a:t>
            </a:r>
          </a:p>
          <a:p>
            <a:endParaRPr lang="en-US" sz="2000" dirty="0"/>
          </a:p>
          <a:p>
            <a:r>
              <a:rPr lang="en-US" sz="2000" dirty="0"/>
              <a:t>The Arctic Council</a:t>
            </a:r>
          </a:p>
          <a:p>
            <a:endParaRPr lang="en-US" sz="2000" dirty="0"/>
          </a:p>
          <a:p>
            <a:r>
              <a:rPr lang="en-US" sz="2000" dirty="0"/>
              <a:t>La </a:t>
            </a:r>
            <a:r>
              <a:rPr lang="en-US" sz="2000" dirty="0" err="1"/>
              <a:t>Francophonie</a:t>
            </a:r>
            <a:r>
              <a:rPr lang="en-US" sz="2000" dirty="0"/>
              <a:t> </a:t>
            </a:r>
          </a:p>
        </p:txBody>
      </p:sp>
      <p:sp>
        <p:nvSpPr>
          <p:cNvPr id="9" name="TextBox 8"/>
          <p:cNvSpPr txBox="1"/>
          <p:nvPr/>
        </p:nvSpPr>
        <p:spPr>
          <a:xfrm>
            <a:off x="3766357" y="5051342"/>
            <a:ext cx="4948819" cy="984885"/>
          </a:xfrm>
          <a:prstGeom prst="rect">
            <a:avLst/>
          </a:prstGeom>
          <a:noFill/>
        </p:spPr>
        <p:txBody>
          <a:bodyPr wrap="square" rtlCol="0">
            <a:spAutoFit/>
          </a:bodyPr>
          <a:lstStyle/>
          <a:p>
            <a:endParaRPr lang="en-US" dirty="0"/>
          </a:p>
          <a:p>
            <a:r>
              <a:rPr lang="en-US" sz="2000" b="1" i="1" dirty="0"/>
              <a:t>Would you describe Mary Simon as a nationalist or an internationalist – or both?  </a:t>
            </a:r>
          </a:p>
        </p:txBody>
      </p:sp>
    </p:spTree>
    <p:extLst>
      <p:ext uri="{BB962C8B-B14F-4D97-AF65-F5344CB8AC3E}">
        <p14:creationId xmlns:p14="http://schemas.microsoft.com/office/powerpoint/2010/main" val="67054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342" y="276983"/>
            <a:ext cx="8043654" cy="584776"/>
          </a:xfrm>
          <a:prstGeom prst="rect">
            <a:avLst/>
          </a:prstGeom>
          <a:noFill/>
        </p:spPr>
        <p:txBody>
          <a:bodyPr wrap="square" rtlCol="0">
            <a:spAutoFit/>
          </a:bodyPr>
          <a:lstStyle/>
          <a:p>
            <a:pPr algn="ctr"/>
            <a:r>
              <a:rPr lang="en-US" sz="3200" dirty="0"/>
              <a:t>Security Organizations</a:t>
            </a:r>
          </a:p>
        </p:txBody>
      </p:sp>
      <p:sp>
        <p:nvSpPr>
          <p:cNvPr id="6" name="TextBox 5"/>
          <p:cNvSpPr txBox="1"/>
          <p:nvPr/>
        </p:nvSpPr>
        <p:spPr>
          <a:xfrm>
            <a:off x="160581" y="920156"/>
            <a:ext cx="8744372" cy="3693319"/>
          </a:xfrm>
          <a:prstGeom prst="rect">
            <a:avLst/>
          </a:prstGeom>
          <a:noFill/>
        </p:spPr>
        <p:txBody>
          <a:bodyPr wrap="square" rtlCol="0">
            <a:spAutoFit/>
          </a:bodyPr>
          <a:lstStyle/>
          <a:p>
            <a:r>
              <a:rPr lang="en-US" sz="2400" dirty="0"/>
              <a:t>Countries have always formed defensive military alliances to ensure their security</a:t>
            </a:r>
          </a:p>
          <a:p>
            <a:endParaRPr lang="en-US" sz="2400" dirty="0"/>
          </a:p>
          <a:p>
            <a:r>
              <a:rPr lang="en-US" sz="2400" dirty="0"/>
              <a:t>NATO (North Atlantic Treaty Organization) was formed in 1949 when the Cold War began</a:t>
            </a:r>
          </a:p>
          <a:p>
            <a:endParaRPr lang="en-US" sz="2400" dirty="0"/>
          </a:p>
          <a:p>
            <a:r>
              <a:rPr lang="en-US" sz="2400" dirty="0"/>
              <a:t>Countries of Western Europe and North America feared military threat posed by communist-controlled Soviet Union.  </a:t>
            </a:r>
          </a:p>
          <a:p>
            <a:endParaRPr lang="en-US" sz="2400" dirty="0"/>
          </a:p>
          <a:p>
            <a:pPr marL="285750" indent="-285750">
              <a:buFont typeface="Arial"/>
              <a:buChar char="•"/>
            </a:pPr>
            <a:endParaRPr lang="en-US" dirty="0"/>
          </a:p>
        </p:txBody>
      </p:sp>
      <p:pic>
        <p:nvPicPr>
          <p:cNvPr id="7" name="Picture 6" descr="NATO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332" y="4358369"/>
            <a:ext cx="2369408" cy="2369408"/>
          </a:xfrm>
          <a:prstGeom prst="rect">
            <a:avLst/>
          </a:prstGeom>
        </p:spPr>
      </p:pic>
    </p:spTree>
    <p:extLst>
      <p:ext uri="{BB962C8B-B14F-4D97-AF65-F5344CB8AC3E}">
        <p14:creationId xmlns:p14="http://schemas.microsoft.com/office/powerpoint/2010/main" val="31401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6_p2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7" y="989891"/>
            <a:ext cx="3755136" cy="5236464"/>
          </a:xfrm>
          <a:prstGeom prst="rect">
            <a:avLst/>
          </a:prstGeom>
        </p:spPr>
      </p:pic>
      <p:sp>
        <p:nvSpPr>
          <p:cNvPr id="5" name="TextBox 4"/>
          <p:cNvSpPr txBox="1"/>
          <p:nvPr/>
        </p:nvSpPr>
        <p:spPr>
          <a:xfrm>
            <a:off x="4744443" y="387182"/>
            <a:ext cx="4160510" cy="6186309"/>
          </a:xfrm>
          <a:prstGeom prst="rect">
            <a:avLst/>
          </a:prstGeom>
          <a:noFill/>
        </p:spPr>
        <p:txBody>
          <a:bodyPr wrap="square" rtlCol="0">
            <a:spAutoFit/>
          </a:bodyPr>
          <a:lstStyle/>
          <a:p>
            <a:r>
              <a:rPr lang="en-US" sz="2000" dirty="0"/>
              <a:t>Reproduction of the cover of </a:t>
            </a:r>
            <a:r>
              <a:rPr lang="en-US" sz="2000" dirty="0" err="1"/>
              <a:t>alate</a:t>
            </a:r>
            <a:r>
              <a:rPr lang="en-US" sz="2000" dirty="0"/>
              <a:t> 19</a:t>
            </a:r>
            <a:r>
              <a:rPr lang="en-US" sz="2000" baseline="30000" dirty="0"/>
              <a:t>th</a:t>
            </a:r>
            <a:r>
              <a:rPr lang="en-US" sz="2000" dirty="0"/>
              <a:t> – century German socialist pamphlet.  </a:t>
            </a:r>
          </a:p>
          <a:p>
            <a:endParaRPr lang="en-US" sz="2000" dirty="0"/>
          </a:p>
          <a:p>
            <a:r>
              <a:rPr lang="en-US" sz="2000" dirty="0"/>
              <a:t>The woman at the top represents Freedom (</a:t>
            </a:r>
            <a:r>
              <a:rPr lang="en-US" sz="2000" dirty="0" err="1"/>
              <a:t>Freiheit</a:t>
            </a:r>
            <a:r>
              <a:rPr lang="en-US" sz="2000" dirty="0"/>
              <a:t>).  </a:t>
            </a:r>
            <a:r>
              <a:rPr lang="en-US" sz="2000" dirty="0" err="1"/>
              <a:t>Shis</a:t>
            </a:r>
            <a:r>
              <a:rPr lang="en-US" sz="2000" dirty="0"/>
              <a:t> is shown extending her welcome to all the peoples of the world.  The words on the banner say, “Workers of the world unite.”  This motto is attributed to the famous socialist thinker Karl Marx.  </a:t>
            </a:r>
          </a:p>
          <a:p>
            <a:endParaRPr lang="en-US" dirty="0"/>
          </a:p>
          <a:p>
            <a:endParaRPr lang="en-US" dirty="0"/>
          </a:p>
          <a:p>
            <a:endParaRPr lang="en-US" sz="2000" b="1" i="1" dirty="0"/>
          </a:p>
          <a:p>
            <a:r>
              <a:rPr lang="en-US" sz="2000" b="1" i="1" dirty="0"/>
              <a:t>What does this poster say about nationalism and internationalism?  If you were to revise this poster to send the same message to contemporary audiences, what images would you select?  </a:t>
            </a:r>
          </a:p>
        </p:txBody>
      </p:sp>
    </p:spTree>
    <p:extLst>
      <p:ext uri="{BB962C8B-B14F-4D97-AF65-F5344CB8AC3E}">
        <p14:creationId xmlns:p14="http://schemas.microsoft.com/office/powerpoint/2010/main" val="155174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743" y="14600"/>
            <a:ext cx="8364816" cy="1384995"/>
          </a:xfrm>
          <a:prstGeom prst="rect">
            <a:avLst/>
          </a:prstGeom>
          <a:noFill/>
        </p:spPr>
        <p:txBody>
          <a:bodyPr wrap="square" rtlCol="0">
            <a:spAutoFit/>
          </a:bodyPr>
          <a:lstStyle/>
          <a:p>
            <a:pPr algn="ctr"/>
            <a:r>
              <a:rPr lang="en-US" sz="2800" dirty="0"/>
              <a:t>International Arms Trade is big business</a:t>
            </a:r>
          </a:p>
          <a:p>
            <a:pPr algn="ctr"/>
            <a:endParaRPr lang="en-US" sz="2800" dirty="0"/>
          </a:p>
          <a:p>
            <a:pPr algn="ctr"/>
            <a:r>
              <a:rPr lang="en-US" sz="2800" dirty="0"/>
              <a:t>$200 billion a year spent on weapons.  </a:t>
            </a:r>
          </a:p>
        </p:txBody>
      </p:sp>
      <p:sp>
        <p:nvSpPr>
          <p:cNvPr id="6" name="TextBox 5"/>
          <p:cNvSpPr txBox="1"/>
          <p:nvPr/>
        </p:nvSpPr>
        <p:spPr>
          <a:xfrm>
            <a:off x="233572" y="1591319"/>
            <a:ext cx="2861264" cy="4247317"/>
          </a:xfrm>
          <a:prstGeom prst="rect">
            <a:avLst/>
          </a:prstGeom>
          <a:noFill/>
        </p:spPr>
        <p:txBody>
          <a:bodyPr wrap="square" rtlCol="0">
            <a:spAutoFit/>
          </a:bodyPr>
          <a:lstStyle/>
          <a:p>
            <a:pPr algn="ctr"/>
            <a:r>
              <a:rPr lang="en-US" dirty="0"/>
              <a:t>SUPPORT Arms Fairs</a:t>
            </a:r>
          </a:p>
          <a:p>
            <a:endParaRPr lang="en-US" dirty="0"/>
          </a:p>
          <a:p>
            <a:r>
              <a:rPr lang="en-US" dirty="0"/>
              <a:t>Many groups and governments say that arms fairs serve an important purpose.  </a:t>
            </a:r>
          </a:p>
          <a:p>
            <a:pPr marL="285750" indent="-285750">
              <a:buFont typeface="Arial"/>
              <a:buChar char="•"/>
            </a:pPr>
            <a:r>
              <a:rPr lang="en-US" dirty="0"/>
              <a:t>Arms fairs provide an opportunity to assess and buy technologically advanced weapons</a:t>
            </a:r>
          </a:p>
          <a:p>
            <a:pPr marL="285750" indent="-285750">
              <a:buFont typeface="Arial"/>
              <a:buChar char="•"/>
            </a:pPr>
            <a:r>
              <a:rPr lang="en-US" dirty="0"/>
              <a:t> weapons help promote safety and security </a:t>
            </a:r>
          </a:p>
          <a:p>
            <a:pPr marL="285750" indent="-285750">
              <a:buFont typeface="Arial"/>
              <a:buChar char="•"/>
            </a:pPr>
            <a:r>
              <a:rPr lang="en-US" dirty="0"/>
              <a:t>protect a country’s sovereignty </a:t>
            </a:r>
          </a:p>
          <a:p>
            <a:pPr marL="285750" indent="-285750">
              <a:buFont typeface="Arial"/>
              <a:buChar char="•"/>
            </a:pPr>
            <a:endParaRPr lang="en-US" dirty="0"/>
          </a:p>
        </p:txBody>
      </p:sp>
      <p:sp>
        <p:nvSpPr>
          <p:cNvPr id="7" name="TextBox 6"/>
          <p:cNvSpPr txBox="1"/>
          <p:nvPr/>
        </p:nvSpPr>
        <p:spPr>
          <a:xfrm>
            <a:off x="4890425" y="1487191"/>
            <a:ext cx="3561981" cy="1754327"/>
          </a:xfrm>
          <a:prstGeom prst="rect">
            <a:avLst/>
          </a:prstGeom>
          <a:noFill/>
        </p:spPr>
        <p:txBody>
          <a:bodyPr wrap="square" rtlCol="0">
            <a:spAutoFit/>
          </a:bodyPr>
          <a:lstStyle/>
          <a:p>
            <a:pPr algn="ctr"/>
            <a:r>
              <a:rPr lang="en-US" dirty="0"/>
              <a:t>OPPOSE Arms Fairs</a:t>
            </a:r>
          </a:p>
          <a:p>
            <a:endParaRPr lang="en-US" dirty="0"/>
          </a:p>
          <a:p>
            <a:r>
              <a:rPr lang="en-US" dirty="0"/>
              <a:t>Critics argue that these fairs promote war and threaten everyone’s security.  </a:t>
            </a:r>
          </a:p>
          <a:p>
            <a:pPr marL="285750" indent="-285750">
              <a:buFont typeface="Arial"/>
              <a:buChar char="•"/>
            </a:pPr>
            <a:r>
              <a:rPr lang="en-US" dirty="0"/>
              <a:t>Make weapons easily available</a:t>
            </a:r>
          </a:p>
        </p:txBody>
      </p:sp>
      <p:sp>
        <p:nvSpPr>
          <p:cNvPr id="8" name="TextBox 7"/>
          <p:cNvSpPr txBox="1"/>
          <p:nvPr/>
        </p:nvSpPr>
        <p:spPr>
          <a:xfrm>
            <a:off x="3591178" y="3722811"/>
            <a:ext cx="5357570" cy="2862323"/>
          </a:xfrm>
          <a:prstGeom prst="rect">
            <a:avLst/>
          </a:prstGeom>
          <a:noFill/>
        </p:spPr>
        <p:txBody>
          <a:bodyPr wrap="square" rtlCol="0">
            <a:spAutoFit/>
          </a:bodyPr>
          <a:lstStyle/>
          <a:p>
            <a:r>
              <a:rPr lang="en-US" b="1" i="1" dirty="0"/>
              <a:t>WHAT DO YOU THINK?  </a:t>
            </a:r>
          </a:p>
          <a:p>
            <a:r>
              <a:rPr lang="en-US" b="1" i="1" dirty="0"/>
              <a:t>Can buying and manufacturing weapons be a purely defensive strategy?</a:t>
            </a:r>
          </a:p>
          <a:p>
            <a:r>
              <a:rPr lang="en-US" b="1" i="1" dirty="0"/>
              <a:t>How can the sale of weapons promote – and threaten – world peace?</a:t>
            </a:r>
          </a:p>
          <a:p>
            <a:r>
              <a:rPr lang="en-US" b="1" i="1" dirty="0"/>
              <a:t>Should the arms trade be regulated?  If so – who should be responsible?  If not – why?</a:t>
            </a:r>
          </a:p>
          <a:p>
            <a:r>
              <a:rPr lang="en-US" b="1" i="1" dirty="0"/>
              <a:t>Why might organizations have chosen to highlight the word “defense” in the fair’s name?  Is this name accurate?</a:t>
            </a:r>
          </a:p>
        </p:txBody>
      </p:sp>
    </p:spTree>
    <p:extLst>
      <p:ext uri="{BB962C8B-B14F-4D97-AF65-F5344CB8AC3E}">
        <p14:creationId xmlns:p14="http://schemas.microsoft.com/office/powerpoint/2010/main" val="217494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2102" y="204389"/>
            <a:ext cx="7372133" cy="5016757"/>
          </a:xfrm>
          <a:prstGeom prst="rect">
            <a:avLst/>
          </a:prstGeom>
          <a:noFill/>
        </p:spPr>
        <p:txBody>
          <a:bodyPr wrap="square" rtlCol="0">
            <a:spAutoFit/>
          </a:bodyPr>
          <a:lstStyle/>
          <a:p>
            <a:pPr algn="ctr"/>
            <a:endParaRPr lang="en-US" sz="3200" dirty="0"/>
          </a:p>
          <a:p>
            <a:pPr algn="ctr"/>
            <a:endParaRPr lang="en-US" sz="3200" dirty="0"/>
          </a:p>
          <a:p>
            <a:pPr algn="ctr"/>
            <a:r>
              <a:rPr lang="en-US" sz="3200" dirty="0"/>
              <a:t>voluntary balkanization</a:t>
            </a:r>
          </a:p>
          <a:p>
            <a:pPr algn="ctr"/>
            <a:endParaRPr lang="en-US" sz="3200" dirty="0"/>
          </a:p>
          <a:p>
            <a:pPr algn="ctr"/>
            <a:r>
              <a:rPr lang="en-US" sz="3200" dirty="0"/>
              <a:t>responsibility to protect</a:t>
            </a:r>
          </a:p>
          <a:p>
            <a:pPr algn="ctr"/>
            <a:endParaRPr lang="en-US" sz="3200" dirty="0"/>
          </a:p>
          <a:p>
            <a:pPr algn="ctr"/>
            <a:r>
              <a:rPr lang="en-US" sz="3200" dirty="0"/>
              <a:t>common human heritage</a:t>
            </a:r>
          </a:p>
          <a:p>
            <a:pPr algn="ctr"/>
            <a:endParaRPr lang="en-US" sz="3200" dirty="0"/>
          </a:p>
          <a:p>
            <a:pPr algn="ctr"/>
            <a:endParaRPr lang="en-US" sz="3200" dirty="0"/>
          </a:p>
          <a:p>
            <a:pPr algn="ctr"/>
            <a:r>
              <a:rPr lang="en-US" sz="3200" dirty="0"/>
              <a:t>trickle-down-effect</a:t>
            </a:r>
          </a:p>
        </p:txBody>
      </p:sp>
    </p:spTree>
    <p:extLst>
      <p:ext uri="{BB962C8B-B14F-4D97-AF65-F5344CB8AC3E}">
        <p14:creationId xmlns:p14="http://schemas.microsoft.com/office/powerpoint/2010/main" val="287769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81" y="817558"/>
            <a:ext cx="9144000" cy="5693867"/>
          </a:xfrm>
          <a:prstGeom prst="rect">
            <a:avLst/>
          </a:prstGeom>
          <a:noFill/>
        </p:spPr>
        <p:txBody>
          <a:bodyPr wrap="square" rtlCol="0">
            <a:spAutoFit/>
          </a:bodyPr>
          <a:lstStyle/>
          <a:p>
            <a:r>
              <a:rPr lang="en-US" sz="2800" dirty="0"/>
              <a:t>In this chapter we are dealing with these questions:</a:t>
            </a:r>
          </a:p>
          <a:p>
            <a:endParaRPr lang="en-US" sz="2800" dirty="0"/>
          </a:p>
          <a:p>
            <a:r>
              <a:rPr lang="en-US" sz="2800" dirty="0">
                <a:solidFill>
                  <a:srgbClr val="FF0000"/>
                </a:solidFill>
              </a:rPr>
              <a:t>IQ # 1 HOW HAVE CHANGING WORLD CONDITIONS PROMOTED THE NEED FOR INTERNATIONALISM?</a:t>
            </a:r>
          </a:p>
          <a:p>
            <a:endParaRPr lang="en-US" sz="2800" dirty="0">
              <a:solidFill>
                <a:srgbClr val="FF0000"/>
              </a:solidFill>
            </a:endParaRPr>
          </a:p>
          <a:p>
            <a:r>
              <a:rPr lang="en-US" sz="2800" dirty="0">
                <a:solidFill>
                  <a:srgbClr val="FF0000"/>
                </a:solidFill>
              </a:rPr>
              <a:t>IQ #2 HOW HAVE THE UNITIED NATIONS’ CHANGING INTERNATIONAL RESPONSES AFFECTED NATIONALISM?</a:t>
            </a:r>
          </a:p>
          <a:p>
            <a:endParaRPr lang="en-US" sz="2800" dirty="0">
              <a:solidFill>
                <a:srgbClr val="FF0000"/>
              </a:solidFill>
            </a:endParaRPr>
          </a:p>
          <a:p>
            <a:r>
              <a:rPr lang="en-US" sz="2800" dirty="0">
                <a:solidFill>
                  <a:srgbClr val="FF0000"/>
                </a:solidFill>
              </a:rPr>
              <a:t>IQ #3 HOW DO THE RESPONSES OF VARIOUS INTERNATIONAL ORGANIZATIONS AFFECT NATIONALISM? </a:t>
            </a:r>
          </a:p>
          <a:p>
            <a:endParaRPr lang="en-US" sz="2800" dirty="0">
              <a:solidFill>
                <a:srgbClr val="FF0000"/>
              </a:solidFill>
            </a:endParaRPr>
          </a:p>
          <a:p>
            <a:endParaRPr lang="en-US" sz="2800" dirty="0">
              <a:solidFill>
                <a:srgbClr val="FF0000"/>
              </a:solidFill>
            </a:endParaRPr>
          </a:p>
          <a:p>
            <a:endParaRPr lang="en-US" sz="2800" dirty="0">
              <a:solidFill>
                <a:srgbClr val="FF0000"/>
              </a:solidFill>
            </a:endParaRPr>
          </a:p>
        </p:txBody>
      </p:sp>
    </p:spTree>
    <p:extLst>
      <p:ext uri="{BB962C8B-B14F-4D97-AF65-F5344CB8AC3E}">
        <p14:creationId xmlns:p14="http://schemas.microsoft.com/office/powerpoint/2010/main" val="288084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470" y="164353"/>
            <a:ext cx="8576236" cy="1384995"/>
          </a:xfrm>
          <a:prstGeom prst="rect">
            <a:avLst/>
          </a:prstGeom>
          <a:noFill/>
        </p:spPr>
        <p:txBody>
          <a:bodyPr wrap="square" rtlCol="0">
            <a:spAutoFit/>
          </a:bodyPr>
          <a:lstStyle/>
          <a:p>
            <a:pPr algn="ctr"/>
            <a:endParaRPr lang="en-US" sz="2800" dirty="0"/>
          </a:p>
          <a:p>
            <a:pPr algn="ctr"/>
            <a:r>
              <a:rPr lang="en-US" sz="2800" dirty="0">
                <a:solidFill>
                  <a:srgbClr val="FF0000"/>
                </a:solidFill>
              </a:rPr>
              <a:t>IQ # 1 HOW HAVE CHANGING WORLD CONDITIONS PROMOTED THE NEED FOR INTERNATIONALISM?</a:t>
            </a:r>
          </a:p>
        </p:txBody>
      </p:sp>
      <p:sp>
        <p:nvSpPr>
          <p:cNvPr id="6" name="TextBox 5"/>
          <p:cNvSpPr txBox="1"/>
          <p:nvPr/>
        </p:nvSpPr>
        <p:spPr>
          <a:xfrm>
            <a:off x="597647" y="1897530"/>
            <a:ext cx="7888941" cy="1754327"/>
          </a:xfrm>
          <a:prstGeom prst="rect">
            <a:avLst/>
          </a:prstGeom>
          <a:noFill/>
        </p:spPr>
        <p:txBody>
          <a:bodyPr wrap="square" rtlCol="0">
            <a:spAutoFit/>
          </a:bodyPr>
          <a:lstStyle/>
          <a:p>
            <a:pPr marL="285750" indent="-285750">
              <a:buFont typeface="Arial"/>
              <a:buChar char="•"/>
            </a:pPr>
            <a:r>
              <a:rPr lang="en-US" dirty="0"/>
              <a:t>as the world becomes more globalized, challenges can no longer be confined within one country.</a:t>
            </a:r>
          </a:p>
          <a:p>
            <a:pPr marL="285750" indent="-285750">
              <a:buFont typeface="Arial"/>
              <a:buChar char="•"/>
            </a:pPr>
            <a:r>
              <a:rPr lang="en-US" dirty="0"/>
              <a:t>SARS      2003           Terrorism                    Climate change</a:t>
            </a:r>
          </a:p>
          <a:p>
            <a:pPr marL="285750" indent="-285750">
              <a:buFont typeface="Arial"/>
              <a:buChar char="•"/>
            </a:pPr>
            <a:r>
              <a:rPr lang="en-US" dirty="0"/>
              <a:t>Citizens can now communicate globally (independently) </a:t>
            </a:r>
          </a:p>
          <a:p>
            <a:pPr marL="285750" indent="-285750">
              <a:buFont typeface="Arial"/>
              <a:buChar char="•"/>
            </a:pPr>
            <a:endParaRPr lang="en-US" dirty="0"/>
          </a:p>
          <a:p>
            <a:endParaRPr lang="en-US" dirty="0"/>
          </a:p>
        </p:txBody>
      </p:sp>
      <p:pic>
        <p:nvPicPr>
          <p:cNvPr id="8" name="Picture 7" descr="Fig11-02_p25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47" y="3651857"/>
            <a:ext cx="4425696" cy="2718816"/>
          </a:xfrm>
          <a:prstGeom prst="rect">
            <a:avLst/>
          </a:prstGeom>
        </p:spPr>
      </p:pic>
      <p:sp>
        <p:nvSpPr>
          <p:cNvPr id="9" name="TextBox 8"/>
          <p:cNvSpPr txBox="1"/>
          <p:nvPr/>
        </p:nvSpPr>
        <p:spPr>
          <a:xfrm>
            <a:off x="5023343" y="4631765"/>
            <a:ext cx="3941363" cy="923330"/>
          </a:xfrm>
          <a:prstGeom prst="rect">
            <a:avLst/>
          </a:prstGeom>
          <a:noFill/>
        </p:spPr>
        <p:txBody>
          <a:bodyPr wrap="square" rtlCol="0">
            <a:spAutoFit/>
          </a:bodyPr>
          <a:lstStyle/>
          <a:p>
            <a:r>
              <a:rPr lang="en-US" b="1" i="1" dirty="0"/>
              <a:t>Do technological advances like the cellphone support or threaten traditional ways of life?</a:t>
            </a:r>
          </a:p>
        </p:txBody>
      </p:sp>
    </p:spTree>
    <p:extLst>
      <p:ext uri="{BB962C8B-B14F-4D97-AF65-F5344CB8AC3E}">
        <p14:creationId xmlns:p14="http://schemas.microsoft.com/office/powerpoint/2010/main" val="344616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88" y="335783"/>
            <a:ext cx="8904953" cy="2369880"/>
          </a:xfrm>
          <a:prstGeom prst="rect">
            <a:avLst/>
          </a:prstGeom>
          <a:noFill/>
        </p:spPr>
        <p:txBody>
          <a:bodyPr wrap="square" rtlCol="0">
            <a:spAutoFit/>
          </a:bodyPr>
          <a:lstStyle/>
          <a:p>
            <a:r>
              <a:rPr lang="en-US" sz="2800" dirty="0"/>
              <a:t>The Global Village</a:t>
            </a:r>
          </a:p>
          <a:p>
            <a:endParaRPr lang="en-US" sz="2400" dirty="0"/>
          </a:p>
          <a:p>
            <a:pPr marL="342900" indent="-342900">
              <a:buFont typeface="Arial"/>
              <a:buChar char="•"/>
            </a:pPr>
            <a:r>
              <a:rPr lang="en-US" sz="2400" dirty="0"/>
              <a:t>Internet, satellite, </a:t>
            </a:r>
            <a:r>
              <a:rPr lang="en-US" sz="2400" dirty="0" err="1"/>
              <a:t>fibre</a:t>
            </a:r>
            <a:r>
              <a:rPr lang="en-US" sz="2400" dirty="0"/>
              <a:t> optics, cellphones = information revolution</a:t>
            </a:r>
          </a:p>
          <a:p>
            <a:pPr marL="342900" indent="-342900">
              <a:buFont typeface="Arial"/>
              <a:buChar char="•"/>
            </a:pPr>
            <a:r>
              <a:rPr lang="en-US" sz="2400" dirty="0"/>
              <a:t>McLuhan’s “global village”  - a single collective of citizens with common interests – not everyone accepts this idea</a:t>
            </a:r>
          </a:p>
          <a:p>
            <a:pPr marL="342900" indent="-342900">
              <a:buFont typeface="Arial"/>
              <a:buChar char="•"/>
            </a:pPr>
            <a:r>
              <a:rPr lang="en-US" sz="2400" dirty="0"/>
              <a:t> </a:t>
            </a:r>
            <a:r>
              <a:rPr lang="en-US" sz="2400" dirty="0" err="1"/>
              <a:t>balkans</a:t>
            </a:r>
            <a:r>
              <a:rPr lang="en-US" sz="2400" dirty="0"/>
              <a:t> is a Turkish word for “mountains” FYI</a:t>
            </a:r>
          </a:p>
        </p:txBody>
      </p:sp>
      <p:sp>
        <p:nvSpPr>
          <p:cNvPr id="5" name="TextBox 4"/>
          <p:cNvSpPr txBox="1"/>
          <p:nvPr/>
        </p:nvSpPr>
        <p:spPr>
          <a:xfrm>
            <a:off x="277366" y="2773858"/>
            <a:ext cx="8481603" cy="954107"/>
          </a:xfrm>
          <a:prstGeom prst="rect">
            <a:avLst/>
          </a:prstGeom>
          <a:noFill/>
        </p:spPr>
        <p:txBody>
          <a:bodyPr wrap="square" rtlCol="0">
            <a:spAutoFit/>
          </a:bodyPr>
          <a:lstStyle/>
          <a:p>
            <a:r>
              <a:rPr lang="en-US" sz="2800" b="1" i="1" dirty="0"/>
              <a:t>Has the Internet truly created a global village or merely a series of small, isolated online communities?  </a:t>
            </a:r>
          </a:p>
        </p:txBody>
      </p:sp>
      <p:pic>
        <p:nvPicPr>
          <p:cNvPr id="6" name="Picture 5" descr="Fig11-03_p2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40" y="3727965"/>
            <a:ext cx="2511552" cy="2749296"/>
          </a:xfrm>
          <a:prstGeom prst="rect">
            <a:avLst/>
          </a:prstGeom>
        </p:spPr>
      </p:pic>
      <p:sp>
        <p:nvSpPr>
          <p:cNvPr id="7" name="TextBox 6"/>
          <p:cNvSpPr txBox="1"/>
          <p:nvPr/>
        </p:nvSpPr>
        <p:spPr>
          <a:xfrm>
            <a:off x="3737161" y="4832353"/>
            <a:ext cx="4773638" cy="1477328"/>
          </a:xfrm>
          <a:prstGeom prst="rect">
            <a:avLst/>
          </a:prstGeom>
          <a:noFill/>
        </p:spPr>
        <p:txBody>
          <a:bodyPr wrap="square" rtlCol="0">
            <a:spAutoFit/>
          </a:bodyPr>
          <a:lstStyle/>
          <a:p>
            <a:r>
              <a:rPr lang="en-US" dirty="0"/>
              <a:t>Some worry that young people are being electronically isolated at a time when socializing is important for the development of identity.</a:t>
            </a:r>
          </a:p>
          <a:p>
            <a:endParaRPr lang="en-US" b="1" i="1" dirty="0"/>
          </a:p>
          <a:p>
            <a:r>
              <a:rPr lang="en-US" b="1" i="1" dirty="0"/>
              <a:t>Do you think this concern is valid?</a:t>
            </a:r>
          </a:p>
        </p:txBody>
      </p:sp>
    </p:spTree>
    <p:extLst>
      <p:ext uri="{BB962C8B-B14F-4D97-AF65-F5344CB8AC3E}">
        <p14:creationId xmlns:p14="http://schemas.microsoft.com/office/powerpoint/2010/main" val="410637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04_p25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61" y="1267391"/>
            <a:ext cx="3108960" cy="4651248"/>
          </a:xfrm>
          <a:prstGeom prst="rect">
            <a:avLst/>
          </a:prstGeom>
        </p:spPr>
      </p:pic>
      <p:sp>
        <p:nvSpPr>
          <p:cNvPr id="5" name="TextBox 4"/>
          <p:cNvSpPr txBox="1"/>
          <p:nvPr/>
        </p:nvSpPr>
        <p:spPr>
          <a:xfrm>
            <a:off x="4321092" y="4995309"/>
            <a:ext cx="4248101" cy="923330"/>
          </a:xfrm>
          <a:prstGeom prst="rect">
            <a:avLst/>
          </a:prstGeom>
          <a:noFill/>
        </p:spPr>
        <p:txBody>
          <a:bodyPr wrap="square" rtlCol="0">
            <a:spAutoFit/>
          </a:bodyPr>
          <a:lstStyle/>
          <a:p>
            <a:r>
              <a:rPr lang="en-US" b="1" i="1" dirty="0"/>
              <a:t>Does the use of technology reinforce national interest rather than internationalism? </a:t>
            </a:r>
          </a:p>
        </p:txBody>
      </p:sp>
      <p:sp>
        <p:nvSpPr>
          <p:cNvPr id="6" name="TextBox 5"/>
          <p:cNvSpPr txBox="1"/>
          <p:nvPr/>
        </p:nvSpPr>
        <p:spPr>
          <a:xfrm>
            <a:off x="4160511" y="1781109"/>
            <a:ext cx="3970733" cy="1323439"/>
          </a:xfrm>
          <a:prstGeom prst="rect">
            <a:avLst/>
          </a:prstGeom>
          <a:noFill/>
        </p:spPr>
        <p:txBody>
          <a:bodyPr wrap="square" rtlCol="0">
            <a:spAutoFit/>
          </a:bodyPr>
          <a:lstStyle/>
          <a:p>
            <a:r>
              <a:rPr lang="en-US" sz="2000" b="1" i="1" dirty="0"/>
              <a:t>How might digital technology serve as an instrument of power?  </a:t>
            </a:r>
          </a:p>
          <a:p>
            <a:endParaRPr lang="en-US" sz="2000" b="1" i="1" dirty="0"/>
          </a:p>
          <a:p>
            <a:r>
              <a:rPr lang="en-US" sz="2000" b="1" i="1" dirty="0"/>
              <a:t>How might it disempower people?  </a:t>
            </a:r>
          </a:p>
        </p:txBody>
      </p:sp>
    </p:spTree>
    <p:extLst>
      <p:ext uri="{BB962C8B-B14F-4D97-AF65-F5344CB8AC3E}">
        <p14:creationId xmlns:p14="http://schemas.microsoft.com/office/powerpoint/2010/main" val="57576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78" y="0"/>
            <a:ext cx="7868475" cy="1384995"/>
          </a:xfrm>
          <a:prstGeom prst="rect">
            <a:avLst/>
          </a:prstGeom>
          <a:noFill/>
        </p:spPr>
        <p:txBody>
          <a:bodyPr wrap="square" rtlCol="0">
            <a:spAutoFit/>
          </a:bodyPr>
          <a:lstStyle/>
          <a:p>
            <a:r>
              <a:rPr lang="en-US" sz="2800" dirty="0">
                <a:solidFill>
                  <a:srgbClr val="FF0000"/>
                </a:solidFill>
              </a:rPr>
              <a:t>IQ #2 HOW HAVE THE UNITIED NATIONS’ </a:t>
            </a:r>
          </a:p>
          <a:p>
            <a:r>
              <a:rPr lang="en-US" sz="2800" dirty="0">
                <a:solidFill>
                  <a:srgbClr val="FF0000"/>
                </a:solidFill>
              </a:rPr>
              <a:t>CHANGING INTERNATIONAL RESPONSES </a:t>
            </a:r>
          </a:p>
          <a:p>
            <a:r>
              <a:rPr lang="en-US" sz="2800" dirty="0">
                <a:solidFill>
                  <a:srgbClr val="FF0000"/>
                </a:solidFill>
              </a:rPr>
              <a:t>AFFECTED NATIONALISM?</a:t>
            </a:r>
          </a:p>
        </p:txBody>
      </p:sp>
      <p:pic>
        <p:nvPicPr>
          <p:cNvPr id="5" name="Picture 4" descr="Fig11-05_p2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61" y="1926967"/>
            <a:ext cx="3145536" cy="4315968"/>
          </a:xfrm>
          <a:prstGeom prst="rect">
            <a:avLst/>
          </a:prstGeom>
        </p:spPr>
      </p:pic>
      <p:pic>
        <p:nvPicPr>
          <p:cNvPr id="6" name="Picture 5" descr="Blue_UN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596" y="181774"/>
            <a:ext cx="1203221" cy="1203221"/>
          </a:xfrm>
          <a:prstGeom prst="rect">
            <a:avLst/>
          </a:prstGeom>
        </p:spPr>
      </p:pic>
      <p:sp>
        <p:nvSpPr>
          <p:cNvPr id="7" name="TextBox 6"/>
          <p:cNvSpPr txBox="1"/>
          <p:nvPr/>
        </p:nvSpPr>
        <p:spPr>
          <a:xfrm>
            <a:off x="4218904" y="1428658"/>
            <a:ext cx="4642254" cy="5324535"/>
          </a:xfrm>
          <a:prstGeom prst="rect">
            <a:avLst/>
          </a:prstGeom>
          <a:noFill/>
        </p:spPr>
        <p:txBody>
          <a:bodyPr wrap="square" rtlCol="0">
            <a:spAutoFit/>
          </a:bodyPr>
          <a:lstStyle/>
          <a:p>
            <a:pPr marL="285750" indent="-285750">
              <a:buFont typeface="Arial"/>
              <a:buChar char="•"/>
            </a:pPr>
            <a:r>
              <a:rPr lang="en-US" sz="2000" dirty="0"/>
              <a:t>Not everyone agrees that internationalism is the key to bring peace to the world.</a:t>
            </a:r>
          </a:p>
          <a:p>
            <a:pPr marL="285750" indent="-285750">
              <a:buFont typeface="Arial"/>
              <a:buChar char="•"/>
            </a:pPr>
            <a:r>
              <a:rPr lang="en-US" sz="2000" dirty="0"/>
              <a:t>Aggressive states, failed states, revolutionary movements challenge the international order and UN goals</a:t>
            </a:r>
          </a:p>
          <a:p>
            <a:pPr marL="285750" indent="-285750">
              <a:buFont typeface="Arial"/>
              <a:buChar char="•"/>
            </a:pPr>
            <a:r>
              <a:rPr lang="en-US" sz="2000" dirty="0"/>
              <a:t>Failure of peacekeeping missions in former Yugoslavia and Rwanda caused people to question the effectiveness of UN</a:t>
            </a:r>
          </a:p>
          <a:p>
            <a:pPr marL="285750" indent="-285750">
              <a:buFont typeface="Arial"/>
              <a:buChar char="•"/>
            </a:pPr>
            <a:r>
              <a:rPr lang="en-US" sz="2000" dirty="0"/>
              <a:t>2004, international leaders examined the future of the UN – produced a report titled </a:t>
            </a:r>
            <a:r>
              <a:rPr lang="en-US" sz="2000" i="1" dirty="0"/>
              <a:t>A More Secure World: Our Shared Responsibility  </a:t>
            </a:r>
            <a:endParaRPr lang="en-US" sz="2000" dirty="0"/>
          </a:p>
          <a:p>
            <a:pPr marL="285750" indent="-285750">
              <a:buFont typeface="Arial"/>
              <a:buChar char="•"/>
            </a:pPr>
            <a:endParaRPr lang="en-US" sz="2000" i="1" dirty="0"/>
          </a:p>
          <a:p>
            <a:r>
              <a:rPr lang="en-US" sz="2000" b="1" i="1" dirty="0"/>
              <a:t>Why was the report controversial?  What did it recommend?  </a:t>
            </a:r>
          </a:p>
        </p:txBody>
      </p:sp>
    </p:spTree>
    <p:extLst>
      <p:ext uri="{BB962C8B-B14F-4D97-AF65-F5344CB8AC3E}">
        <p14:creationId xmlns:p14="http://schemas.microsoft.com/office/powerpoint/2010/main" val="325379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06_p2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67" y="216475"/>
            <a:ext cx="4072128" cy="3505200"/>
          </a:xfrm>
          <a:prstGeom prst="rect">
            <a:avLst/>
          </a:prstGeom>
        </p:spPr>
      </p:pic>
      <p:sp>
        <p:nvSpPr>
          <p:cNvPr id="5" name="TextBox 4"/>
          <p:cNvSpPr txBox="1"/>
          <p:nvPr/>
        </p:nvSpPr>
        <p:spPr>
          <a:xfrm>
            <a:off x="4540067" y="379420"/>
            <a:ext cx="4472549" cy="4093428"/>
          </a:xfrm>
          <a:prstGeom prst="rect">
            <a:avLst/>
          </a:prstGeom>
          <a:noFill/>
        </p:spPr>
        <p:txBody>
          <a:bodyPr wrap="square" rtlCol="0">
            <a:spAutoFit/>
          </a:bodyPr>
          <a:lstStyle/>
          <a:p>
            <a:r>
              <a:rPr lang="en-US" sz="2800" dirty="0"/>
              <a:t>Iran’s Conflict with the UN</a:t>
            </a:r>
          </a:p>
          <a:p>
            <a:pPr marL="457200" indent="-457200">
              <a:buFont typeface="Arial"/>
              <a:buChar char="•"/>
            </a:pPr>
            <a:r>
              <a:rPr lang="en-US" sz="2000" dirty="0"/>
              <a:t>Iran signed the Nuclear Non-Proliferation Treaty</a:t>
            </a:r>
          </a:p>
          <a:p>
            <a:pPr marL="457200" indent="-457200">
              <a:buFont typeface="Arial"/>
              <a:buChar char="•"/>
            </a:pPr>
            <a:r>
              <a:rPr lang="en-US" sz="2000" dirty="0"/>
              <a:t>Secretly enriching uranium which can be used for developing nuclear power and nuclear weapons</a:t>
            </a:r>
          </a:p>
          <a:p>
            <a:pPr marL="457200" indent="-457200">
              <a:buFont typeface="Arial"/>
              <a:buChar char="•"/>
            </a:pPr>
            <a:r>
              <a:rPr lang="en-US" sz="2000" dirty="0"/>
              <a:t>UN told Iran to stop nuclear program and Iran refused </a:t>
            </a:r>
          </a:p>
          <a:p>
            <a:pPr marL="457200" indent="-457200">
              <a:buFont typeface="Arial"/>
              <a:buChar char="•"/>
            </a:pPr>
            <a:endParaRPr lang="en-US" sz="2000" dirty="0"/>
          </a:p>
          <a:p>
            <a:pPr marL="457200" indent="-457200">
              <a:buFont typeface="Arial"/>
              <a:buChar char="•"/>
            </a:pPr>
            <a:endParaRPr lang="en-US" sz="2000" dirty="0"/>
          </a:p>
          <a:p>
            <a:endParaRPr lang="en-US" sz="2800" dirty="0"/>
          </a:p>
          <a:p>
            <a:pPr marL="457200" indent="-457200">
              <a:buFont typeface="Arial"/>
              <a:buChar char="•"/>
            </a:pPr>
            <a:endParaRPr lang="en-US" sz="2400" dirty="0"/>
          </a:p>
        </p:txBody>
      </p:sp>
      <p:sp>
        <p:nvSpPr>
          <p:cNvPr id="6" name="TextBox 5"/>
          <p:cNvSpPr txBox="1"/>
          <p:nvPr/>
        </p:nvSpPr>
        <p:spPr>
          <a:xfrm>
            <a:off x="454343" y="3749739"/>
            <a:ext cx="3837552" cy="369332"/>
          </a:xfrm>
          <a:prstGeom prst="rect">
            <a:avLst/>
          </a:prstGeom>
          <a:noFill/>
        </p:spPr>
        <p:txBody>
          <a:bodyPr wrap="square" rtlCol="0">
            <a:spAutoFit/>
          </a:bodyPr>
          <a:lstStyle/>
          <a:p>
            <a:r>
              <a:rPr lang="en-US" dirty="0"/>
              <a:t>Nuclear Facilities in Iran</a:t>
            </a:r>
          </a:p>
        </p:txBody>
      </p:sp>
      <p:sp>
        <p:nvSpPr>
          <p:cNvPr id="7" name="TextBox 6"/>
          <p:cNvSpPr txBox="1"/>
          <p:nvPr/>
        </p:nvSpPr>
        <p:spPr>
          <a:xfrm>
            <a:off x="4686049" y="3095042"/>
            <a:ext cx="4189708" cy="3170099"/>
          </a:xfrm>
          <a:prstGeom prst="rect">
            <a:avLst/>
          </a:prstGeom>
          <a:noFill/>
        </p:spPr>
        <p:txBody>
          <a:bodyPr wrap="square" rtlCol="0">
            <a:spAutoFit/>
          </a:bodyPr>
          <a:lstStyle/>
          <a:p>
            <a:r>
              <a:rPr lang="en-US" sz="2000" b="1" i="1" dirty="0"/>
              <a:t>If the United States, Russia, Britain, France, China, India, Pakistan, North Korea and possibly Israel already have nuclear weapons, is it fair to stop Iran from developing them?  </a:t>
            </a:r>
          </a:p>
          <a:p>
            <a:endParaRPr lang="en-US" sz="2000" b="1" i="1" dirty="0"/>
          </a:p>
          <a:p>
            <a:r>
              <a:rPr lang="en-US" sz="2000" b="1" i="1" dirty="0"/>
              <a:t>If Iran is planning to develop nuclear weapons, is this a situation in which the UN should intervene to exercise its responsibility to protect?  </a:t>
            </a:r>
          </a:p>
        </p:txBody>
      </p:sp>
      <p:pic>
        <p:nvPicPr>
          <p:cNvPr id="8" name="Picture 7" descr="Fig11-07_p2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3" y="5557798"/>
            <a:ext cx="3169920" cy="1347216"/>
          </a:xfrm>
          <a:prstGeom prst="rect">
            <a:avLst/>
          </a:prstGeom>
        </p:spPr>
      </p:pic>
      <p:sp>
        <p:nvSpPr>
          <p:cNvPr id="9" name="TextBox 8"/>
          <p:cNvSpPr txBox="1"/>
          <p:nvPr/>
        </p:nvSpPr>
        <p:spPr>
          <a:xfrm>
            <a:off x="559416" y="4887899"/>
            <a:ext cx="2962659" cy="646331"/>
          </a:xfrm>
          <a:prstGeom prst="rect">
            <a:avLst/>
          </a:prstGeom>
          <a:noFill/>
        </p:spPr>
        <p:txBody>
          <a:bodyPr wrap="square" rtlCol="0">
            <a:spAutoFit/>
          </a:bodyPr>
          <a:lstStyle/>
          <a:p>
            <a:r>
              <a:rPr lang="en-US" dirty="0"/>
              <a:t>Spin buster – Some of Iran’s Claims about Canada </a:t>
            </a:r>
          </a:p>
        </p:txBody>
      </p:sp>
    </p:spTree>
    <p:extLst>
      <p:ext uri="{BB962C8B-B14F-4D97-AF65-F5344CB8AC3E}">
        <p14:creationId xmlns:p14="http://schemas.microsoft.com/office/powerpoint/2010/main" val="2562335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795</TotalTime>
  <Words>1179</Words>
  <Application>Microsoft Macintosh PowerPoint</Application>
  <PresentationFormat>On-screen Show (4:3)</PresentationFormat>
  <Paragraphs>138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Internationalism and Nationalism   Chapter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Grande Prairie Catholic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NATIONALISM  Chapter 2 </dc:title>
  <dc:creator>Barbara London</dc:creator>
  <cp:lastModifiedBy>Wendy Burr</cp:lastModifiedBy>
  <cp:revision>87</cp:revision>
  <cp:lastPrinted>2015-04-23T01:23:09Z</cp:lastPrinted>
  <dcterms:created xsi:type="dcterms:W3CDTF">2015-02-09T04:25:50Z</dcterms:created>
  <dcterms:modified xsi:type="dcterms:W3CDTF">2020-05-04T20:33:15Z</dcterms:modified>
</cp:coreProperties>
</file>