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gif" ContentType="image/gif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81" d="100"/>
          <a:sy n="81" d="100"/>
        </p:scale>
        <p:origin x="-880" y="-28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printerSettings" Target="printerSettings/printerSettings1.bin"/><Relationship Id="rId7" Type="http://schemas.openxmlformats.org/officeDocument/2006/relationships/presProps" Target="presProps.xml"/><Relationship Id="rId8" Type="http://schemas.openxmlformats.org/officeDocument/2006/relationships/viewProps" Target="viewProps.xml"/><Relationship Id="rId9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CA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75118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8435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5801487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1102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83925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94258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766561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09369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3369937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92682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CA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946564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CA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13110D-B7C6-114B-82D9-CD0A514A1287}" type="datetimeFigureOut">
              <a:rPr lang="en-US" smtClean="0"/>
              <a:t>2/13/2014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507354-606F-9141-A3A2-198CE0048CB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5673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gif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Writing Source </a:t>
            </a:r>
            <a:r>
              <a:rPr lang="en-US" dirty="0" smtClean="0"/>
              <a:t>Analysis</a:t>
            </a:r>
            <a:br>
              <a:rPr lang="en-US" dirty="0" smtClean="0"/>
            </a:br>
            <a:r>
              <a:rPr lang="en-US" dirty="0" smtClean="0"/>
              <a:t>Papers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Have a Plan!</a:t>
            </a:r>
            <a:endParaRPr lang="en-US" dirty="0"/>
          </a:p>
        </p:txBody>
      </p:sp>
      <p:pic>
        <p:nvPicPr>
          <p:cNvPr id="4" name="Picture 3" descr="assn2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0505" y="463794"/>
            <a:ext cx="1408111" cy="1260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658631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391941" y="517438"/>
            <a:ext cx="7995611" cy="437042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b="1" i="1" dirty="0"/>
              <a:t> </a:t>
            </a:r>
            <a:endParaRPr lang="en-US" dirty="0"/>
          </a:p>
          <a:p>
            <a:endParaRPr lang="en-CA" sz="2000" dirty="0" smtClean="0"/>
          </a:p>
          <a:p>
            <a:endParaRPr lang="en-CA" sz="2000" dirty="0"/>
          </a:p>
          <a:p>
            <a:endParaRPr lang="en-CA" sz="2000" dirty="0" smtClean="0"/>
          </a:p>
          <a:p>
            <a:endParaRPr lang="en-CA" sz="2000" dirty="0"/>
          </a:p>
          <a:p>
            <a:r>
              <a:rPr lang="en-CA" sz="2000" dirty="0" smtClean="0"/>
              <a:t>Paragraph </a:t>
            </a:r>
            <a:r>
              <a:rPr lang="en-CA" sz="2000" dirty="0"/>
              <a:t>One - Introduction:</a:t>
            </a:r>
            <a:endParaRPr lang="en-US" sz="2000" dirty="0"/>
          </a:p>
          <a:p>
            <a:pPr lvl="0"/>
            <a:r>
              <a:rPr lang="en-CA" sz="2000" dirty="0"/>
              <a:t> What is the main issue being discussed (main idea?</a:t>
            </a:r>
            <a:r>
              <a:rPr lang="en-CA" sz="2000" dirty="0" smtClean="0"/>
              <a:t>)  </a:t>
            </a:r>
            <a:r>
              <a:rPr lang="en-CA" sz="2000" b="1" dirty="0" smtClean="0">
                <a:solidFill>
                  <a:srgbClr val="FF0000"/>
                </a:solidFill>
              </a:rPr>
              <a:t>First, look over the instructions to see what you should be looking for in the sources.  What do you think you are being asked to analyze?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 Some people feel this is positive (agree) </a:t>
            </a:r>
            <a:r>
              <a:rPr lang="en-CA" sz="2000" dirty="0" smtClean="0"/>
              <a:t>because__</a:t>
            </a:r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 Some people feel that is negative (disagree) </a:t>
            </a:r>
            <a:r>
              <a:rPr lang="en-CA" sz="2000" dirty="0" smtClean="0"/>
              <a:t>because___________________</a:t>
            </a:r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Fill these in with the various viewpoints people may have on this issue.</a:t>
            </a:r>
            <a:endParaRPr lang="en-US" sz="2000" b="1" dirty="0">
              <a:solidFill>
                <a:srgbClr val="FF0000"/>
              </a:solidFill>
            </a:endParaRPr>
          </a:p>
        </p:txBody>
      </p:sp>
      <p:pic>
        <p:nvPicPr>
          <p:cNvPr id="5" name="Picture 4" descr="redpen.gif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7226" y="770795"/>
            <a:ext cx="892152" cy="8921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542368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23297" y="595837"/>
            <a:ext cx="8105355" cy="52937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en-CA" dirty="0" smtClean="0"/>
          </a:p>
          <a:p>
            <a:r>
              <a:rPr lang="en-CA" sz="2000" dirty="0" smtClean="0"/>
              <a:t>Paragraph </a:t>
            </a:r>
            <a:r>
              <a:rPr lang="en-CA" sz="2000" dirty="0"/>
              <a:t>Two - Source One</a:t>
            </a:r>
            <a:endParaRPr lang="en-US" sz="2000" dirty="0"/>
          </a:p>
          <a:p>
            <a:pPr lvl="0"/>
            <a:r>
              <a:rPr lang="en-CA" sz="2000" dirty="0"/>
              <a:t> Analyze the source….what do you see, or what is the author basically saying and what is his ideological perspective</a:t>
            </a:r>
            <a:r>
              <a:rPr lang="en-CA" sz="2000" dirty="0" smtClean="0"/>
              <a:t>?  </a:t>
            </a:r>
            <a:r>
              <a:rPr lang="en-CA" sz="2000" b="1" dirty="0" smtClean="0">
                <a:solidFill>
                  <a:srgbClr val="FF0000"/>
                </a:solidFill>
              </a:rPr>
              <a:t>When attempting to decipher the author’s message, be sure you are relating it to the main issue since the source was used for that reason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 </a:t>
            </a:r>
            <a:endParaRPr lang="en-US" sz="2000" dirty="0"/>
          </a:p>
          <a:p>
            <a:pPr lvl="0"/>
            <a:r>
              <a:rPr lang="en-CA" sz="2000" dirty="0"/>
              <a:t>Prove the perspective by referring to what you see, or the quotation (how do you know the source has the perspective?</a:t>
            </a:r>
            <a:r>
              <a:rPr lang="en-CA" sz="2000" dirty="0" smtClean="0"/>
              <a:t>)  </a:t>
            </a:r>
            <a:r>
              <a:rPr lang="en-CA" sz="2000" b="1" dirty="0" smtClean="0">
                <a:solidFill>
                  <a:srgbClr val="FF0000"/>
                </a:solidFill>
              </a:rPr>
              <a:t>Give examples from the quote to prove that what you have analyzed is what the author is trying to convey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b="1" dirty="0">
                <a:solidFill>
                  <a:srgbClr val="FF0000"/>
                </a:solidFill>
              </a:rPr>
              <a:t> </a:t>
            </a:r>
            <a:endParaRPr lang="en-US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dirty="0"/>
              <a:t>Relate the source to current or historical example.  Use specific Social Studies terminology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This is very important!  Think of a current event, or a historical events from your studies to support your analysis.</a:t>
            </a:r>
          </a:p>
          <a:p>
            <a:pPr lvl="0"/>
            <a:endParaRPr lang="en-CA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Follow these steps for each of the three sources, in separate paragraphs.</a:t>
            </a:r>
            <a:endParaRPr lang="en-US" sz="2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371567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548717" y="642877"/>
            <a:ext cx="8183743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CA" sz="2000" dirty="0"/>
              <a:t>Paragraph Five – </a:t>
            </a:r>
            <a:r>
              <a:rPr lang="en-CA" sz="2000" dirty="0" smtClean="0"/>
              <a:t>Relationships</a:t>
            </a:r>
          </a:p>
          <a:p>
            <a:endParaRPr lang="en-US" sz="2000" dirty="0"/>
          </a:p>
          <a:p>
            <a:pPr lvl="0"/>
            <a:r>
              <a:rPr lang="en-CA" sz="2000" dirty="0"/>
              <a:t>Outline the similarities and differences between the sources (be specific) </a:t>
            </a:r>
            <a:endParaRPr lang="en-CA" sz="2000" dirty="0" smtClean="0"/>
          </a:p>
          <a:p>
            <a:pPr lvl="0"/>
            <a:r>
              <a:rPr lang="en-CA" sz="2000" b="1" dirty="0" smtClean="0">
                <a:solidFill>
                  <a:srgbClr val="FF0000"/>
                </a:solidFill>
              </a:rPr>
              <a:t>For example, do Source 1 and Source 2 both have a negative view of the issue?  What about Source 3?  How do you know?</a:t>
            </a:r>
            <a:endParaRPr lang="en-US" sz="2000" b="1" dirty="0">
              <a:solidFill>
                <a:srgbClr val="FF0000"/>
              </a:solidFill>
            </a:endParaRPr>
          </a:p>
          <a:p>
            <a:pPr lvl="0"/>
            <a:r>
              <a:rPr lang="en-CA" sz="2000" dirty="0"/>
              <a:t>Which source(s) do you support the most and explain why.  Be specific in your response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For example, you may support Sources 2&amp;3 the most because they both are closes to your own view of the issue.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b="1" dirty="0">
                <a:solidFill>
                  <a:srgbClr val="FF0000"/>
                </a:solidFill>
              </a:rPr>
              <a:t> </a:t>
            </a:r>
            <a:endParaRPr lang="en-US" sz="2000" b="1" dirty="0">
              <a:solidFill>
                <a:srgbClr val="FF0000"/>
              </a:solidFill>
            </a:endParaRPr>
          </a:p>
          <a:p>
            <a:r>
              <a:rPr lang="en-CA" sz="2000" dirty="0"/>
              <a:t>Paragraph six – Conclusion</a:t>
            </a:r>
            <a:endParaRPr lang="en-US" sz="2000" dirty="0"/>
          </a:p>
          <a:p>
            <a:r>
              <a:rPr lang="en-CA" sz="2000" dirty="0"/>
              <a:t>Wrap up what has been said by the sources, and re-state your own position on the issue</a:t>
            </a:r>
            <a:r>
              <a:rPr lang="en-CA" sz="2000" dirty="0" smtClean="0"/>
              <a:t>.  </a:t>
            </a:r>
            <a:r>
              <a:rPr lang="en-CA" sz="2000" b="1" dirty="0" smtClean="0">
                <a:solidFill>
                  <a:srgbClr val="FF0000"/>
                </a:solidFill>
              </a:rPr>
              <a:t>This is self-explanatory, but be sure to cover generally what the sources are saying, and what your position is.</a:t>
            </a:r>
          </a:p>
          <a:p>
            <a:endParaRPr lang="en-CA" sz="2000" b="1" dirty="0">
              <a:solidFill>
                <a:srgbClr val="FF0000"/>
              </a:solidFill>
            </a:endParaRPr>
          </a:p>
          <a:p>
            <a:r>
              <a:rPr lang="en-CA" sz="2000" b="1" dirty="0" smtClean="0">
                <a:solidFill>
                  <a:srgbClr val="0000FF"/>
                </a:solidFill>
              </a:rPr>
              <a:t>NOW, use this template to construct your </a:t>
            </a:r>
            <a:r>
              <a:rPr lang="en-CA" sz="2000" b="1" dirty="0" smtClean="0">
                <a:solidFill>
                  <a:srgbClr val="0000FF"/>
                </a:solidFill>
              </a:rPr>
              <a:t>paper…</a:t>
            </a:r>
            <a:r>
              <a:rPr lang="en-CA" sz="2000" b="1" dirty="0" smtClean="0">
                <a:solidFill>
                  <a:srgbClr val="0000FF"/>
                </a:solidFill>
              </a:rPr>
              <a:t>.it should be easy….just a matter of putting your answers into proper sentence and essay format!</a:t>
            </a:r>
            <a:endParaRPr lang="en-US" sz="2000" b="1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8631130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</TotalTime>
  <Words>152</Words>
  <Application>Microsoft Macintosh PowerPoint</Application>
  <PresentationFormat>On-screen Show (4:3)</PresentationFormat>
  <Paragraphs>32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Writing Source Analysis Papers</vt:lpstr>
      <vt:lpstr>PowerPoint Presentation</vt:lpstr>
      <vt:lpstr>PowerPoint Presentation</vt:lpstr>
      <vt:lpstr>PowerPoint Presentation</vt:lpstr>
    </vt:vector>
  </TitlesOfParts>
  <Company>RVSD41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Writing Source Assignment Essays</dc:title>
  <dc:creator>rockyview school division</dc:creator>
  <cp:lastModifiedBy>rockyview school division</cp:lastModifiedBy>
  <cp:revision>4</cp:revision>
  <dcterms:created xsi:type="dcterms:W3CDTF">2012-06-14T17:03:46Z</dcterms:created>
  <dcterms:modified xsi:type="dcterms:W3CDTF">2014-02-13T21:48:12Z</dcterms:modified>
</cp:coreProperties>
</file>