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Source Code Pro" panose="020B0509030403020204" pitchFamily="49" charset="0"/>
      <p:regular r:id="rId16"/>
      <p:bold r:id="rId17"/>
    </p:embeddedFont>
    <p:embeddedFont>
      <p:font typeface="Oswald" panose="020B0604020202020204"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AF2264C-B264-46D9-AB36-6E1A212CB88C}">
  <a:tblStyle styleId="{DAF2264C-B264-46D9-AB36-6E1A212CB88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C8CD1A8-86BB-41F5-B0B4-07689D237595}"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9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c7767d044_0_2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c7767d044_0_2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c7767d044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c7767d044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c7767d044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c7767d044_0_2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455203f83a_2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455203f83a_2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c7767d04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c7767d04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455203f83a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455203f83a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455203f83a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455203f83a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c7767d044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c7767d044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c7767d044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c7767d044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c7767d044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c7767d044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466c7fb54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466c7fb5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c7767d044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c7767d044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p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p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p7"/>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p9"/>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hyperlink" Target="https://commons.wikimedia.org/w/index.php?title=File:Kiloware.JPG&amp;oldid=313403404" TargetMode="External"/><Relationship Id="rId13" Type="http://schemas.openxmlformats.org/officeDocument/2006/relationships/hyperlink" Target="https://commons.wikimedia.org/w/index.php?title=File:Republicanlogo.svg&amp;oldid=203124660" TargetMode="External"/><Relationship Id="rId18" Type="http://schemas.openxmlformats.org/officeDocument/2006/relationships/hyperlink" Target="https://commons.wikimedia.org/w/index.php?title=File:TommyDouglas-c1971-crop.jpg&amp;oldid=156964773" TargetMode="External"/><Relationship Id="rId26" Type="http://schemas.openxmlformats.org/officeDocument/2006/relationships/hyperlink" Target="https://commons.wikimedia.org/w/index.php?title=File:Imperial_State_Crown.png&amp;oldid=271334113" TargetMode="External"/><Relationship Id="rId3" Type="http://schemas.openxmlformats.org/officeDocument/2006/relationships/image" Target="../media/image1.png"/><Relationship Id="rId21" Type="http://schemas.openxmlformats.org/officeDocument/2006/relationships/hyperlink" Target="https://commons.wikimedia.org/w/index.php?title=File:Bloc_Qu%C3%A9b%C3%A9cois-logo.svg&amp;oldid=323530394" TargetMode="External"/><Relationship Id="rId7" Type="http://schemas.openxmlformats.org/officeDocument/2006/relationships/hyperlink" Target="https://commons.wikimedia.org/w/index.php?title=File:Wealth_of_Nations_title.jpg&amp;oldid=194189102" TargetMode="External"/><Relationship Id="rId12" Type="http://schemas.openxmlformats.org/officeDocument/2006/relationships/hyperlink" Target="https://commons.wikimedia.org/w/index.php?title=File:Flag_of_Canada.svg&amp;oldid=316655247" TargetMode="External"/><Relationship Id="rId17" Type="http://schemas.openxmlformats.org/officeDocument/2006/relationships/hyperlink" Target="https://commons.wikimedia.org/w/index.php?title=File:Official_portrait_of_Barack_Obama.jpg&amp;oldid=220760306" TargetMode="External"/><Relationship Id="rId25" Type="http://schemas.openxmlformats.org/officeDocument/2006/relationships/hyperlink" Target="https://commons.wikimedia.org/w/index.php?title=File:Flag_of_the_Soviet_Union_(1936%E2%80%931955).svg&amp;oldid=315311384" TargetMode="External"/><Relationship Id="rId2" Type="http://schemas.openxmlformats.org/officeDocument/2006/relationships/notesSlide" Target="../notesSlides/notesSlide13.xml"/><Relationship Id="rId16" Type="http://schemas.openxmlformats.org/officeDocument/2006/relationships/hyperlink" Target="https://commons.wikimedia.org/w/index.php?title=File:Stalin_Museum_Batumi.jpg&amp;oldid=322198870" TargetMode="External"/><Relationship Id="rId20" Type="http://schemas.openxmlformats.org/officeDocument/2006/relationships/hyperlink" Target="https://commons.wikimedia.org/w/index.php?title=File:NDP_logo.jpg&amp;oldid=244156217" TargetMode="External"/><Relationship Id="rId29" Type="http://schemas.openxmlformats.org/officeDocument/2006/relationships/hyperlink" Target="https://commons.wikimedia.org/w/index.php?title=Special:CiteThisPage&amp;page=File:Abundance_of_Fruit_by_Severin_Roesen,_1860,_oil_on_canvas_-_New_Britain_Museum_of_American_Art_-_DSC09427.JPG&amp;id=286052389" TargetMode="External"/><Relationship Id="rId1" Type="http://schemas.openxmlformats.org/officeDocument/2006/relationships/slideLayout" Target="../slideLayouts/slideLayout11.xml"/><Relationship Id="rId6" Type="http://schemas.openxmlformats.org/officeDocument/2006/relationships/hyperlink" Target="https://commons.wikimedia.org/w/index.php?title=File:Australian_Passport_%22P%22_Series.jpg&amp;oldid=245390116" TargetMode="External"/><Relationship Id="rId11" Type="http://schemas.openxmlformats.org/officeDocument/2006/relationships/hyperlink" Target="https://commons.wikimedia.org/w/index.php?title=File:Flag_of_Fascist_Italy_(fictional).svg&amp;oldid=209000555" TargetMode="External"/><Relationship Id="rId24" Type="http://schemas.openxmlformats.org/officeDocument/2006/relationships/hyperlink" Target="https://commons.wikimedia.org/w/index.php?title=File:Flag_of_the_People's_Republic_of_China.svg&amp;oldid=316324141" TargetMode="External"/><Relationship Id="rId5" Type="http://schemas.openxmlformats.org/officeDocument/2006/relationships/hyperlink" Target="https://commons.wikimedia.org/w/index.php?title=File:NewCanadianPassport.jpg&amp;oldid=224343719" TargetMode="External"/><Relationship Id="rId15" Type="http://schemas.openxmlformats.org/officeDocument/2006/relationships/hyperlink" Target="https://commons.wikimedia.org/w/index.php?title=File:Flag_of_the_United_States.svg&amp;oldid=324841822" TargetMode="External"/><Relationship Id="rId23" Type="http://schemas.openxmlformats.org/officeDocument/2006/relationships/hyperlink" Target="https://commons.wikimedia.org/w/index.php?title=File:Liberale_Partei_Kanadas_Logo.svg&amp;oldid=323635997" TargetMode="External"/><Relationship Id="rId28" Type="http://schemas.openxmlformats.org/officeDocument/2006/relationships/hyperlink" Target="https://commons.wikimedia.org/w/index.php?title=File:Adolf_Hitler_Berghof-1936.jpg&amp;oldid=322784484" TargetMode="External"/><Relationship Id="rId10" Type="http://schemas.openxmlformats.org/officeDocument/2006/relationships/hyperlink" Target="https://commons.wikimedia.org/w/index.php?title=File:Flag_of_German_Reich_1935%E2%80%931945_(reverse).svg&amp;oldid=307125966" TargetMode="External"/><Relationship Id="rId19" Type="http://schemas.openxmlformats.org/officeDocument/2006/relationships/hyperlink" Target="https://commons.wikimedia.org/w/index.php?title=File:Logo_Green_Party_of_Canada.svg&amp;oldid=295888084" TargetMode="External"/><Relationship Id="rId4" Type="http://schemas.openxmlformats.org/officeDocument/2006/relationships/hyperlink" Target="https://commons.wikimedia.org/w/index.php?title=File:1855_Colton_Map_of_the_World_on_Mercator_Projection_-_Geographicus_-_WorldMercator-colton-1855.jpg&amp;oldid=318663033" TargetMode="External"/><Relationship Id="rId9" Type="http://schemas.openxmlformats.org/officeDocument/2006/relationships/hyperlink" Target="https://commons.wikimedia.org/w/index.php?title=File:AdamSmith.jpg&amp;oldid=260201281" TargetMode="External"/><Relationship Id="rId14" Type="http://schemas.openxmlformats.org/officeDocument/2006/relationships/hyperlink" Target="https://commons.wikimedia.org/w/index.php?title=File:DemocraticLogo.svg&amp;oldid=255195627" TargetMode="External"/><Relationship Id="rId22" Type="http://schemas.openxmlformats.org/officeDocument/2006/relationships/hyperlink" Target="https://commons.wikimedia.org/w/index.php?title=File:Flag_of_Norway.svg&amp;oldid=311910017" TargetMode="External"/><Relationship Id="rId27" Type="http://schemas.openxmlformats.org/officeDocument/2006/relationships/hyperlink" Target="https://commons.wikimedia.org/w/index.php?title=File:Imperial_State_Crown2.JPG&amp;oldid=312921557" TargetMode="External"/><Relationship Id="rId30" Type="http://schemas.openxmlformats.org/officeDocument/2006/relationships/hyperlink" Target="https://www.ctvnews.ca/politics/conservative-riding-association-in-winnipeg-says-95k-is-missing-1.270606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482200" y="1517250"/>
            <a:ext cx="8282400" cy="2109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u="sng">
                <a:latin typeface="Arial"/>
                <a:ea typeface="Arial"/>
                <a:cs typeface="Arial"/>
                <a:sym typeface="Arial"/>
              </a:rPr>
              <a:t>SOCIAL 30</a:t>
            </a:r>
            <a:endParaRPr b="1" u="sng">
              <a:latin typeface="Arial"/>
              <a:ea typeface="Arial"/>
              <a:cs typeface="Arial"/>
              <a:sym typeface="Arial"/>
            </a:endParaRPr>
          </a:p>
          <a:p>
            <a:pPr marL="0" lvl="0" indent="0" algn="l" rtl="0">
              <a:spcBef>
                <a:spcPts val="0"/>
              </a:spcBef>
              <a:spcAft>
                <a:spcPts val="0"/>
              </a:spcAft>
              <a:buNone/>
            </a:pPr>
            <a:endParaRPr/>
          </a:p>
        </p:txBody>
      </p:sp>
      <p:sp>
        <p:nvSpPr>
          <p:cNvPr id="63" name="Google Shape;63;p13"/>
          <p:cNvSpPr txBox="1">
            <a:spLocks noGrp="1"/>
          </p:cNvSpPr>
          <p:nvPr>
            <p:ph type="subTitle" idx="1"/>
          </p:nvPr>
        </p:nvSpPr>
        <p:spPr>
          <a:xfrm>
            <a:off x="0" y="3276525"/>
            <a:ext cx="9144000" cy="126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t>What is an Ideology?</a:t>
            </a:r>
            <a:endParaRPr b="1"/>
          </a:p>
        </p:txBody>
      </p:sp>
      <p:pic>
        <p:nvPicPr>
          <p:cNvPr id="64" name="Google Shape;64;p13"/>
          <p:cNvPicPr preferRelativeResize="0"/>
          <p:nvPr/>
        </p:nvPicPr>
        <p:blipFill>
          <a:blip r:embed="rId3">
            <a:alphaModFix/>
          </a:blip>
          <a:stretch>
            <a:fillRect/>
          </a:stretch>
        </p:blipFill>
        <p:spPr>
          <a:xfrm>
            <a:off x="7305675" y="4019550"/>
            <a:ext cx="1838325" cy="11239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27"/>
        <p:cNvGrpSpPr/>
        <p:nvPr/>
      </p:nvGrpSpPr>
      <p:grpSpPr>
        <a:xfrm>
          <a:off x="0" y="0"/>
          <a:ext cx="0" cy="0"/>
          <a:chOff x="0" y="0"/>
          <a:chExt cx="0" cy="0"/>
        </a:xfrm>
      </p:grpSpPr>
      <p:sp>
        <p:nvSpPr>
          <p:cNvPr id="128" name="Google Shape;128;p22"/>
          <p:cNvSpPr txBox="1">
            <a:spLocks noGrp="1"/>
          </p:cNvSpPr>
          <p:nvPr>
            <p:ph type="title"/>
          </p:nvPr>
        </p:nvSpPr>
        <p:spPr>
          <a:xfrm>
            <a:off x="0" y="0"/>
            <a:ext cx="8520600" cy="58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a:solidFill>
                  <a:srgbClr val="000000"/>
                </a:solidFill>
              </a:rPr>
              <a:t>Collectivism and Individualism</a:t>
            </a:r>
            <a:endParaRPr b="1" u="sng">
              <a:solidFill>
                <a:srgbClr val="000000"/>
              </a:solidFill>
            </a:endParaRPr>
          </a:p>
        </p:txBody>
      </p:sp>
      <p:sp>
        <p:nvSpPr>
          <p:cNvPr id="129" name="Google Shape;129;p22"/>
          <p:cNvSpPr txBox="1">
            <a:spLocks noGrp="1"/>
          </p:cNvSpPr>
          <p:nvPr>
            <p:ph type="body" idx="1"/>
          </p:nvPr>
        </p:nvSpPr>
        <p:spPr>
          <a:xfrm>
            <a:off x="0" y="523125"/>
            <a:ext cx="9268500" cy="469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rgbClr val="000000"/>
                </a:solidFill>
              </a:rPr>
              <a:t>When investigating ideologies, it is important to note that ideologies change as time passes. Many ideologies have strong leanings towards either collectivism or individualism, however, most ideologies embrace a mixture of both individualism and collectivism. </a:t>
            </a:r>
            <a:endParaRPr sz="1400" b="1">
              <a:solidFill>
                <a:srgbClr val="000000"/>
              </a:solidFill>
            </a:endParaRPr>
          </a:p>
          <a:p>
            <a:pPr marL="0" lvl="0" indent="0" algn="l" rtl="0">
              <a:spcBef>
                <a:spcPts val="1600"/>
              </a:spcBef>
              <a:spcAft>
                <a:spcPts val="1600"/>
              </a:spcAft>
              <a:buNone/>
            </a:pPr>
            <a:r>
              <a:rPr lang="en" sz="1400" b="1">
                <a:solidFill>
                  <a:srgbClr val="000000"/>
                </a:solidFill>
              </a:rPr>
              <a:t>Since our experiences affect how we see and interact in the world, it is natural to see the link between personal experience/collective experience and the formation and maturation of an ideology. Additionally, ideologies change as our beliefs and values are changed throughout our lives. </a:t>
            </a:r>
            <a:endParaRPr sz="1400" b="1">
              <a:solidFill>
                <a:srgbClr val="000000"/>
              </a:solidFill>
            </a:endParaRPr>
          </a:p>
        </p:txBody>
      </p:sp>
      <p:pic>
        <p:nvPicPr>
          <p:cNvPr id="130" name="Google Shape;130;p22"/>
          <p:cNvPicPr preferRelativeResize="0"/>
          <p:nvPr/>
        </p:nvPicPr>
        <p:blipFill>
          <a:blip r:embed="rId3">
            <a:alphaModFix/>
          </a:blip>
          <a:stretch>
            <a:fillRect/>
          </a:stretch>
        </p:blipFill>
        <p:spPr>
          <a:xfrm>
            <a:off x="7305663" y="4019550"/>
            <a:ext cx="1838325" cy="11239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4"/>
        <p:cNvGrpSpPr/>
        <p:nvPr/>
      </p:nvGrpSpPr>
      <p:grpSpPr>
        <a:xfrm>
          <a:off x="0" y="0"/>
          <a:ext cx="0" cy="0"/>
          <a:chOff x="0" y="0"/>
          <a:chExt cx="0" cy="0"/>
        </a:xfrm>
      </p:grpSpPr>
      <p:graphicFrame>
        <p:nvGraphicFramePr>
          <p:cNvPr id="135" name="Google Shape;135;p23"/>
          <p:cNvGraphicFramePr/>
          <p:nvPr/>
        </p:nvGraphicFramePr>
        <p:xfrm>
          <a:off x="152400" y="152400"/>
          <a:ext cx="8791750" cy="4946210"/>
        </p:xfrm>
        <a:graphic>
          <a:graphicData uri="http://schemas.openxmlformats.org/drawingml/2006/table">
            <a:tbl>
              <a:tblPr>
                <a:noFill/>
                <a:tableStyleId>{CC8CD1A8-86BB-41F5-B0B4-07689D237595}</a:tableStyleId>
              </a:tblPr>
              <a:tblGrid>
                <a:gridCol w="8791750">
                  <a:extLst>
                    <a:ext uri="{9D8B030D-6E8A-4147-A177-3AD203B41FA5}">
                      <a16:colId xmlns:a16="http://schemas.microsoft.com/office/drawing/2014/main" val="20000"/>
                    </a:ext>
                  </a:extLst>
                </a:gridCol>
              </a:tblGrid>
              <a:tr h="403825">
                <a:tc>
                  <a:txBody>
                    <a:bodyPr/>
                    <a:lstStyle/>
                    <a:p>
                      <a:pPr marL="0" lvl="0" indent="0" algn="l" rtl="0">
                        <a:spcBef>
                          <a:spcPts val="0"/>
                        </a:spcBef>
                        <a:spcAft>
                          <a:spcPts val="0"/>
                        </a:spcAft>
                        <a:buNone/>
                      </a:pPr>
                      <a:r>
                        <a:rPr lang="en" sz="2400" b="1" u="sng"/>
                        <a:t>FACTORS THAT INFLUENCE BELIEFS AND VALUES</a:t>
                      </a:r>
                      <a:endParaRPr sz="2400" b="1" u="sng"/>
                    </a:p>
                  </a:txBody>
                  <a:tcPr marL="63500" marR="63500" marT="63500" marB="63500"/>
                </a:tc>
                <a:extLst>
                  <a:ext uri="{0D108BD9-81ED-4DB2-BD59-A6C34878D82A}">
                    <a16:rowId xmlns:a16="http://schemas.microsoft.com/office/drawing/2014/main" val="10000"/>
                  </a:ext>
                </a:extLst>
              </a:tr>
              <a:tr h="4453450">
                <a:tc>
                  <a:txBody>
                    <a:bodyPr/>
                    <a:lstStyle/>
                    <a:p>
                      <a:pPr marL="0" lvl="0" indent="0" algn="l" rtl="0">
                        <a:spcBef>
                          <a:spcPts val="0"/>
                        </a:spcBef>
                        <a:spcAft>
                          <a:spcPts val="0"/>
                        </a:spcAft>
                        <a:buNone/>
                      </a:pPr>
                      <a:r>
                        <a:rPr lang="en" b="1" u="sng"/>
                        <a:t>Culture:</a:t>
                      </a:r>
                      <a:r>
                        <a:rPr lang="en"/>
                        <a:t> The circumstances and life practices that people hold on to help to frame how </a:t>
                      </a:r>
                      <a:endParaRPr/>
                    </a:p>
                    <a:p>
                      <a:pPr marL="0" lvl="0" indent="0" algn="l" rtl="0">
                        <a:spcBef>
                          <a:spcPts val="0"/>
                        </a:spcBef>
                        <a:spcAft>
                          <a:spcPts val="0"/>
                        </a:spcAft>
                        <a:buNone/>
                      </a:pPr>
                      <a:r>
                        <a:rPr lang="en"/>
                        <a:t>              individual interpret the world and the values they hold.</a:t>
                      </a:r>
                      <a:endParaRPr/>
                    </a:p>
                    <a:p>
                      <a:pPr marL="0" lvl="0" indent="0" algn="l" rtl="0">
                        <a:spcBef>
                          <a:spcPts val="0"/>
                        </a:spcBef>
                        <a:spcAft>
                          <a:spcPts val="0"/>
                        </a:spcAft>
                        <a:buNone/>
                      </a:pPr>
                      <a:r>
                        <a:rPr lang="en" b="1" u="sng"/>
                        <a:t>Language:</a:t>
                      </a:r>
                      <a:r>
                        <a:rPr lang="en"/>
                        <a:t>The language you use limits the types of people you interact with. Additionally, </a:t>
                      </a:r>
                      <a:endParaRPr/>
                    </a:p>
                    <a:p>
                      <a:pPr marL="0" lvl="0" indent="0" algn="l" rtl="0">
                        <a:spcBef>
                          <a:spcPts val="0"/>
                        </a:spcBef>
                        <a:spcAft>
                          <a:spcPts val="0"/>
                        </a:spcAft>
                        <a:buNone/>
                      </a:pPr>
                      <a:r>
                        <a:rPr lang="en"/>
                        <a:t>              languages define words based on gender and based on purpose and can reflect </a:t>
                      </a:r>
                      <a:endParaRPr/>
                    </a:p>
                    <a:p>
                      <a:pPr marL="0" lvl="0" indent="0" algn="l" rtl="0">
                        <a:spcBef>
                          <a:spcPts val="0"/>
                        </a:spcBef>
                        <a:spcAft>
                          <a:spcPts val="0"/>
                        </a:spcAft>
                        <a:buNone/>
                      </a:pPr>
                      <a:r>
                        <a:rPr lang="en"/>
                        <a:t>              cultural bias.  </a:t>
                      </a:r>
                      <a:endParaRPr/>
                    </a:p>
                    <a:p>
                      <a:pPr marL="0" lvl="0" indent="0" algn="l" rtl="0">
                        <a:spcBef>
                          <a:spcPts val="0"/>
                        </a:spcBef>
                        <a:spcAft>
                          <a:spcPts val="0"/>
                        </a:spcAft>
                        <a:buNone/>
                      </a:pPr>
                      <a:r>
                        <a:rPr lang="en" b="1" u="sng"/>
                        <a:t>Religion and Spirituality:</a:t>
                      </a:r>
                      <a:r>
                        <a:rPr lang="en"/>
                        <a:t> Your religion or spirituality forms your beliefs and values as it </a:t>
                      </a:r>
                      <a:endParaRPr/>
                    </a:p>
                    <a:p>
                      <a:pPr marL="0" lvl="0" indent="0" algn="l" rtl="0">
                        <a:spcBef>
                          <a:spcPts val="0"/>
                        </a:spcBef>
                        <a:spcAft>
                          <a:spcPts val="0"/>
                        </a:spcAft>
                        <a:buNone/>
                      </a:pPr>
                      <a:r>
                        <a:rPr lang="en"/>
                        <a:t>              demonstrates how you relate to others through a collective identity that is formed by </a:t>
                      </a:r>
                      <a:endParaRPr/>
                    </a:p>
                    <a:p>
                      <a:pPr marL="0" lvl="0" indent="0" algn="l" rtl="0">
                        <a:spcBef>
                          <a:spcPts val="0"/>
                        </a:spcBef>
                        <a:spcAft>
                          <a:spcPts val="0"/>
                        </a:spcAft>
                        <a:buNone/>
                      </a:pPr>
                      <a:r>
                        <a:rPr lang="en"/>
                        <a:t>              tight knit groups whether small or large.Spirituality can also be related to the culture </a:t>
                      </a:r>
                      <a:endParaRPr/>
                    </a:p>
                    <a:p>
                      <a:pPr marL="0" lvl="0" indent="0" algn="l" rtl="0">
                        <a:spcBef>
                          <a:spcPts val="0"/>
                        </a:spcBef>
                        <a:spcAft>
                          <a:spcPts val="0"/>
                        </a:spcAft>
                        <a:buNone/>
                      </a:pPr>
                      <a:r>
                        <a:rPr lang="en"/>
                        <a:t>              and environment/relationship of land.</a:t>
                      </a:r>
                      <a:endParaRPr/>
                    </a:p>
                    <a:p>
                      <a:pPr marL="0" lvl="0" indent="0" algn="l" rtl="0">
                        <a:spcBef>
                          <a:spcPts val="0"/>
                        </a:spcBef>
                        <a:spcAft>
                          <a:spcPts val="0"/>
                        </a:spcAft>
                        <a:buNone/>
                      </a:pPr>
                      <a:r>
                        <a:rPr lang="en" b="1" u="sng"/>
                        <a:t>Environment and Relationship to Land:</a:t>
                      </a:r>
                      <a:r>
                        <a:rPr lang="en"/>
                        <a:t> Individual and collective values are shaped by the </a:t>
                      </a:r>
                      <a:endParaRPr/>
                    </a:p>
                    <a:p>
                      <a:pPr marL="0" lvl="0" indent="0" algn="l" rtl="0">
                        <a:spcBef>
                          <a:spcPts val="0"/>
                        </a:spcBef>
                        <a:spcAft>
                          <a:spcPts val="0"/>
                        </a:spcAft>
                        <a:buNone/>
                      </a:pPr>
                      <a:r>
                        <a:rPr lang="en"/>
                        <a:t>              environment in which we live in. Since culture is also shaped this way, the resources </a:t>
                      </a:r>
                      <a:endParaRPr/>
                    </a:p>
                    <a:p>
                      <a:pPr marL="0" lvl="0" indent="0" algn="l" rtl="0">
                        <a:spcBef>
                          <a:spcPts val="0"/>
                        </a:spcBef>
                        <a:spcAft>
                          <a:spcPts val="0"/>
                        </a:spcAft>
                        <a:buNone/>
                      </a:pPr>
                      <a:r>
                        <a:rPr lang="en"/>
                        <a:t>              and geography of our land may have areas of greater importance which may help to </a:t>
                      </a:r>
                      <a:endParaRPr/>
                    </a:p>
                    <a:p>
                      <a:pPr marL="0" lvl="0" indent="0" algn="l" rtl="0">
                        <a:spcBef>
                          <a:spcPts val="0"/>
                        </a:spcBef>
                        <a:spcAft>
                          <a:spcPts val="0"/>
                        </a:spcAft>
                        <a:buNone/>
                      </a:pPr>
                      <a:r>
                        <a:rPr lang="en"/>
                        <a:t>              explain where you live, the lifestyle you choose and how you interact with your </a:t>
                      </a:r>
                      <a:endParaRPr/>
                    </a:p>
                    <a:p>
                      <a:pPr marL="0" lvl="0" indent="0" algn="l" rtl="0">
                        <a:spcBef>
                          <a:spcPts val="0"/>
                        </a:spcBef>
                        <a:spcAft>
                          <a:spcPts val="0"/>
                        </a:spcAft>
                        <a:buNone/>
                      </a:pPr>
                      <a:r>
                        <a:rPr lang="en"/>
                        <a:t>              surroundings.</a:t>
                      </a:r>
                      <a:endParaRPr/>
                    </a:p>
                    <a:p>
                      <a:pPr marL="0" lvl="0" indent="0" algn="l" rtl="0">
                        <a:spcBef>
                          <a:spcPts val="0"/>
                        </a:spcBef>
                        <a:spcAft>
                          <a:spcPts val="0"/>
                        </a:spcAft>
                        <a:buNone/>
                      </a:pPr>
                      <a:r>
                        <a:rPr lang="en" b="1" u="sng"/>
                        <a:t>Gender:</a:t>
                      </a:r>
                      <a:r>
                        <a:rPr lang="en"/>
                        <a:t> Determines some of the options and expectations an individual has in society or  </a:t>
                      </a:r>
                      <a:endParaRPr/>
                    </a:p>
                    <a:p>
                      <a:pPr marL="0" lvl="0" indent="0" algn="l" rtl="0">
                        <a:spcBef>
                          <a:spcPts val="0"/>
                        </a:spcBef>
                        <a:spcAft>
                          <a:spcPts val="0"/>
                        </a:spcAft>
                        <a:buNone/>
                      </a:pPr>
                      <a:r>
                        <a:rPr lang="en"/>
                        <a:t>              within a collective. Gender can also affect how you see the world as a result.</a:t>
                      </a:r>
                      <a:endParaRPr/>
                    </a:p>
                    <a:p>
                      <a:pPr marL="0" lvl="0" indent="0" algn="l" rtl="0">
                        <a:spcBef>
                          <a:spcPts val="0"/>
                        </a:spcBef>
                        <a:spcAft>
                          <a:spcPts val="0"/>
                        </a:spcAft>
                        <a:buNone/>
                      </a:pPr>
                      <a:r>
                        <a:rPr lang="en" b="1" u="sng"/>
                        <a:t>Media:</a:t>
                      </a:r>
                      <a:r>
                        <a:rPr lang="en"/>
                        <a:t>   Books, Radio, Tv, Internet, Social Media, Newspapers etc...Help to </a:t>
                      </a:r>
                      <a:endParaRPr/>
                    </a:p>
                    <a:p>
                      <a:pPr marL="0" lvl="0" indent="0" algn="l" rtl="0">
                        <a:spcBef>
                          <a:spcPts val="0"/>
                        </a:spcBef>
                        <a:spcAft>
                          <a:spcPts val="0"/>
                        </a:spcAft>
                        <a:buNone/>
                      </a:pPr>
                      <a:r>
                        <a:rPr lang="en"/>
                        <a:t>              inform/persuade/indoctrinate you. A way to spread messages/ideas.</a:t>
                      </a:r>
                      <a:endParaRPr/>
                    </a:p>
                    <a:p>
                      <a:pPr marL="0" lvl="0" indent="0" algn="l" rtl="0">
                        <a:spcBef>
                          <a:spcPts val="0"/>
                        </a:spcBef>
                        <a:spcAft>
                          <a:spcPts val="0"/>
                        </a:spcAft>
                        <a:buNone/>
                      </a:pPr>
                      <a:r>
                        <a:rPr lang="en" b="1" u="sng"/>
                        <a:t>Ideology:</a:t>
                      </a:r>
                      <a:r>
                        <a:rPr lang="en"/>
                        <a:t> A set of political or economic beliefs that shape how individuals or collective </a:t>
                      </a:r>
                      <a:endParaRPr/>
                    </a:p>
                    <a:p>
                      <a:pPr marL="0" lvl="0" indent="0" algn="l" rtl="0">
                        <a:spcBef>
                          <a:spcPts val="0"/>
                        </a:spcBef>
                        <a:spcAft>
                          <a:spcPts val="0"/>
                        </a:spcAft>
                        <a:buNone/>
                      </a:pPr>
                      <a:r>
                        <a:rPr lang="en"/>
                        <a:t>             see and interact in the world.</a:t>
                      </a:r>
                      <a:endParaRPr/>
                    </a:p>
                  </a:txBody>
                  <a:tcPr marL="63500" marR="63500" marT="63500" marB="63500"/>
                </a:tc>
                <a:extLst>
                  <a:ext uri="{0D108BD9-81ED-4DB2-BD59-A6C34878D82A}">
                    <a16:rowId xmlns:a16="http://schemas.microsoft.com/office/drawing/2014/main" val="10001"/>
                  </a:ext>
                </a:extLst>
              </a:tr>
            </a:tbl>
          </a:graphicData>
        </a:graphic>
      </p:graphicFrame>
      <p:pic>
        <p:nvPicPr>
          <p:cNvPr id="136" name="Google Shape;136;p23"/>
          <p:cNvPicPr preferRelativeResize="0"/>
          <p:nvPr/>
        </p:nvPicPr>
        <p:blipFill>
          <a:blip r:embed="rId3">
            <a:alphaModFix/>
          </a:blip>
          <a:stretch>
            <a:fillRect/>
          </a:stretch>
        </p:blipFill>
        <p:spPr>
          <a:xfrm>
            <a:off x="7105813" y="3970850"/>
            <a:ext cx="1838325" cy="1123950"/>
          </a:xfrm>
          <a:prstGeom prst="rect">
            <a:avLst/>
          </a:prstGeom>
          <a:noFill/>
          <a:ln>
            <a:noFill/>
          </a:ln>
        </p:spPr>
      </p:pic>
      <p:sp>
        <p:nvSpPr>
          <p:cNvPr id="137" name="Google Shape;137;p23"/>
          <p:cNvSpPr txBox="1"/>
          <p:nvPr/>
        </p:nvSpPr>
        <p:spPr>
          <a:xfrm>
            <a:off x="213050" y="4859400"/>
            <a:ext cx="5802900" cy="28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a:t>Adapted from Chapter 1 of </a:t>
            </a:r>
            <a:r>
              <a:rPr lang="en" sz="800" b="1" i="1"/>
              <a:t>Perspectives on Ideology</a:t>
            </a:r>
            <a:r>
              <a:rPr lang="en" sz="800"/>
              <a:t>, published by Oxford Canada</a:t>
            </a:r>
            <a:endParaRPr sz="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1"/>
        <p:cNvGrpSpPr/>
        <p:nvPr/>
      </p:nvGrpSpPr>
      <p:grpSpPr>
        <a:xfrm>
          <a:off x="0" y="0"/>
          <a:ext cx="0" cy="0"/>
          <a:chOff x="0" y="0"/>
          <a:chExt cx="0" cy="0"/>
        </a:xfrm>
      </p:grpSpPr>
      <p:graphicFrame>
        <p:nvGraphicFramePr>
          <p:cNvPr id="142" name="Google Shape;142;p24"/>
          <p:cNvGraphicFramePr/>
          <p:nvPr/>
        </p:nvGraphicFramePr>
        <p:xfrm>
          <a:off x="152400" y="152400"/>
          <a:ext cx="8861750" cy="4859025"/>
        </p:xfrm>
        <a:graphic>
          <a:graphicData uri="http://schemas.openxmlformats.org/drawingml/2006/table">
            <a:tbl>
              <a:tblPr>
                <a:noFill/>
                <a:tableStyleId>{CC8CD1A8-86BB-41F5-B0B4-07689D237595}</a:tableStyleId>
              </a:tblPr>
              <a:tblGrid>
                <a:gridCol w="8861750">
                  <a:extLst>
                    <a:ext uri="{9D8B030D-6E8A-4147-A177-3AD203B41FA5}">
                      <a16:colId xmlns:a16="http://schemas.microsoft.com/office/drawing/2014/main" val="20000"/>
                    </a:ext>
                  </a:extLst>
                </a:gridCol>
              </a:tblGrid>
              <a:tr h="457650">
                <a:tc>
                  <a:txBody>
                    <a:bodyPr/>
                    <a:lstStyle/>
                    <a:p>
                      <a:pPr marL="0" lvl="0" indent="0" algn="l" rtl="0">
                        <a:spcBef>
                          <a:spcPts val="0"/>
                        </a:spcBef>
                        <a:spcAft>
                          <a:spcPts val="0"/>
                        </a:spcAft>
                        <a:buNone/>
                      </a:pPr>
                      <a:r>
                        <a:rPr lang="en" sz="1800" b="1" u="sng"/>
                        <a:t>Themes of Ideology</a:t>
                      </a:r>
                      <a:endParaRPr sz="1800" b="1" u="sng"/>
                    </a:p>
                  </a:txBody>
                  <a:tcPr marL="63500" marR="63500" marT="63500" marB="63500"/>
                </a:tc>
                <a:extLst>
                  <a:ext uri="{0D108BD9-81ED-4DB2-BD59-A6C34878D82A}">
                    <a16:rowId xmlns:a16="http://schemas.microsoft.com/office/drawing/2014/main" val="10000"/>
                  </a:ext>
                </a:extLst>
              </a:tr>
              <a:tr h="4401375">
                <a:tc>
                  <a:txBody>
                    <a:bodyPr/>
                    <a:lstStyle/>
                    <a:p>
                      <a:pPr marL="0" lvl="0" indent="0" algn="l" rtl="0">
                        <a:spcBef>
                          <a:spcPts val="0"/>
                        </a:spcBef>
                        <a:spcAft>
                          <a:spcPts val="0"/>
                        </a:spcAft>
                        <a:buNone/>
                      </a:pPr>
                      <a:r>
                        <a:rPr lang="en" b="1" u="sng"/>
                        <a:t>Nation-</a:t>
                      </a:r>
                      <a:r>
                        <a:rPr lang="en"/>
                        <a:t> Can be from a recognized nation-state/country or a group that sees itself as unique </a:t>
                      </a:r>
                      <a:endParaRPr/>
                    </a:p>
                    <a:p>
                      <a:pPr marL="0" lvl="0" indent="0" algn="l" rtl="0">
                        <a:spcBef>
                          <a:spcPts val="0"/>
                        </a:spcBef>
                        <a:spcAft>
                          <a:spcPts val="0"/>
                        </a:spcAft>
                        <a:buNone/>
                      </a:pPr>
                      <a:r>
                        <a:rPr lang="en"/>
                        <a:t>             through a common culture, language, customs or goals Ex: (Metis, Quebecois, First </a:t>
                      </a:r>
                      <a:endParaRPr/>
                    </a:p>
                    <a:p>
                      <a:pPr marL="0" lvl="0" indent="0" algn="l" rtl="0">
                        <a:spcBef>
                          <a:spcPts val="0"/>
                        </a:spcBef>
                        <a:spcAft>
                          <a:spcPts val="0"/>
                        </a:spcAft>
                        <a:buNone/>
                      </a:pPr>
                      <a:r>
                        <a:rPr lang="en"/>
                        <a:t>             people's), Assembly of First Nations (AFN)</a:t>
                      </a:r>
                      <a:endParaRPr/>
                    </a:p>
                    <a:p>
                      <a:pPr marL="0" lvl="0" indent="0" algn="l" rtl="0">
                        <a:spcBef>
                          <a:spcPts val="0"/>
                        </a:spcBef>
                        <a:spcAft>
                          <a:spcPts val="0"/>
                        </a:spcAft>
                        <a:buNone/>
                      </a:pPr>
                      <a:r>
                        <a:rPr lang="en" b="1" u="sng"/>
                        <a:t>Religion-</a:t>
                      </a:r>
                      <a:r>
                        <a:rPr lang="en"/>
                        <a:t>Often a basis of individual/collective ethics and morality. These beliefs and values </a:t>
                      </a:r>
                      <a:endParaRPr/>
                    </a:p>
                    <a:p>
                      <a:pPr marL="0" lvl="0" indent="0" algn="l" rtl="0">
                        <a:spcBef>
                          <a:spcPts val="0"/>
                        </a:spcBef>
                        <a:spcAft>
                          <a:spcPts val="0"/>
                        </a:spcAft>
                        <a:buNone/>
                      </a:pPr>
                      <a:r>
                        <a:rPr lang="en"/>
                        <a:t>             help to form ideologies by answering a variety of questions about human nature. </a:t>
                      </a:r>
                      <a:endParaRPr/>
                    </a:p>
                    <a:p>
                      <a:pPr marL="0" lvl="0" indent="0" algn="l" rtl="0">
                        <a:spcBef>
                          <a:spcPts val="0"/>
                        </a:spcBef>
                        <a:spcAft>
                          <a:spcPts val="0"/>
                        </a:spcAft>
                        <a:buNone/>
                      </a:pPr>
                      <a:r>
                        <a:rPr lang="en"/>
                        <a:t>             Religion can cause conflict between groups with varied goals or altered beliefs and </a:t>
                      </a:r>
                      <a:endParaRPr/>
                    </a:p>
                    <a:p>
                      <a:pPr marL="0" lvl="0" indent="0" algn="l" rtl="0">
                        <a:spcBef>
                          <a:spcPts val="0"/>
                        </a:spcBef>
                        <a:spcAft>
                          <a:spcPts val="0"/>
                        </a:spcAft>
                        <a:buNone/>
                      </a:pPr>
                      <a:r>
                        <a:rPr lang="en"/>
                        <a:t>             values.</a:t>
                      </a:r>
                      <a:endParaRPr/>
                    </a:p>
                    <a:p>
                      <a:pPr marL="0" lvl="0" indent="0" algn="l" rtl="0">
                        <a:spcBef>
                          <a:spcPts val="0"/>
                        </a:spcBef>
                        <a:spcAft>
                          <a:spcPts val="0"/>
                        </a:spcAft>
                        <a:buNone/>
                      </a:pPr>
                      <a:r>
                        <a:rPr lang="en" b="1" u="sng"/>
                        <a:t>Class-  </a:t>
                      </a:r>
                      <a:r>
                        <a:rPr lang="en"/>
                        <a:t> Social class can be divided between the upper class (or elite), middle class and </a:t>
                      </a:r>
                      <a:endParaRPr/>
                    </a:p>
                    <a:p>
                      <a:pPr marL="0" lvl="0" indent="0" algn="l" rtl="0">
                        <a:spcBef>
                          <a:spcPts val="0"/>
                        </a:spcBef>
                        <a:spcAft>
                          <a:spcPts val="0"/>
                        </a:spcAft>
                        <a:buNone/>
                      </a:pPr>
                      <a:r>
                        <a:rPr lang="en"/>
                        <a:t>             lower class. These classes and their experiences shape the occupations people </a:t>
                      </a:r>
                      <a:endParaRPr/>
                    </a:p>
                    <a:p>
                      <a:pPr marL="0" lvl="0" indent="0" algn="l" rtl="0">
                        <a:spcBef>
                          <a:spcPts val="0"/>
                        </a:spcBef>
                        <a:spcAft>
                          <a:spcPts val="0"/>
                        </a:spcAft>
                        <a:buNone/>
                      </a:pPr>
                      <a:r>
                        <a:rPr lang="en"/>
                        <a:t>             have, the amount of money they make, the opportunities that are provided them and </a:t>
                      </a:r>
                      <a:endParaRPr/>
                    </a:p>
                    <a:p>
                      <a:pPr marL="0" lvl="0" indent="0" algn="l" rtl="0">
                        <a:spcBef>
                          <a:spcPts val="0"/>
                        </a:spcBef>
                        <a:spcAft>
                          <a:spcPts val="0"/>
                        </a:spcAft>
                        <a:buNone/>
                      </a:pPr>
                      <a:r>
                        <a:rPr lang="en"/>
                        <a:t>             is the basis of some ideologies such as socialism and communism.</a:t>
                      </a:r>
                      <a:endParaRPr/>
                    </a:p>
                    <a:p>
                      <a:pPr marL="0" lvl="0" indent="0" algn="l" rtl="0">
                        <a:spcBef>
                          <a:spcPts val="0"/>
                        </a:spcBef>
                        <a:spcAft>
                          <a:spcPts val="0"/>
                        </a:spcAft>
                        <a:buNone/>
                      </a:pPr>
                      <a:r>
                        <a:rPr lang="en" b="1" u="sng"/>
                        <a:t>Relationship to Land and the Environment-</a:t>
                      </a:r>
                      <a:r>
                        <a:rPr lang="en"/>
                        <a:t>Determines how individuals view their surroundings </a:t>
                      </a:r>
                      <a:endParaRPr/>
                    </a:p>
                    <a:p>
                      <a:pPr marL="0" lvl="0" indent="0" algn="l" rtl="0">
                        <a:spcBef>
                          <a:spcPts val="0"/>
                        </a:spcBef>
                        <a:spcAft>
                          <a:spcPts val="0"/>
                        </a:spcAft>
                        <a:buNone/>
                      </a:pPr>
                      <a:r>
                        <a:rPr lang="en"/>
                        <a:t>             as well as the methods in which they live off the land or extract resources. Some </a:t>
                      </a:r>
                      <a:endParaRPr/>
                    </a:p>
                    <a:p>
                      <a:pPr marL="0" lvl="0" indent="0" algn="l" rtl="0">
                        <a:spcBef>
                          <a:spcPts val="0"/>
                        </a:spcBef>
                        <a:spcAft>
                          <a:spcPts val="0"/>
                        </a:spcAft>
                        <a:buNone/>
                      </a:pPr>
                      <a:r>
                        <a:rPr lang="en"/>
                        <a:t>             cultures believe that the world is meant to provide for humankind, while others such </a:t>
                      </a:r>
                      <a:endParaRPr/>
                    </a:p>
                    <a:p>
                      <a:pPr marL="0" lvl="0" indent="0" algn="l" rtl="0">
                        <a:spcBef>
                          <a:spcPts val="0"/>
                        </a:spcBef>
                        <a:spcAft>
                          <a:spcPts val="0"/>
                        </a:spcAft>
                        <a:buNone/>
                      </a:pPr>
                      <a:r>
                        <a:rPr lang="en"/>
                        <a:t>             as the first peoples of Canada think that mankind is meant to act as a steward for  </a:t>
                      </a:r>
                      <a:endParaRPr/>
                    </a:p>
                    <a:p>
                      <a:pPr marL="0" lvl="0" indent="0" algn="l" rtl="0">
                        <a:spcBef>
                          <a:spcPts val="0"/>
                        </a:spcBef>
                        <a:spcAft>
                          <a:spcPts val="0"/>
                        </a:spcAft>
                        <a:buNone/>
                      </a:pPr>
                      <a:r>
                        <a:rPr lang="en"/>
                        <a:t>             Nature.</a:t>
                      </a:r>
                      <a:endParaRPr/>
                    </a:p>
                    <a:p>
                      <a:pPr marL="0" lvl="0" indent="0" algn="l" rtl="0">
                        <a:spcBef>
                          <a:spcPts val="0"/>
                        </a:spcBef>
                        <a:spcAft>
                          <a:spcPts val="0"/>
                        </a:spcAft>
                        <a:buNone/>
                      </a:pPr>
                      <a:endParaRPr sz="800"/>
                    </a:p>
                    <a:p>
                      <a:pPr marL="0" lvl="0" indent="0" algn="l" rtl="0">
                        <a:spcBef>
                          <a:spcPts val="0"/>
                        </a:spcBef>
                        <a:spcAft>
                          <a:spcPts val="0"/>
                        </a:spcAft>
                        <a:buNone/>
                      </a:pPr>
                      <a:endParaRPr sz="800"/>
                    </a:p>
                    <a:p>
                      <a:pPr marL="0" lvl="0" indent="0" algn="l" rtl="0">
                        <a:spcBef>
                          <a:spcPts val="0"/>
                        </a:spcBef>
                        <a:spcAft>
                          <a:spcPts val="0"/>
                        </a:spcAft>
                        <a:buNone/>
                      </a:pPr>
                      <a:endParaRPr sz="800"/>
                    </a:p>
                    <a:p>
                      <a:pPr marL="0" lvl="0" indent="0" algn="l" rtl="0">
                        <a:spcBef>
                          <a:spcPts val="0"/>
                        </a:spcBef>
                        <a:spcAft>
                          <a:spcPts val="0"/>
                        </a:spcAft>
                        <a:buNone/>
                      </a:pPr>
                      <a:endParaRPr sz="800"/>
                    </a:p>
                    <a:p>
                      <a:pPr marL="0" lvl="0" indent="0" algn="l" rtl="0">
                        <a:spcBef>
                          <a:spcPts val="0"/>
                        </a:spcBef>
                        <a:spcAft>
                          <a:spcPts val="0"/>
                        </a:spcAft>
                        <a:buNone/>
                      </a:pPr>
                      <a:endParaRPr sz="800"/>
                    </a:p>
                    <a:p>
                      <a:pPr marL="0" lvl="0" indent="0" algn="l" rtl="0">
                        <a:spcBef>
                          <a:spcPts val="0"/>
                        </a:spcBef>
                        <a:spcAft>
                          <a:spcPts val="0"/>
                        </a:spcAft>
                        <a:buNone/>
                      </a:pPr>
                      <a:endParaRPr sz="800"/>
                    </a:p>
                    <a:p>
                      <a:pPr marL="0" lvl="0" indent="0" algn="l" rtl="0">
                        <a:spcBef>
                          <a:spcPts val="0"/>
                        </a:spcBef>
                        <a:spcAft>
                          <a:spcPts val="0"/>
                        </a:spcAft>
                        <a:buNone/>
                      </a:pPr>
                      <a:r>
                        <a:rPr lang="en" sz="800"/>
                        <a:t>Adapted from Chapter 1 of </a:t>
                      </a:r>
                      <a:r>
                        <a:rPr lang="en" sz="800" b="1" i="1"/>
                        <a:t>Perspectives on Ideology</a:t>
                      </a:r>
                      <a:r>
                        <a:rPr lang="en" sz="800"/>
                        <a:t>, published by Oxford Canada</a:t>
                      </a:r>
                      <a:endParaRPr/>
                    </a:p>
                  </a:txBody>
                  <a:tcPr marL="63500" marR="63500" marT="63500" marB="63500"/>
                </a:tc>
                <a:extLst>
                  <a:ext uri="{0D108BD9-81ED-4DB2-BD59-A6C34878D82A}">
                    <a16:rowId xmlns:a16="http://schemas.microsoft.com/office/drawing/2014/main" val="10001"/>
                  </a:ext>
                </a:extLst>
              </a:tr>
            </a:tbl>
          </a:graphicData>
        </a:graphic>
      </p:graphicFrame>
      <p:pic>
        <p:nvPicPr>
          <p:cNvPr id="143" name="Google Shape;143;p24"/>
          <p:cNvPicPr preferRelativeResize="0"/>
          <p:nvPr/>
        </p:nvPicPr>
        <p:blipFill>
          <a:blip r:embed="rId3">
            <a:alphaModFix/>
          </a:blip>
          <a:stretch>
            <a:fillRect/>
          </a:stretch>
        </p:blipFill>
        <p:spPr>
          <a:xfrm>
            <a:off x="7175813" y="3887475"/>
            <a:ext cx="1838325" cy="11239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47"/>
        <p:cNvGrpSpPr/>
        <p:nvPr/>
      </p:nvGrpSpPr>
      <p:grpSpPr>
        <a:xfrm>
          <a:off x="0" y="0"/>
          <a:ext cx="0" cy="0"/>
          <a:chOff x="0" y="0"/>
          <a:chExt cx="0" cy="0"/>
        </a:xfrm>
      </p:grpSpPr>
      <p:pic>
        <p:nvPicPr>
          <p:cNvPr id="148" name="Google Shape;148;p25"/>
          <p:cNvPicPr preferRelativeResize="0"/>
          <p:nvPr/>
        </p:nvPicPr>
        <p:blipFill>
          <a:blip r:embed="rId3">
            <a:alphaModFix/>
          </a:blip>
          <a:stretch>
            <a:fillRect/>
          </a:stretch>
        </p:blipFill>
        <p:spPr>
          <a:xfrm>
            <a:off x="7175813" y="3978775"/>
            <a:ext cx="1838325" cy="1123950"/>
          </a:xfrm>
          <a:prstGeom prst="rect">
            <a:avLst/>
          </a:prstGeom>
          <a:noFill/>
          <a:ln>
            <a:noFill/>
          </a:ln>
        </p:spPr>
      </p:pic>
      <p:sp>
        <p:nvSpPr>
          <p:cNvPr id="149" name="Google Shape;149;p25"/>
          <p:cNvSpPr txBox="1"/>
          <p:nvPr/>
        </p:nvSpPr>
        <p:spPr>
          <a:xfrm>
            <a:off x="20300" y="10150"/>
            <a:ext cx="6858000" cy="527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u="sng"/>
              <a:t>CITATIONS: (Political Economic Spectrum)</a:t>
            </a:r>
            <a:endParaRPr b="1" u="sng"/>
          </a:p>
        </p:txBody>
      </p:sp>
      <p:sp>
        <p:nvSpPr>
          <p:cNvPr id="150" name="Google Shape;150;p25"/>
          <p:cNvSpPr txBox="1"/>
          <p:nvPr/>
        </p:nvSpPr>
        <p:spPr>
          <a:xfrm>
            <a:off x="20300" y="627800"/>
            <a:ext cx="8663100" cy="300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600" b="1" u="sng">
              <a:solidFill>
                <a:srgbClr val="222222"/>
              </a:solidFill>
              <a:highlight>
                <a:srgbClr val="FFFFFF"/>
              </a:highlight>
            </a:endParaRPr>
          </a:p>
          <a:p>
            <a:pPr marL="0" lvl="0" indent="0" algn="l" rtl="0">
              <a:spcBef>
                <a:spcPts val="0"/>
              </a:spcBef>
              <a:spcAft>
                <a:spcPts val="0"/>
              </a:spcAft>
              <a:buNone/>
            </a:pPr>
            <a:r>
              <a:rPr lang="en" sz="600" b="1" u="sng">
                <a:highlight>
                  <a:schemeClr val="dk1"/>
                </a:highlight>
              </a:rPr>
              <a:t>IMAGE CITATIONS (APA FORMAT)</a:t>
            </a:r>
            <a:endParaRPr sz="600" b="1" u="sng">
              <a:highlight>
                <a:schemeClr val="dk1"/>
              </a:highlight>
            </a:endParaRPr>
          </a:p>
          <a:p>
            <a:pPr marL="0" lvl="0" indent="0" algn="l" rtl="0">
              <a:spcBef>
                <a:spcPts val="0"/>
              </a:spcBef>
              <a:spcAft>
                <a:spcPts val="0"/>
              </a:spcAft>
              <a:buNone/>
            </a:pPr>
            <a:r>
              <a:rPr lang="en" sz="600">
                <a:highlight>
                  <a:schemeClr val="dk1"/>
                </a:highlight>
              </a:rPr>
              <a:t>1.File:1855 Colton Map of the World on Mercator Projection - Geographicus - WorldMercator-colton-1855.jpg. (2018, September 5). </a:t>
            </a:r>
            <a:r>
              <a:rPr lang="en" sz="600" i="1">
                <a:highlight>
                  <a:schemeClr val="dk1"/>
                </a:highlight>
              </a:rPr>
              <a:t>Wikimedia Commons, the free media repository</a:t>
            </a:r>
            <a:r>
              <a:rPr lang="en" sz="600">
                <a:highlight>
                  <a:schemeClr val="dk1"/>
                </a:highlight>
              </a:rPr>
              <a:t>. Retrieved 04:26, October 26, 2018 from </a:t>
            </a:r>
            <a:r>
              <a:rPr lang="en" sz="600" u="sng">
                <a:highlight>
                  <a:schemeClr val="dk1"/>
                </a:highlight>
                <a:hlinkClick r:id="rId4"/>
              </a:rPr>
              <a:t>https://commons.wikimedia.org/w/index.php?title=File:1855_Colton_Map_of_the_World_on_Mercator_Projection_-_Geographicus_-_WorldMercator-colton-1855.jpg&amp;oldid=318663033</a:t>
            </a:r>
            <a:r>
              <a:rPr lang="en" sz="600">
                <a:highlight>
                  <a:schemeClr val="dk1"/>
                </a:highlight>
              </a:rPr>
              <a:t>2.File:NewCanadianPassport.jpg. (2016, November 29). </a:t>
            </a:r>
            <a:r>
              <a:rPr lang="en" sz="600" i="1">
                <a:highlight>
                  <a:schemeClr val="dk1"/>
                </a:highlight>
              </a:rPr>
              <a:t>Wikimedia Commons, the free media repository</a:t>
            </a:r>
            <a:r>
              <a:rPr lang="en" sz="600">
                <a:highlight>
                  <a:schemeClr val="dk1"/>
                </a:highlight>
              </a:rPr>
              <a:t>. Retrieved 04:31, October 26, 2018 from </a:t>
            </a:r>
            <a:r>
              <a:rPr lang="en" sz="600" u="sng">
                <a:highlight>
                  <a:schemeClr val="dk1"/>
                </a:highlight>
                <a:hlinkClick r:id="rId5"/>
              </a:rPr>
              <a:t>https://commons.wikimedia.org/w/index.php?title=File:NewCanadianPassport.jpg&amp;oldid=224343719</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3.File:Australian Passport "P" Series.jpg. (2017, May 25). </a:t>
            </a:r>
            <a:r>
              <a:rPr lang="en" sz="600" i="1">
                <a:highlight>
                  <a:schemeClr val="dk1"/>
                </a:highlight>
              </a:rPr>
              <a:t>Wikimedia Commons, the free media repository</a:t>
            </a:r>
            <a:r>
              <a:rPr lang="en" sz="600">
                <a:highlight>
                  <a:schemeClr val="dk1"/>
                </a:highlight>
              </a:rPr>
              <a:t>. Retrieved 04:32, October 26, 2018 from </a:t>
            </a:r>
            <a:r>
              <a:rPr lang="en" sz="600" u="sng">
                <a:highlight>
                  <a:schemeClr val="dk1"/>
                </a:highlight>
                <a:hlinkClick r:id="rId6"/>
              </a:rPr>
              <a:t>https://commons.wikimedia.org/w/index.php?title=File:Australian_Passport_%22P%22_Series.jpg&amp;oldid=245390116</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4.File:Wealth of Nations title.jpg. (2016, April 23). </a:t>
            </a:r>
            <a:r>
              <a:rPr lang="en" sz="600" i="1">
                <a:highlight>
                  <a:schemeClr val="dk1"/>
                </a:highlight>
              </a:rPr>
              <a:t>Wikimedia Commons, the free media repository</a:t>
            </a:r>
            <a:r>
              <a:rPr lang="en" sz="600">
                <a:highlight>
                  <a:schemeClr val="dk1"/>
                </a:highlight>
              </a:rPr>
              <a:t>. Retrieved 04:35, October 26, 2018 from </a:t>
            </a:r>
            <a:r>
              <a:rPr lang="en" sz="600" u="sng">
                <a:highlight>
                  <a:schemeClr val="dk1"/>
                </a:highlight>
                <a:hlinkClick r:id="rId7"/>
              </a:rPr>
              <a:t>https://commons.wikimedia.org/w/index.php?title=File:Wealth_of_Nations_title.jpg&amp;oldid=194189102</a:t>
            </a:r>
            <a:endParaRPr sz="600">
              <a:highlight>
                <a:schemeClr val="dk1"/>
              </a:highlight>
            </a:endParaRPr>
          </a:p>
          <a:p>
            <a:pPr marL="0" lvl="0" indent="0" algn="l" rtl="0">
              <a:spcBef>
                <a:spcPts val="0"/>
              </a:spcBef>
              <a:spcAft>
                <a:spcPts val="0"/>
              </a:spcAft>
              <a:buNone/>
            </a:pPr>
            <a:r>
              <a:rPr lang="en" sz="600">
                <a:highlight>
                  <a:schemeClr val="dk1"/>
                </a:highlight>
              </a:rPr>
              <a:t>5.File:Kiloware.JPG. (2018, August 2). </a:t>
            </a:r>
            <a:r>
              <a:rPr lang="en" sz="600" i="1">
                <a:highlight>
                  <a:schemeClr val="dk1"/>
                </a:highlight>
              </a:rPr>
              <a:t>Wikimedia Commons, the free media repository</a:t>
            </a:r>
            <a:r>
              <a:rPr lang="en" sz="600">
                <a:highlight>
                  <a:schemeClr val="dk1"/>
                </a:highlight>
              </a:rPr>
              <a:t>. Retrieved 04:37, October 26, 2018 from </a:t>
            </a:r>
            <a:r>
              <a:rPr lang="en" sz="600" u="sng">
                <a:highlight>
                  <a:schemeClr val="dk1"/>
                </a:highlight>
                <a:hlinkClick r:id="rId8"/>
              </a:rPr>
              <a:t>https://commons.wikimedia.org/w/index.php?title=File:Kiloware.JPG&amp;oldid=313403404</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6.File:AdamSmith.jpg. (2017, September 28). </a:t>
            </a:r>
            <a:r>
              <a:rPr lang="en" sz="600" i="1">
                <a:highlight>
                  <a:schemeClr val="dk1"/>
                </a:highlight>
              </a:rPr>
              <a:t>Wikimedia Commons, the free media repository</a:t>
            </a:r>
            <a:r>
              <a:rPr lang="en" sz="600">
                <a:highlight>
                  <a:schemeClr val="dk1"/>
                </a:highlight>
              </a:rPr>
              <a:t>. Retrieved 04:39, October 26, 2018 from </a:t>
            </a:r>
            <a:r>
              <a:rPr lang="en" sz="600" u="sng">
                <a:highlight>
                  <a:schemeClr val="dk1"/>
                </a:highlight>
                <a:hlinkClick r:id="rId9"/>
              </a:rPr>
              <a:t>https://commons.wikimedia.org/w/index.php?title=File:AdamSmith.jpg&amp;oldid=260201281</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7.File:Flag of German Reich 1935–1945 (reverse).svg. (2018, June 19). </a:t>
            </a:r>
            <a:r>
              <a:rPr lang="en" sz="600" i="1">
                <a:highlight>
                  <a:schemeClr val="dk1"/>
                </a:highlight>
              </a:rPr>
              <a:t>Wikimedia Commons, the free media repository</a:t>
            </a:r>
            <a:r>
              <a:rPr lang="en" sz="600">
                <a:highlight>
                  <a:schemeClr val="dk1"/>
                </a:highlight>
              </a:rPr>
              <a:t>. Retrieved 04:43, October 26, 2018 from </a:t>
            </a:r>
            <a:r>
              <a:rPr lang="en" sz="600" u="sng">
                <a:highlight>
                  <a:schemeClr val="dk1"/>
                </a:highlight>
                <a:hlinkClick r:id="rId10"/>
              </a:rPr>
              <a:t>https://commons.wikimedia.org/w/index.php?title=File:Flag_of_German_Reich_1935%E2%80%931945_(reverse).svg&amp;oldid=307125966</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8.File:Flag of Fascist Italy (fictional).svg. (2016, October 6). </a:t>
            </a:r>
            <a:r>
              <a:rPr lang="en" sz="600" i="1">
                <a:highlight>
                  <a:schemeClr val="dk1"/>
                </a:highlight>
              </a:rPr>
              <a:t>Wikimedia Commons, the free media repository</a:t>
            </a:r>
            <a:r>
              <a:rPr lang="en" sz="600">
                <a:highlight>
                  <a:schemeClr val="dk1"/>
                </a:highlight>
              </a:rPr>
              <a:t>. Retrieved 04:44, October 26, 2018 from </a:t>
            </a:r>
            <a:r>
              <a:rPr lang="en" sz="600" u="sng">
                <a:highlight>
                  <a:schemeClr val="dk1"/>
                </a:highlight>
                <a:hlinkClick r:id="rId11"/>
              </a:rPr>
              <a:t>https://commons.wikimedia.org/w/index.php?title=File:Flag_of_Fascist_Italy_(fictional).svg&amp;oldid=209000555</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9.File:Flag of Canada.svg. (2018, August 26). </a:t>
            </a:r>
            <a:r>
              <a:rPr lang="en" sz="600" i="1">
                <a:highlight>
                  <a:schemeClr val="dk1"/>
                </a:highlight>
              </a:rPr>
              <a:t>Wikimedia Commons, the free media repository</a:t>
            </a:r>
            <a:r>
              <a:rPr lang="en" sz="600">
                <a:highlight>
                  <a:schemeClr val="dk1"/>
                </a:highlight>
              </a:rPr>
              <a:t>. Retrieved 04:48, October 26, 2018 from </a:t>
            </a:r>
            <a:r>
              <a:rPr lang="en" sz="600" u="sng">
                <a:highlight>
                  <a:schemeClr val="dk1"/>
                </a:highlight>
                <a:hlinkClick r:id="rId12"/>
              </a:rPr>
              <a:t>https://commons.wikimedia.org/w/index.php?title=File:Flag_of_Canada.svg&amp;oldid=316655247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10.File:Republicanlogo.svg. (2016, August 4). </a:t>
            </a:r>
            <a:r>
              <a:rPr lang="en" sz="600" i="1">
                <a:highlight>
                  <a:schemeClr val="dk1"/>
                </a:highlight>
              </a:rPr>
              <a:t>Wikimedia Commons, the free media repository</a:t>
            </a:r>
            <a:r>
              <a:rPr lang="en" sz="600">
                <a:highlight>
                  <a:schemeClr val="dk1"/>
                </a:highlight>
              </a:rPr>
              <a:t>. Retrieved 04:53, October 26, 2018 from </a:t>
            </a:r>
            <a:r>
              <a:rPr lang="en" sz="600" u="sng">
                <a:highlight>
                  <a:schemeClr val="dk1"/>
                </a:highlight>
                <a:hlinkClick r:id="rId13"/>
              </a:rPr>
              <a:t>https://commons.wikimedia.org/w/index.php?title=File:Republicanlogo.svg&amp;oldid=203124660</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11.File:DemocraticLogo.svg. (2017, August 12). </a:t>
            </a:r>
            <a:r>
              <a:rPr lang="en" sz="600" i="1">
                <a:highlight>
                  <a:schemeClr val="dk1"/>
                </a:highlight>
              </a:rPr>
              <a:t>Wikimedia Commons, the free media repository</a:t>
            </a:r>
            <a:r>
              <a:rPr lang="en" sz="600">
                <a:highlight>
                  <a:schemeClr val="dk1"/>
                </a:highlight>
              </a:rPr>
              <a:t>. Retrieved 04:55, October 26, 2018 from </a:t>
            </a:r>
            <a:r>
              <a:rPr lang="en" sz="600" u="sng">
                <a:highlight>
                  <a:schemeClr val="dk1"/>
                </a:highlight>
                <a:hlinkClick r:id="rId14"/>
              </a:rPr>
              <a:t>https://commons.wikimedia.org/w/index.php?title=File:DemocraticLogo.svg&amp;oldid=255195627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12.File:Flag of the United States.svg. (2018, October 21). </a:t>
            </a:r>
            <a:r>
              <a:rPr lang="en" sz="600" i="1">
                <a:highlight>
                  <a:schemeClr val="dk1"/>
                </a:highlight>
              </a:rPr>
              <a:t>Wikimedia Commons, the free media repository</a:t>
            </a:r>
            <a:r>
              <a:rPr lang="en" sz="600">
                <a:highlight>
                  <a:schemeClr val="dk1"/>
                </a:highlight>
              </a:rPr>
              <a:t>. Retrieved 04:57, October 26, 2018 from </a:t>
            </a:r>
            <a:r>
              <a:rPr lang="en" sz="600" u="sng">
                <a:highlight>
                  <a:schemeClr val="dk1"/>
                </a:highlight>
                <a:hlinkClick r:id="rId15"/>
              </a:rPr>
              <a:t>https://commons.wikimedia.org/w/index.php?title=File:Flag_of_the_United_States.svg&amp;oldid=324841822</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13.File:Stalin Museum Batumi.jpg. (2018, September 28). </a:t>
            </a:r>
            <a:r>
              <a:rPr lang="en" sz="600" i="1">
                <a:highlight>
                  <a:schemeClr val="dk1"/>
                </a:highlight>
              </a:rPr>
              <a:t>Wikimedia Commons, the free media repository</a:t>
            </a:r>
            <a:r>
              <a:rPr lang="en" sz="600">
                <a:highlight>
                  <a:schemeClr val="dk1"/>
                </a:highlight>
              </a:rPr>
              <a:t>. Retrieved 05:01, October 26, 2018 from </a:t>
            </a:r>
            <a:r>
              <a:rPr lang="en" sz="600" u="sng">
                <a:highlight>
                  <a:schemeClr val="dk1"/>
                </a:highlight>
                <a:hlinkClick r:id="rId16"/>
              </a:rPr>
              <a:t>https://commons.wikimedia.org/w/index.php?title=File:Stalin_Museum_Batumi.jpg&amp;oldid=322198870</a:t>
            </a:r>
            <a:endParaRPr sz="600">
              <a:highlight>
                <a:schemeClr val="dk1"/>
              </a:highlight>
            </a:endParaRPr>
          </a:p>
          <a:p>
            <a:pPr marL="0" lvl="0" indent="0" algn="l" rtl="0">
              <a:spcBef>
                <a:spcPts val="0"/>
              </a:spcBef>
              <a:spcAft>
                <a:spcPts val="0"/>
              </a:spcAft>
              <a:buNone/>
            </a:pPr>
            <a:r>
              <a:rPr lang="en" sz="600">
                <a:highlight>
                  <a:schemeClr val="dk1"/>
                </a:highlight>
              </a:rPr>
              <a:t>14.File:Official portrait of Barack Obama.jpg. (2016, November 26). </a:t>
            </a:r>
            <a:r>
              <a:rPr lang="en" sz="600" i="1">
                <a:highlight>
                  <a:schemeClr val="dk1"/>
                </a:highlight>
              </a:rPr>
              <a:t>Wikimedia Commons, the free media repository</a:t>
            </a:r>
            <a:r>
              <a:rPr lang="en" sz="600">
                <a:highlight>
                  <a:schemeClr val="dk1"/>
                </a:highlight>
              </a:rPr>
              <a:t>. Retrieved 05:02, October 26, 2018 from </a:t>
            </a:r>
            <a:r>
              <a:rPr lang="en" sz="600" u="sng">
                <a:highlight>
                  <a:schemeClr val="dk1"/>
                </a:highlight>
                <a:hlinkClick r:id="rId17"/>
              </a:rPr>
              <a:t>https://commons.wikimedia.org/w/index.php?title=File:Official_portrait_of_Barack_Obama.jpg&amp;oldid=220760306</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15.File:TommyDouglas-c1971-crop.jpg. (2015, April 13). </a:t>
            </a:r>
            <a:r>
              <a:rPr lang="en" sz="600" i="1">
                <a:highlight>
                  <a:schemeClr val="dk1"/>
                </a:highlight>
              </a:rPr>
              <a:t>Wikimedia Commons, the free media repository</a:t>
            </a:r>
            <a:r>
              <a:rPr lang="en" sz="600">
                <a:highlight>
                  <a:schemeClr val="dk1"/>
                </a:highlight>
              </a:rPr>
              <a:t>. Retrieved 05:05, October 26, 2018 from </a:t>
            </a:r>
            <a:r>
              <a:rPr lang="en" sz="600" u="sng">
                <a:highlight>
                  <a:schemeClr val="dk1"/>
                </a:highlight>
                <a:hlinkClick r:id="rId18"/>
              </a:rPr>
              <a:t>https://commons.wikimedia.org/w/index.php?title=File:TommyDouglas-c1971-crop.jpg&amp;oldid=156964773</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16.File:Logo Green Party of Canada.svg. (2018, April 6). </a:t>
            </a:r>
            <a:r>
              <a:rPr lang="en" sz="600" i="1">
                <a:highlight>
                  <a:schemeClr val="dk1"/>
                </a:highlight>
              </a:rPr>
              <a:t>Wikimedia Commons, the free media repository</a:t>
            </a:r>
            <a:r>
              <a:rPr lang="en" sz="600">
                <a:highlight>
                  <a:schemeClr val="dk1"/>
                </a:highlight>
              </a:rPr>
              <a:t>. Retrieved 05:08, October 26, 2018 from </a:t>
            </a:r>
            <a:r>
              <a:rPr lang="en" sz="600" u="sng">
                <a:highlight>
                  <a:schemeClr val="dk1"/>
                </a:highlight>
                <a:hlinkClick r:id="rId19"/>
              </a:rPr>
              <a:t>https://commons.wikimedia.org/w/index.php?title=File:Logo_Green_Party_of_Canada.svg&amp;oldid=295888084</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17.File:NDP logo.jpg. (2017, May 15). </a:t>
            </a:r>
            <a:r>
              <a:rPr lang="en" sz="600" i="1">
                <a:highlight>
                  <a:schemeClr val="dk1"/>
                </a:highlight>
              </a:rPr>
              <a:t>Wikimedia Commons, the free media repository</a:t>
            </a:r>
            <a:r>
              <a:rPr lang="en" sz="600">
                <a:highlight>
                  <a:schemeClr val="dk1"/>
                </a:highlight>
              </a:rPr>
              <a:t>. Retrieved 05:10, October 26, 2018 from </a:t>
            </a:r>
            <a:r>
              <a:rPr lang="en" sz="600" u="sng">
                <a:highlight>
                  <a:schemeClr val="dk1"/>
                </a:highlight>
                <a:hlinkClick r:id="rId20"/>
              </a:rPr>
              <a:t>https://commons.wikimedia.org/w/index.php?title=File:NDP_logo.jpg&amp;oldid=244156217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18.File:Bloc Québécois-logo.svg. (2018, October 10). </a:t>
            </a:r>
            <a:r>
              <a:rPr lang="en" sz="600" i="1">
                <a:highlight>
                  <a:schemeClr val="dk1"/>
                </a:highlight>
              </a:rPr>
              <a:t>Wikimedia Commons, the free media repository</a:t>
            </a:r>
            <a:r>
              <a:rPr lang="en" sz="600">
                <a:highlight>
                  <a:schemeClr val="dk1"/>
                </a:highlight>
              </a:rPr>
              <a:t>. Retrieved 05:12, October 26, 2018 from </a:t>
            </a:r>
            <a:r>
              <a:rPr lang="en" sz="600" u="sng">
                <a:highlight>
                  <a:schemeClr val="dk1"/>
                </a:highlight>
                <a:hlinkClick r:id="rId21"/>
              </a:rPr>
              <a:t>https://commons.wikimedia.org/w/index.php?title=File:Bloc_Qu%C3%A9b%C3%A9cois-logo.svg&amp;oldid=323530394</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19.File:Flag of Norway.svg. (2018, July 20). </a:t>
            </a:r>
            <a:r>
              <a:rPr lang="en" sz="600" i="1">
                <a:highlight>
                  <a:schemeClr val="dk1"/>
                </a:highlight>
              </a:rPr>
              <a:t>Wikimedia Commons, the free media repository</a:t>
            </a:r>
            <a:r>
              <a:rPr lang="en" sz="600">
                <a:highlight>
                  <a:schemeClr val="dk1"/>
                </a:highlight>
              </a:rPr>
              <a:t>. Retrieved 05:15, October 26, 2018 from </a:t>
            </a:r>
            <a:r>
              <a:rPr lang="en" sz="600" u="sng">
                <a:highlight>
                  <a:schemeClr val="dk1"/>
                </a:highlight>
                <a:hlinkClick r:id="rId22"/>
              </a:rPr>
              <a:t>https://commons.wikimedia.org/w/index.php?title=File:Flag_of_Norway.svg&amp;oldid=311910017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20.File:Liberale Partei Kanadas Logo.svg. (2018, October 11). </a:t>
            </a:r>
            <a:r>
              <a:rPr lang="en" sz="600" i="1">
                <a:highlight>
                  <a:schemeClr val="dk1"/>
                </a:highlight>
              </a:rPr>
              <a:t>Wikimedia Commons, the free media repository</a:t>
            </a:r>
            <a:r>
              <a:rPr lang="en" sz="600">
                <a:highlight>
                  <a:schemeClr val="dk1"/>
                </a:highlight>
              </a:rPr>
              <a:t>. Retrieved 05:21, October 26, 2018 from </a:t>
            </a:r>
            <a:r>
              <a:rPr lang="en" sz="600" u="sng">
                <a:highlight>
                  <a:schemeClr val="dk1"/>
                </a:highlight>
                <a:hlinkClick r:id="rId23"/>
              </a:rPr>
              <a:t>https://commons.wikimedia.org/w/index.php?title=File:Liberale_Partei_Kanadas_Logo.svg&amp;oldid=323635997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21.File:Flag of the People's Republic of China.svg. (2018, August 24). </a:t>
            </a:r>
            <a:r>
              <a:rPr lang="en" sz="600" i="1">
                <a:highlight>
                  <a:schemeClr val="dk1"/>
                </a:highlight>
              </a:rPr>
              <a:t>Wikimedia Commons, the free media repository</a:t>
            </a:r>
            <a:r>
              <a:rPr lang="en" sz="600">
                <a:highlight>
                  <a:schemeClr val="dk1"/>
                </a:highlight>
              </a:rPr>
              <a:t>. Retrieved 05:24, October 26, 2018 from </a:t>
            </a:r>
            <a:r>
              <a:rPr lang="en" sz="600" u="sng">
                <a:highlight>
                  <a:schemeClr val="dk1"/>
                </a:highlight>
                <a:hlinkClick r:id="rId24"/>
              </a:rPr>
              <a:t>https://commons.wikimedia.org/w/index.php?title=File:Flag_of_the_People%27s_Republic_of_China.svg&amp;oldid=316324141</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22.File:Flag of the Soviet Union (1936–1955).svg. (2018, August 19). </a:t>
            </a:r>
            <a:r>
              <a:rPr lang="en" sz="600" i="1">
                <a:highlight>
                  <a:schemeClr val="dk1"/>
                </a:highlight>
              </a:rPr>
              <a:t>Wikimedia Commons, the free media repository</a:t>
            </a:r>
            <a:r>
              <a:rPr lang="en" sz="600">
                <a:highlight>
                  <a:schemeClr val="dk1"/>
                </a:highlight>
              </a:rPr>
              <a:t>. Retrieved 05:26, October 26, 2018 from </a:t>
            </a:r>
            <a:r>
              <a:rPr lang="en" sz="600" u="sng">
                <a:highlight>
                  <a:schemeClr val="dk1"/>
                </a:highlight>
                <a:hlinkClick r:id="rId25"/>
              </a:rPr>
              <a:t>https://commons.wikimedia.org/w/index.php?title=File:Flag_of_the_Soviet_Union_(1936%E2%80%931955).svg&amp;oldid=315311384</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23File:Imperial State Crown.png. (2017, December 11). </a:t>
            </a:r>
            <a:r>
              <a:rPr lang="en" sz="600" i="1">
                <a:highlight>
                  <a:schemeClr val="dk1"/>
                </a:highlight>
              </a:rPr>
              <a:t>Wikimedia Commons, the free media repository</a:t>
            </a:r>
            <a:r>
              <a:rPr lang="en" sz="600">
                <a:highlight>
                  <a:schemeClr val="dk1"/>
                </a:highlight>
              </a:rPr>
              <a:t>. Retrieved 13:19, October 26, 2018 from </a:t>
            </a:r>
            <a:r>
              <a:rPr lang="en" sz="600" u="sng">
                <a:highlight>
                  <a:schemeClr val="dk1"/>
                </a:highlight>
                <a:hlinkClick r:id="rId26"/>
              </a:rPr>
              <a:t>https://commons.wikimedia.org/w/index.php?title=File:Imperial_State_Crown.png&amp;oldid=271334113</a:t>
            </a:r>
            <a:r>
              <a:rPr lang="en" sz="600">
                <a:highlight>
                  <a:schemeClr val="dk1"/>
                </a:highlight>
              </a:rPr>
              <a:t>.</a:t>
            </a:r>
            <a:r>
              <a:rPr lang="en" sz="600" u="sng">
                <a:highlight>
                  <a:schemeClr val="dk1"/>
                </a:highlight>
                <a:hlinkClick r:id="rId27"/>
              </a:rPr>
              <a:t>7</a:t>
            </a:r>
            <a:r>
              <a:rPr lang="en" sz="600">
                <a:highlight>
                  <a:schemeClr val="dk1"/>
                </a:highlight>
              </a:rPr>
              <a:t>.</a:t>
            </a:r>
            <a:endParaRPr sz="600">
              <a:highlight>
                <a:schemeClr val="dk1"/>
              </a:highlight>
            </a:endParaRPr>
          </a:p>
          <a:p>
            <a:pPr marL="0" lvl="0" indent="0" algn="l" rtl="0">
              <a:spcBef>
                <a:spcPts val="0"/>
              </a:spcBef>
              <a:spcAft>
                <a:spcPts val="0"/>
              </a:spcAft>
              <a:buNone/>
            </a:pPr>
            <a:r>
              <a:rPr lang="en" sz="600">
                <a:highlight>
                  <a:schemeClr val="dk1"/>
                </a:highlight>
              </a:rPr>
              <a:t>24.File:Adolf Hitler Berghof-1936.jpg. (2018, October 3). </a:t>
            </a:r>
            <a:r>
              <a:rPr lang="en" sz="600" i="1">
                <a:highlight>
                  <a:schemeClr val="dk1"/>
                </a:highlight>
              </a:rPr>
              <a:t>Wikimedia Commons, the free media repository</a:t>
            </a:r>
            <a:r>
              <a:rPr lang="en" sz="600">
                <a:highlight>
                  <a:schemeClr val="dk1"/>
                </a:highlight>
              </a:rPr>
              <a:t>. Retrieved 05:50, October 26, 2018 from </a:t>
            </a:r>
            <a:r>
              <a:rPr lang="en" sz="600" u="sng">
                <a:highlight>
                  <a:schemeClr val="dk1"/>
                </a:highlight>
                <a:hlinkClick r:id="rId28"/>
              </a:rPr>
              <a:t>https://commons.wikimedia.org/w/index.php?title=File:Adolf_Hitler_Berghof-1936.jpg&amp;oldid=322784484</a:t>
            </a:r>
            <a:endParaRPr sz="600">
              <a:highlight>
                <a:schemeClr val="dk1"/>
              </a:highlight>
            </a:endParaRPr>
          </a:p>
          <a:p>
            <a:pPr marL="0" lvl="0" indent="0" algn="l" rtl="0">
              <a:spcBef>
                <a:spcPts val="0"/>
              </a:spcBef>
              <a:spcAft>
                <a:spcPts val="0"/>
              </a:spcAft>
              <a:buNone/>
            </a:pPr>
            <a:r>
              <a:rPr lang="en" sz="600">
                <a:highlight>
                  <a:schemeClr val="dk1"/>
                </a:highlight>
              </a:rPr>
              <a:t>25.</a:t>
            </a:r>
            <a:r>
              <a:rPr lang="en" sz="600" u="sng">
                <a:highlight>
                  <a:schemeClr val="dk1"/>
                </a:highlight>
                <a:hlinkClick r:id="rId29"/>
              </a:rPr>
              <a:t>https://commons.wikimedia.org/w/index.php?title=Special:CiteThisPage&amp;page=File%3AAbundance_of_Fruit_by_Severin_Roesen%2C_1860%2C_oil_on_canvas_-_New_Britain_Museum_of_American_Art_-_DSC09427.JPG&amp;id=286052389</a:t>
            </a:r>
            <a:endParaRPr sz="600">
              <a:highlight>
                <a:schemeClr val="dk1"/>
              </a:highlight>
            </a:endParaRPr>
          </a:p>
          <a:p>
            <a:pPr marL="0" lvl="0" indent="0" algn="l" rtl="0">
              <a:spcBef>
                <a:spcPts val="0"/>
              </a:spcBef>
              <a:spcAft>
                <a:spcPts val="0"/>
              </a:spcAft>
              <a:buNone/>
            </a:pPr>
            <a:r>
              <a:rPr lang="en" sz="600">
                <a:highlight>
                  <a:schemeClr val="dk1"/>
                </a:highlight>
              </a:rPr>
              <a:t>26.Conservative Party of Canada Logo </a:t>
            </a:r>
            <a:r>
              <a:rPr lang="en" sz="600" u="sng">
                <a:highlight>
                  <a:schemeClr val="dk1"/>
                </a:highlight>
                <a:hlinkClick r:id="rId30"/>
              </a:rPr>
              <a:t>https://www.ctvnews.ca/politics/conservative-riding-association-in-winnipeg-says-95k-is-missing-1.2706062</a:t>
            </a:r>
            <a:endParaRPr sz="600">
              <a:highlight>
                <a:schemeClr val="dk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dirty="0">
                <a:solidFill>
                  <a:srgbClr val="000000"/>
                </a:solidFill>
              </a:rPr>
              <a:t>What is an ideology?</a:t>
            </a:r>
            <a:endParaRPr b="1" u="sng" dirty="0">
              <a:solidFill>
                <a:srgbClr val="000000"/>
              </a:solidFill>
            </a:endParaRPr>
          </a:p>
        </p:txBody>
      </p:sp>
      <p:sp>
        <p:nvSpPr>
          <p:cNvPr id="70" name="Google Shape;70;p14"/>
          <p:cNvSpPr txBox="1">
            <a:spLocks noGrp="1"/>
          </p:cNvSpPr>
          <p:nvPr>
            <p:ph type="body" idx="1"/>
          </p:nvPr>
        </p:nvSpPr>
        <p:spPr>
          <a:xfrm>
            <a:off x="387900" y="1294654"/>
            <a:ext cx="8520600" cy="309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An ideology is a system of values and beliefs, usually political or economic in nature, that help to describe an ideal system or world, and that typically answer the following questions;</a:t>
            </a:r>
            <a:endParaRPr b="1" dirty="0">
              <a:solidFill>
                <a:srgbClr val="000000"/>
              </a:solidFill>
            </a:endParaRPr>
          </a:p>
          <a:p>
            <a:pPr marL="0" lvl="0" indent="0" algn="l" rtl="0">
              <a:spcBef>
                <a:spcPts val="1600"/>
              </a:spcBef>
              <a:spcAft>
                <a:spcPts val="0"/>
              </a:spcAft>
              <a:buNone/>
            </a:pPr>
            <a:r>
              <a:rPr lang="en" b="1" dirty="0">
                <a:solidFill>
                  <a:srgbClr val="000000"/>
                </a:solidFill>
              </a:rPr>
              <a:t>What are humans like (what is their nature?), and why do they do what they do?</a:t>
            </a:r>
            <a:endParaRPr b="1" dirty="0">
              <a:solidFill>
                <a:srgbClr val="000000"/>
              </a:solidFill>
            </a:endParaRPr>
          </a:p>
          <a:p>
            <a:pPr marL="457200" lvl="0" indent="-342900" algn="l" rtl="0">
              <a:spcBef>
                <a:spcPts val="1600"/>
              </a:spcBef>
              <a:spcAft>
                <a:spcPts val="0"/>
              </a:spcAft>
              <a:buClr>
                <a:srgbClr val="000000"/>
              </a:buClr>
              <a:buSzPts val="1800"/>
              <a:buChar char="●"/>
            </a:pPr>
            <a:r>
              <a:rPr lang="en" b="1" dirty="0">
                <a:solidFill>
                  <a:srgbClr val="000000"/>
                </a:solidFill>
              </a:rPr>
              <a:t>What is the nature of society? (is society naturally positive or negative in its scope?)</a:t>
            </a:r>
            <a:endParaRPr b="1" dirty="0">
              <a:solidFill>
                <a:srgbClr val="000000"/>
              </a:solidFill>
            </a:endParaRPr>
          </a:p>
          <a:p>
            <a:pPr marL="457200" lvl="0" indent="-342900" algn="l" rtl="0">
              <a:spcBef>
                <a:spcPts val="0"/>
              </a:spcBef>
              <a:spcAft>
                <a:spcPts val="0"/>
              </a:spcAft>
              <a:buClr>
                <a:srgbClr val="000000"/>
              </a:buClr>
              <a:buSzPts val="1800"/>
              <a:buChar char="●"/>
            </a:pPr>
            <a:r>
              <a:rPr lang="en" b="1" dirty="0">
                <a:solidFill>
                  <a:srgbClr val="000000"/>
                </a:solidFill>
              </a:rPr>
              <a:t>What is our role as individuals in society?</a:t>
            </a:r>
            <a:endParaRPr b="1" dirty="0">
              <a:solidFill>
                <a:srgbClr val="000000"/>
              </a:solidFill>
            </a:endParaRPr>
          </a:p>
        </p:txBody>
      </p:sp>
      <p:pic>
        <p:nvPicPr>
          <p:cNvPr id="71" name="Google Shape;71;p14"/>
          <p:cNvPicPr preferRelativeResize="0"/>
          <p:nvPr/>
        </p:nvPicPr>
        <p:blipFill>
          <a:blip r:embed="rId3">
            <a:alphaModFix/>
          </a:blip>
          <a:stretch>
            <a:fillRect/>
          </a:stretch>
        </p:blipFill>
        <p:spPr>
          <a:xfrm>
            <a:off x="7305663" y="4019550"/>
            <a:ext cx="1838325" cy="11239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11700" y="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a:solidFill>
                  <a:srgbClr val="000000"/>
                </a:solidFill>
              </a:rPr>
              <a:t>Is collectivism or individualism an ideology?</a:t>
            </a:r>
            <a:endParaRPr b="1" u="sng">
              <a:solidFill>
                <a:srgbClr val="000000"/>
              </a:solidFill>
            </a:endParaRPr>
          </a:p>
        </p:txBody>
      </p:sp>
      <p:sp>
        <p:nvSpPr>
          <p:cNvPr id="77" name="Google Shape;77;p15"/>
          <p:cNvSpPr txBox="1">
            <a:spLocks noGrp="1"/>
          </p:cNvSpPr>
          <p:nvPr>
            <p:ph type="body" idx="1"/>
          </p:nvPr>
        </p:nvSpPr>
        <p:spPr>
          <a:xfrm>
            <a:off x="0" y="501539"/>
            <a:ext cx="9144000" cy="309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No, </a:t>
            </a:r>
            <a:r>
              <a:rPr lang="en" b="1" u="sng" dirty="0">
                <a:solidFill>
                  <a:srgbClr val="000000"/>
                </a:solidFill>
              </a:rPr>
              <a:t>Individualism</a:t>
            </a:r>
            <a:r>
              <a:rPr lang="en" b="1" dirty="0">
                <a:solidFill>
                  <a:srgbClr val="000000"/>
                </a:solidFill>
              </a:rPr>
              <a:t> and </a:t>
            </a:r>
            <a:r>
              <a:rPr lang="en" b="1" u="sng" dirty="0">
                <a:solidFill>
                  <a:srgbClr val="000000"/>
                </a:solidFill>
              </a:rPr>
              <a:t>collectivism</a:t>
            </a:r>
            <a:r>
              <a:rPr lang="en" b="1" dirty="0">
                <a:solidFill>
                  <a:srgbClr val="000000"/>
                </a:solidFill>
              </a:rPr>
              <a:t> describe </a:t>
            </a:r>
            <a:r>
              <a:rPr lang="en" b="1" i="1" u="sng" dirty="0">
                <a:solidFill>
                  <a:srgbClr val="000000"/>
                </a:solidFill>
              </a:rPr>
              <a:t>approaches</a:t>
            </a:r>
            <a:r>
              <a:rPr lang="en" b="1" dirty="0">
                <a:solidFill>
                  <a:srgbClr val="000000"/>
                </a:solidFill>
              </a:rPr>
              <a:t> to an </a:t>
            </a:r>
            <a:r>
              <a:rPr lang="en" b="1" u="sng" dirty="0">
                <a:solidFill>
                  <a:srgbClr val="000000"/>
                </a:solidFill>
              </a:rPr>
              <a:t>ideology</a:t>
            </a:r>
            <a:r>
              <a:rPr lang="en" b="1" dirty="0">
                <a:solidFill>
                  <a:srgbClr val="000000"/>
                </a:solidFill>
              </a:rPr>
              <a:t>. Individualist ideologies typically value the rights, influences and actions of individuals over those of the group(collectives).Collectivist ideologies on the other hand tend to favour outcomes that benefit the group over the individual.</a:t>
            </a:r>
            <a:endParaRPr b="1" dirty="0">
              <a:solidFill>
                <a:srgbClr val="000000"/>
              </a:solidFill>
            </a:endParaRPr>
          </a:p>
          <a:p>
            <a:pPr marL="0" lvl="0" indent="0" algn="l" rtl="0">
              <a:spcBef>
                <a:spcPts val="1600"/>
              </a:spcBef>
              <a:spcAft>
                <a:spcPts val="0"/>
              </a:spcAft>
              <a:buNone/>
            </a:pPr>
            <a:r>
              <a:rPr lang="en" b="1" u="sng" dirty="0">
                <a:solidFill>
                  <a:srgbClr val="000000"/>
                </a:solidFill>
              </a:rPr>
              <a:t>Principles of both</a:t>
            </a:r>
            <a:r>
              <a:rPr lang="en" b="1" dirty="0">
                <a:solidFill>
                  <a:srgbClr val="000000"/>
                </a:solidFill>
              </a:rPr>
              <a:t> individualism and collectivism can be utilized together, and at the same time to form an ideology. An example of this would be </a:t>
            </a:r>
            <a:r>
              <a:rPr lang="en" b="1" u="sng" dirty="0">
                <a:solidFill>
                  <a:srgbClr val="000000"/>
                </a:solidFill>
              </a:rPr>
              <a:t>Socialism</a:t>
            </a:r>
            <a:r>
              <a:rPr lang="en" b="1" dirty="0">
                <a:solidFill>
                  <a:srgbClr val="000000"/>
                </a:solidFill>
              </a:rPr>
              <a:t>, which does value limited individual rights (such as democratic rights) but largely values the interests of a group over the individual.</a:t>
            </a:r>
            <a:endParaRPr b="1" dirty="0">
              <a:solidFill>
                <a:srgbClr val="000000"/>
              </a:solidFill>
            </a:endParaRPr>
          </a:p>
          <a:p>
            <a:pPr marL="0" lvl="0" indent="0" algn="l" rtl="0">
              <a:spcBef>
                <a:spcPts val="1600"/>
              </a:spcBef>
              <a:spcAft>
                <a:spcPts val="0"/>
              </a:spcAft>
              <a:buNone/>
            </a:pPr>
            <a:r>
              <a:rPr lang="en" b="1" dirty="0">
                <a:solidFill>
                  <a:srgbClr val="000000"/>
                </a:solidFill>
              </a:rPr>
              <a:t>Ideologies that have some degree of individualism are said to “</a:t>
            </a:r>
            <a:r>
              <a:rPr lang="en" b="1" u="sng" dirty="0">
                <a:solidFill>
                  <a:srgbClr val="000000"/>
                </a:solidFill>
              </a:rPr>
              <a:t>liberal</a:t>
            </a:r>
            <a:r>
              <a:rPr lang="en" b="1" dirty="0">
                <a:solidFill>
                  <a:srgbClr val="000000"/>
                </a:solidFill>
              </a:rPr>
              <a:t>” in nature and utilize liberal freedoms, even if they might be predominantly focusing on collectivist principles. </a:t>
            </a:r>
            <a:endParaRPr b="1" dirty="0">
              <a:solidFill>
                <a:srgbClr val="000000"/>
              </a:solidFill>
            </a:endParaRPr>
          </a:p>
          <a:p>
            <a:pPr marL="0" lvl="0" indent="0" algn="l" rtl="0">
              <a:spcBef>
                <a:spcPts val="1600"/>
              </a:spcBef>
              <a:spcAft>
                <a:spcPts val="1600"/>
              </a:spcAft>
              <a:buNone/>
            </a:pPr>
            <a:endParaRPr b="1"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0" y="-50725"/>
            <a:ext cx="8520600" cy="588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u="sng">
                <a:solidFill>
                  <a:srgbClr val="000000"/>
                </a:solidFill>
              </a:rPr>
              <a:t>Examples of  Ideologies</a:t>
            </a:r>
            <a:endParaRPr b="1" u="sng">
              <a:solidFill>
                <a:srgbClr val="000000"/>
              </a:solidFill>
            </a:endParaRPr>
          </a:p>
        </p:txBody>
      </p:sp>
      <p:sp>
        <p:nvSpPr>
          <p:cNvPr id="83" name="Google Shape;83;p16"/>
          <p:cNvSpPr txBox="1">
            <a:spLocks noGrp="1"/>
          </p:cNvSpPr>
          <p:nvPr>
            <p:ph type="body" idx="1"/>
          </p:nvPr>
        </p:nvSpPr>
        <p:spPr>
          <a:xfrm>
            <a:off x="-50725" y="328525"/>
            <a:ext cx="9144000" cy="3883800"/>
          </a:xfrm>
          <a:prstGeom prst="rect">
            <a:avLst/>
          </a:prstGeom>
        </p:spPr>
        <p:txBody>
          <a:bodyPr spcFirstLastPara="1" wrap="square" lIns="91425" tIns="91425" rIns="91425" bIns="91425" anchor="t" anchorCtr="0">
            <a:noAutofit/>
          </a:bodyPr>
          <a:lstStyle/>
          <a:p>
            <a:pPr marL="457200" lvl="0" indent="0" algn="l" rtl="0">
              <a:spcBef>
                <a:spcPts val="0"/>
              </a:spcBef>
              <a:spcAft>
                <a:spcPts val="1600"/>
              </a:spcAft>
              <a:buNone/>
            </a:pPr>
            <a:endParaRPr sz="1400" b="1">
              <a:solidFill>
                <a:srgbClr val="000000"/>
              </a:solidFill>
            </a:endParaRPr>
          </a:p>
        </p:txBody>
      </p:sp>
      <p:pic>
        <p:nvPicPr>
          <p:cNvPr id="84" name="Google Shape;84;p16"/>
          <p:cNvPicPr preferRelativeResize="0"/>
          <p:nvPr/>
        </p:nvPicPr>
        <p:blipFill>
          <a:blip r:embed="rId3">
            <a:alphaModFix/>
          </a:blip>
          <a:stretch>
            <a:fillRect/>
          </a:stretch>
        </p:blipFill>
        <p:spPr>
          <a:xfrm>
            <a:off x="7305663" y="4019550"/>
            <a:ext cx="1838325" cy="1123950"/>
          </a:xfrm>
          <a:prstGeom prst="rect">
            <a:avLst/>
          </a:prstGeom>
          <a:noFill/>
          <a:ln>
            <a:noFill/>
          </a:ln>
        </p:spPr>
      </p:pic>
      <p:sp>
        <p:nvSpPr>
          <p:cNvPr id="85" name="Google Shape;85;p16"/>
          <p:cNvSpPr/>
          <p:nvPr/>
        </p:nvSpPr>
        <p:spPr>
          <a:xfrm>
            <a:off x="50725" y="456525"/>
            <a:ext cx="9049200" cy="3563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-Anarchism</a:t>
            </a:r>
            <a:endParaRPr/>
          </a:p>
          <a:p>
            <a:pPr marL="0" lvl="0" indent="0" algn="l" rtl="0">
              <a:spcBef>
                <a:spcPts val="0"/>
              </a:spcBef>
              <a:spcAft>
                <a:spcPts val="0"/>
              </a:spcAft>
              <a:buNone/>
            </a:pPr>
            <a:r>
              <a:rPr lang="en"/>
              <a:t>-Liberalism</a:t>
            </a:r>
            <a:endParaRPr/>
          </a:p>
          <a:p>
            <a:pPr marL="0" lvl="0" indent="0" algn="l" rtl="0">
              <a:spcBef>
                <a:spcPts val="0"/>
              </a:spcBef>
              <a:spcAft>
                <a:spcPts val="0"/>
              </a:spcAft>
              <a:buNone/>
            </a:pPr>
            <a:r>
              <a:rPr lang="en"/>
              <a:t>-Conservatism</a:t>
            </a:r>
            <a:endParaRPr/>
          </a:p>
          <a:p>
            <a:pPr marL="0" lvl="0" indent="0" algn="l" rtl="0">
              <a:spcBef>
                <a:spcPts val="0"/>
              </a:spcBef>
              <a:spcAft>
                <a:spcPts val="0"/>
              </a:spcAft>
              <a:buNone/>
            </a:pPr>
            <a:r>
              <a:rPr lang="en"/>
              <a:t>-Fascism</a:t>
            </a:r>
            <a:endParaRPr/>
          </a:p>
          <a:p>
            <a:pPr marL="0" lvl="0" indent="0" algn="l" rtl="0">
              <a:spcBef>
                <a:spcPts val="0"/>
              </a:spcBef>
              <a:spcAft>
                <a:spcPts val="0"/>
              </a:spcAft>
              <a:buNone/>
            </a:pPr>
            <a:r>
              <a:rPr lang="en"/>
              <a:t>-Communism</a:t>
            </a:r>
            <a:endParaRPr/>
          </a:p>
          <a:p>
            <a:pPr marL="0" lvl="0" indent="0" algn="l" rtl="0">
              <a:spcBef>
                <a:spcPts val="0"/>
              </a:spcBef>
              <a:spcAft>
                <a:spcPts val="0"/>
              </a:spcAft>
              <a:buNone/>
            </a:pPr>
            <a:r>
              <a:rPr lang="en"/>
              <a:t>-Communitarianism</a:t>
            </a:r>
            <a:endParaRPr/>
          </a:p>
          <a:p>
            <a:pPr marL="0" lvl="0" indent="0" algn="l" rtl="0">
              <a:spcBef>
                <a:spcPts val="0"/>
              </a:spcBef>
              <a:spcAft>
                <a:spcPts val="0"/>
              </a:spcAft>
              <a:buNone/>
            </a:pPr>
            <a:r>
              <a:rPr lang="en"/>
              <a:t>-Statism</a:t>
            </a:r>
            <a:endParaRPr/>
          </a:p>
          <a:p>
            <a:pPr marL="0" lvl="0" indent="0" algn="l" rtl="0">
              <a:spcBef>
                <a:spcPts val="0"/>
              </a:spcBef>
              <a:spcAft>
                <a:spcPts val="0"/>
              </a:spcAft>
              <a:buNone/>
            </a:pPr>
            <a:r>
              <a:rPr lang="en"/>
              <a:t>-Libertarianism</a:t>
            </a:r>
            <a:endParaRPr/>
          </a:p>
          <a:p>
            <a:pPr marL="0" lvl="0" indent="0" algn="l" rtl="0">
              <a:spcBef>
                <a:spcPts val="0"/>
              </a:spcBef>
              <a:spcAft>
                <a:spcPts val="0"/>
              </a:spcAft>
              <a:buNone/>
            </a:pPr>
            <a:r>
              <a:rPr lang="en"/>
              <a:t>-Socialism</a:t>
            </a:r>
            <a:endParaRPr b="1"/>
          </a:p>
        </p:txBody>
      </p:sp>
      <p:sp>
        <p:nvSpPr>
          <p:cNvPr id="86" name="Google Shape;86;p16"/>
          <p:cNvSpPr/>
          <p:nvPr/>
        </p:nvSpPr>
        <p:spPr>
          <a:xfrm>
            <a:off x="50725" y="395650"/>
            <a:ext cx="3418800" cy="426000"/>
          </a:xfrm>
          <a:prstGeom prst="ribbon2">
            <a:avLst>
              <a:gd name="adj1" fmla="val 16667"/>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6"/>
          <p:cNvSpPr/>
          <p:nvPr/>
        </p:nvSpPr>
        <p:spPr>
          <a:xfrm>
            <a:off x="5603450" y="395650"/>
            <a:ext cx="3418800" cy="426000"/>
          </a:xfrm>
          <a:prstGeom prst="ribbon2">
            <a:avLst>
              <a:gd name="adj1" fmla="val 16667"/>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a:off x="2862600" y="821650"/>
            <a:ext cx="3418800" cy="426000"/>
          </a:xfrm>
          <a:prstGeom prst="ribbon2">
            <a:avLst>
              <a:gd name="adj1" fmla="val 16667"/>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6"/>
          <p:cNvSpPr txBox="1"/>
          <p:nvPr/>
        </p:nvSpPr>
        <p:spPr>
          <a:xfrm>
            <a:off x="913075" y="263775"/>
            <a:ext cx="1694100" cy="355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b="1" u="sng"/>
              <a:t>POLITICAL IDEOLOGIES</a:t>
            </a:r>
            <a:endParaRPr b="1" u="sng"/>
          </a:p>
        </p:txBody>
      </p:sp>
      <p:sp>
        <p:nvSpPr>
          <p:cNvPr id="90" name="Google Shape;90;p16"/>
          <p:cNvSpPr txBox="1"/>
          <p:nvPr/>
        </p:nvSpPr>
        <p:spPr>
          <a:xfrm>
            <a:off x="6465800" y="263775"/>
            <a:ext cx="1694100" cy="314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b="1" u="sng"/>
              <a:t>ECONOMIC IDEOLOGIES</a:t>
            </a:r>
            <a:endParaRPr b="1" u="sng"/>
          </a:p>
        </p:txBody>
      </p:sp>
      <p:sp>
        <p:nvSpPr>
          <p:cNvPr id="91" name="Google Shape;91;p16"/>
          <p:cNvSpPr txBox="1"/>
          <p:nvPr/>
        </p:nvSpPr>
        <p:spPr>
          <a:xfrm>
            <a:off x="3689438" y="679725"/>
            <a:ext cx="1694100" cy="314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b="1" u="sng"/>
              <a:t>SOCIAL IDEOLOGIES</a:t>
            </a:r>
            <a:endParaRPr b="1" u="sng"/>
          </a:p>
        </p:txBody>
      </p:sp>
      <p:sp>
        <p:nvSpPr>
          <p:cNvPr id="92" name="Google Shape;92;p16"/>
          <p:cNvSpPr txBox="1"/>
          <p:nvPr/>
        </p:nvSpPr>
        <p:spPr>
          <a:xfrm>
            <a:off x="6281400" y="922075"/>
            <a:ext cx="2781600" cy="3177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a:t>-Capitalism</a:t>
            </a:r>
            <a:endParaRPr/>
          </a:p>
          <a:p>
            <a:pPr marL="0" lvl="0" indent="0" algn="l" rtl="0">
              <a:spcBef>
                <a:spcPts val="0"/>
              </a:spcBef>
              <a:spcAft>
                <a:spcPts val="0"/>
              </a:spcAft>
              <a:buNone/>
            </a:pPr>
            <a:r>
              <a:rPr lang="en"/>
              <a:t>-Communism</a:t>
            </a:r>
            <a:endParaRPr/>
          </a:p>
          <a:p>
            <a:pPr marL="0" lvl="0" indent="0" algn="l" rtl="0">
              <a:spcBef>
                <a:spcPts val="0"/>
              </a:spcBef>
              <a:spcAft>
                <a:spcPts val="0"/>
              </a:spcAft>
              <a:buNone/>
            </a:pPr>
            <a:r>
              <a:rPr lang="en"/>
              <a:t>-Globalism</a:t>
            </a:r>
            <a:endParaRPr/>
          </a:p>
          <a:p>
            <a:pPr marL="0" lvl="0" indent="0" algn="l" rtl="0">
              <a:spcBef>
                <a:spcPts val="0"/>
              </a:spcBef>
              <a:spcAft>
                <a:spcPts val="0"/>
              </a:spcAft>
              <a:buNone/>
            </a:pPr>
            <a:r>
              <a:rPr lang="en"/>
              <a:t>-Mercantilism</a:t>
            </a:r>
            <a:endParaRPr/>
          </a:p>
          <a:p>
            <a:pPr marL="0" lvl="0" indent="0" algn="l" rtl="0">
              <a:spcBef>
                <a:spcPts val="0"/>
              </a:spcBef>
              <a:spcAft>
                <a:spcPts val="0"/>
              </a:spcAft>
              <a:buNone/>
            </a:pPr>
            <a:r>
              <a:rPr lang="en"/>
              <a:t>-Protectionism</a:t>
            </a:r>
            <a:endParaRPr/>
          </a:p>
          <a:p>
            <a:pPr marL="0" lvl="0" indent="0" algn="l" rtl="0">
              <a:spcBef>
                <a:spcPts val="0"/>
              </a:spcBef>
              <a:spcAft>
                <a:spcPts val="0"/>
              </a:spcAft>
              <a:buNone/>
            </a:pPr>
            <a:r>
              <a:rPr lang="en"/>
              <a:t>-Keynesianism</a:t>
            </a:r>
            <a:endParaRPr/>
          </a:p>
          <a:p>
            <a:pPr marL="0" lvl="0" indent="0" algn="l" rtl="0">
              <a:spcBef>
                <a:spcPts val="0"/>
              </a:spcBef>
              <a:spcAft>
                <a:spcPts val="0"/>
              </a:spcAft>
              <a:buNone/>
            </a:pPr>
            <a:r>
              <a:rPr lang="en"/>
              <a:t>-Monetarism</a:t>
            </a:r>
            <a:endParaRPr/>
          </a:p>
          <a:p>
            <a:pPr marL="0" lvl="0" indent="0" algn="l" rtl="0">
              <a:spcBef>
                <a:spcPts val="0"/>
              </a:spcBef>
              <a:spcAft>
                <a:spcPts val="0"/>
              </a:spcAft>
              <a:buNone/>
            </a:pPr>
            <a:r>
              <a:rPr lang="en"/>
              <a:t>-Market Fundamentalism</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93" name="Google Shape;93;p16"/>
          <p:cNvSpPr txBox="1"/>
          <p:nvPr/>
        </p:nvSpPr>
        <p:spPr>
          <a:xfrm>
            <a:off x="3689450" y="1440600"/>
            <a:ext cx="2586900" cy="272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-Multiculturalism</a:t>
            </a:r>
            <a:endParaRPr/>
          </a:p>
          <a:p>
            <a:pPr marL="0" lvl="0" indent="0" algn="l" rtl="0">
              <a:spcBef>
                <a:spcPts val="0"/>
              </a:spcBef>
              <a:spcAft>
                <a:spcPts val="0"/>
              </a:spcAft>
              <a:buNone/>
            </a:pPr>
            <a:r>
              <a:rPr lang="en"/>
              <a:t>-Feminism</a:t>
            </a:r>
            <a:endParaRPr/>
          </a:p>
          <a:p>
            <a:pPr marL="0" lvl="0" indent="0" algn="l" rtl="0">
              <a:spcBef>
                <a:spcPts val="0"/>
              </a:spcBef>
              <a:spcAft>
                <a:spcPts val="0"/>
              </a:spcAft>
              <a:buNone/>
            </a:pPr>
            <a:r>
              <a:rPr lang="en"/>
              <a:t>-Nationalism</a:t>
            </a:r>
            <a:endParaRPr/>
          </a:p>
          <a:p>
            <a:pPr marL="0" lvl="0" indent="0" algn="l" rtl="0">
              <a:spcBef>
                <a:spcPts val="0"/>
              </a:spcBef>
              <a:spcAft>
                <a:spcPts val="0"/>
              </a:spcAft>
              <a:buNone/>
            </a:pPr>
            <a:r>
              <a:rPr lang="en"/>
              <a:t>-Ethnocentrism</a:t>
            </a:r>
            <a:endParaRPr/>
          </a:p>
          <a:p>
            <a:pPr marL="0" lvl="0" indent="0" algn="l" rtl="0">
              <a:spcBef>
                <a:spcPts val="0"/>
              </a:spcBef>
              <a:spcAft>
                <a:spcPts val="0"/>
              </a:spcAft>
              <a:buNone/>
            </a:pPr>
            <a:r>
              <a:rPr lang="en"/>
              <a:t>-Tribalism</a:t>
            </a:r>
            <a:endParaRPr/>
          </a:p>
          <a:p>
            <a:pPr marL="0" lvl="0" indent="0" algn="l" rtl="0">
              <a:spcBef>
                <a:spcPts val="0"/>
              </a:spcBef>
              <a:spcAft>
                <a:spcPts val="0"/>
              </a:spcAft>
              <a:buNone/>
            </a:pPr>
            <a:r>
              <a:rPr lang="en"/>
              <a:t>-Supremacism</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7"/>
        <p:cNvGrpSpPr/>
        <p:nvPr/>
      </p:nvGrpSpPr>
      <p:grpSpPr>
        <a:xfrm>
          <a:off x="0" y="0"/>
          <a:ext cx="0" cy="0"/>
          <a:chOff x="0" y="0"/>
          <a:chExt cx="0" cy="0"/>
        </a:xfrm>
      </p:grpSpPr>
      <p:sp>
        <p:nvSpPr>
          <p:cNvPr id="98" name="Google Shape;98;p17"/>
          <p:cNvSpPr txBox="1">
            <a:spLocks noGrp="1"/>
          </p:cNvSpPr>
          <p:nvPr>
            <p:ph type="title"/>
          </p:nvPr>
        </p:nvSpPr>
        <p:spPr>
          <a:xfrm>
            <a:off x="0" y="-50725"/>
            <a:ext cx="8520600" cy="58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a:solidFill>
                  <a:srgbClr val="000000"/>
                </a:solidFill>
              </a:rPr>
              <a:t>Political Ideologies</a:t>
            </a:r>
            <a:endParaRPr b="1" u="sng">
              <a:solidFill>
                <a:srgbClr val="000000"/>
              </a:solidFill>
            </a:endParaRPr>
          </a:p>
        </p:txBody>
      </p:sp>
      <p:sp>
        <p:nvSpPr>
          <p:cNvPr id="99" name="Google Shape;99;p17"/>
          <p:cNvSpPr txBox="1">
            <a:spLocks noGrp="1"/>
          </p:cNvSpPr>
          <p:nvPr>
            <p:ph type="body" idx="1"/>
          </p:nvPr>
        </p:nvSpPr>
        <p:spPr>
          <a:xfrm>
            <a:off x="-50725" y="328525"/>
            <a:ext cx="9144000" cy="388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t>
            </a:r>
            <a:r>
              <a:rPr lang="en" b="1">
                <a:solidFill>
                  <a:srgbClr val="000000"/>
                </a:solidFill>
              </a:rPr>
              <a:t>Create an ideal political system that clearly identifies the roles of the individual and the role of government within society. Political Ideologies answer these questions:</a:t>
            </a:r>
            <a:endParaRPr b="1">
              <a:solidFill>
                <a:srgbClr val="000000"/>
              </a:solidFill>
            </a:endParaRPr>
          </a:p>
          <a:p>
            <a:pPr marL="457200" lvl="0" indent="-317500" algn="l" rtl="0">
              <a:spcBef>
                <a:spcPts val="1600"/>
              </a:spcBef>
              <a:spcAft>
                <a:spcPts val="0"/>
              </a:spcAft>
              <a:buClr>
                <a:srgbClr val="000000"/>
              </a:buClr>
              <a:buSzPts val="1400"/>
              <a:buChar char="●"/>
            </a:pPr>
            <a:r>
              <a:rPr lang="en" sz="1400" b="1">
                <a:solidFill>
                  <a:srgbClr val="000000"/>
                </a:solidFill>
              </a:rPr>
              <a:t>What does the structure of government look like?</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values does it maintain or protect?</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should the government provide for the people, and when?</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Do citizens have a voice? Is the will of the people administered?</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if any individual rights and freedoms do people have?</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Is the success of the group more important than the individual?</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are the roles, responsibilities and rights of the citizen?</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How are decisions made and by whom? </a:t>
            </a:r>
            <a:endParaRPr sz="1400" b="1">
              <a:solidFill>
                <a:srgbClr val="000000"/>
              </a:solidFill>
            </a:endParaRPr>
          </a:p>
          <a:p>
            <a:pPr marL="457200" lvl="0" indent="-342900" algn="l" rtl="0">
              <a:spcBef>
                <a:spcPts val="0"/>
              </a:spcBef>
              <a:spcAft>
                <a:spcPts val="0"/>
              </a:spcAft>
              <a:buClr>
                <a:srgbClr val="000000"/>
              </a:buClr>
              <a:buSzPts val="1800"/>
              <a:buChar char="●"/>
            </a:pPr>
            <a:r>
              <a:rPr lang="en" sz="1400" b="1">
                <a:solidFill>
                  <a:srgbClr val="000000"/>
                </a:solidFill>
              </a:rPr>
              <a:t>How is the government formed and for how long do they stay in power?</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How is the government justified in making decisions for the people?</a:t>
            </a:r>
            <a:endParaRPr sz="1400" b="1">
              <a:solidFill>
                <a:srgbClr val="000000"/>
              </a:solidFill>
            </a:endParaRPr>
          </a:p>
        </p:txBody>
      </p:sp>
      <p:pic>
        <p:nvPicPr>
          <p:cNvPr id="100" name="Google Shape;100;p17"/>
          <p:cNvPicPr preferRelativeResize="0"/>
          <p:nvPr/>
        </p:nvPicPr>
        <p:blipFill>
          <a:blip r:embed="rId3">
            <a:alphaModFix/>
          </a:blip>
          <a:stretch>
            <a:fillRect/>
          </a:stretch>
        </p:blipFill>
        <p:spPr>
          <a:xfrm>
            <a:off x="7305663" y="4019550"/>
            <a:ext cx="1838325" cy="1123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04"/>
        <p:cNvGrpSpPr/>
        <p:nvPr/>
      </p:nvGrpSpPr>
      <p:grpSpPr>
        <a:xfrm>
          <a:off x="0" y="0"/>
          <a:ext cx="0" cy="0"/>
          <a:chOff x="0" y="0"/>
          <a:chExt cx="0" cy="0"/>
        </a:xfrm>
      </p:grpSpPr>
      <p:sp>
        <p:nvSpPr>
          <p:cNvPr id="105" name="Google Shape;105;p18"/>
          <p:cNvSpPr txBox="1">
            <a:spLocks noGrp="1"/>
          </p:cNvSpPr>
          <p:nvPr>
            <p:ph type="title"/>
          </p:nvPr>
        </p:nvSpPr>
        <p:spPr>
          <a:xfrm>
            <a:off x="0" y="0"/>
            <a:ext cx="8520600" cy="58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a:solidFill>
                  <a:srgbClr val="000000"/>
                </a:solidFill>
              </a:rPr>
              <a:t>Economic Ideologies</a:t>
            </a:r>
            <a:endParaRPr b="1" u="sng">
              <a:solidFill>
                <a:srgbClr val="000000"/>
              </a:solidFill>
            </a:endParaRPr>
          </a:p>
        </p:txBody>
      </p:sp>
      <p:sp>
        <p:nvSpPr>
          <p:cNvPr id="106" name="Google Shape;106;p18"/>
          <p:cNvSpPr txBox="1">
            <a:spLocks noGrp="1"/>
          </p:cNvSpPr>
          <p:nvPr>
            <p:ph type="body" idx="1"/>
          </p:nvPr>
        </p:nvSpPr>
        <p:spPr>
          <a:xfrm>
            <a:off x="0" y="308250"/>
            <a:ext cx="9268500" cy="388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rPr>
              <a:t>-Create an ideal economic system that clearly identifies the roles of the individual and the role of government within the economy. Economic Ideologies answer these questions:</a:t>
            </a:r>
            <a:endParaRPr b="1">
              <a:solidFill>
                <a:srgbClr val="000000"/>
              </a:solidFill>
            </a:endParaRPr>
          </a:p>
          <a:p>
            <a:pPr marL="457200" lvl="0" indent="-317500" algn="l" rtl="0">
              <a:spcBef>
                <a:spcPts val="1600"/>
              </a:spcBef>
              <a:spcAft>
                <a:spcPts val="0"/>
              </a:spcAft>
              <a:buClr>
                <a:srgbClr val="000000"/>
              </a:buClr>
              <a:buSzPts val="1400"/>
              <a:buChar char="●"/>
            </a:pPr>
            <a:r>
              <a:rPr lang="en" sz="1400" b="1">
                <a:solidFill>
                  <a:srgbClr val="000000"/>
                </a:solidFill>
              </a:rPr>
              <a:t>Who is responsible for providing individuals with their needs and wants?</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is the purpose of the economy? To create profit or to provide goods and services that are both necessary for life/or improve it?</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is made and why?</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Do individuals have the authority to run the market or are decisions made by the government?</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Are business/industries owned privately or publicly?</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Are the rights and freedoms of workers protected or abused by those who own the means of production?</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Should the environment be protected?</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Should the government be involved in creating laws, collecting taxes or using to protect workers or companies within their own nation-state?</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Who controls the market and how? Consumers and Producers or Governments?</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How is freedom viewed? Is freedom about choice or is it about economic equality?</a:t>
            </a:r>
            <a:endParaRPr sz="1400" b="1">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10"/>
        <p:cNvGrpSpPr/>
        <p:nvPr/>
      </p:nvGrpSpPr>
      <p:grpSpPr>
        <a:xfrm>
          <a:off x="0" y="0"/>
          <a:ext cx="0" cy="0"/>
          <a:chOff x="0" y="0"/>
          <a:chExt cx="0" cy="0"/>
        </a:xfrm>
      </p:grpSpPr>
      <p:sp>
        <p:nvSpPr>
          <p:cNvPr id="111" name="Google Shape;111;p19"/>
          <p:cNvSpPr txBox="1">
            <a:spLocks noGrp="1"/>
          </p:cNvSpPr>
          <p:nvPr>
            <p:ph type="title"/>
          </p:nvPr>
        </p:nvSpPr>
        <p:spPr>
          <a:xfrm>
            <a:off x="0" y="0"/>
            <a:ext cx="8520600" cy="58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u="sng">
                <a:solidFill>
                  <a:srgbClr val="000000"/>
                </a:solidFill>
              </a:rPr>
              <a:t>Social Ideologies</a:t>
            </a:r>
            <a:endParaRPr b="1" u="sng">
              <a:solidFill>
                <a:srgbClr val="000000"/>
              </a:solidFill>
            </a:endParaRPr>
          </a:p>
        </p:txBody>
      </p:sp>
      <p:sp>
        <p:nvSpPr>
          <p:cNvPr id="112" name="Google Shape;112;p19"/>
          <p:cNvSpPr txBox="1">
            <a:spLocks noGrp="1"/>
          </p:cNvSpPr>
          <p:nvPr>
            <p:ph type="body" idx="1"/>
          </p:nvPr>
        </p:nvSpPr>
        <p:spPr>
          <a:xfrm>
            <a:off x="0" y="304225"/>
            <a:ext cx="9268500" cy="388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00"/>
                </a:solidFill>
              </a:rPr>
              <a:t>-Create an ideal social system that clearly identifies the roles of the individual and the role of government within the economy. Economic Ideologies answer these questions:</a:t>
            </a:r>
            <a:endParaRPr b="1">
              <a:solidFill>
                <a:srgbClr val="000000"/>
              </a:solidFill>
            </a:endParaRPr>
          </a:p>
          <a:p>
            <a:pPr marL="457200" lvl="0" indent="-317500" algn="l" rtl="0">
              <a:spcBef>
                <a:spcPts val="1600"/>
              </a:spcBef>
              <a:spcAft>
                <a:spcPts val="0"/>
              </a:spcAft>
              <a:buClr>
                <a:srgbClr val="000000"/>
              </a:buClr>
              <a:buSzPts val="1400"/>
              <a:buChar char="●"/>
            </a:pPr>
            <a:r>
              <a:rPr lang="en" sz="1400" b="1">
                <a:solidFill>
                  <a:srgbClr val="000000"/>
                </a:solidFill>
              </a:rPr>
              <a:t>What is the goal of society?</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What/whom are valued? Who is not?</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Are rights and freedoms equal amongst all people?</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How are outsiders treated? Are their differences encouraged or are they assimilated or persecuted?</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Is there a division between people of various religions or political backgrounds</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Are men, women valued in the same ways?</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What are the roles of various individuals in society?</a:t>
            </a:r>
            <a:endParaRPr sz="1400" b="1">
              <a:solidFill>
                <a:srgbClr val="000000"/>
              </a:solidFill>
            </a:endParaRPr>
          </a:p>
          <a:p>
            <a:pPr marL="457200" lvl="0" indent="-317500" algn="l" rtl="0">
              <a:spcBef>
                <a:spcPts val="0"/>
              </a:spcBef>
              <a:spcAft>
                <a:spcPts val="0"/>
              </a:spcAft>
              <a:buClr>
                <a:srgbClr val="000000"/>
              </a:buClr>
              <a:buSzPts val="1400"/>
              <a:buChar char="●"/>
            </a:pPr>
            <a:r>
              <a:rPr lang="en" sz="1400" b="1">
                <a:solidFill>
                  <a:srgbClr val="000000"/>
                </a:solidFill>
              </a:rPr>
              <a:t>Are individuals or collectives more important?</a:t>
            </a:r>
            <a:endParaRPr sz="1400" b="1">
              <a:solidFill>
                <a:srgbClr val="000000"/>
              </a:solidFill>
            </a:endParaRPr>
          </a:p>
          <a:p>
            <a:pPr marL="0" lvl="0" indent="0" algn="l" rtl="0">
              <a:spcBef>
                <a:spcPts val="1600"/>
              </a:spcBef>
              <a:spcAft>
                <a:spcPts val="1600"/>
              </a:spcAft>
              <a:buNone/>
            </a:pPr>
            <a:endParaRPr sz="1400"/>
          </a:p>
        </p:txBody>
      </p:sp>
      <p:pic>
        <p:nvPicPr>
          <p:cNvPr id="113" name="Google Shape;113;p19"/>
          <p:cNvPicPr preferRelativeResize="0"/>
          <p:nvPr/>
        </p:nvPicPr>
        <p:blipFill>
          <a:blip r:embed="rId3">
            <a:alphaModFix/>
          </a:blip>
          <a:stretch>
            <a:fillRect/>
          </a:stretch>
        </p:blipFill>
        <p:spPr>
          <a:xfrm>
            <a:off x="7305663" y="4019550"/>
            <a:ext cx="1838325" cy="11239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20"/>
          <p:cNvPicPr preferRelativeResize="0"/>
          <p:nvPr/>
        </p:nvPicPr>
        <p:blipFill>
          <a:blip r:embed="rId3">
            <a:alphaModFix/>
          </a:blip>
          <a:stretch>
            <a:fillRect/>
          </a:stretch>
        </p:blipFill>
        <p:spPr>
          <a:xfrm>
            <a:off x="0" y="0"/>
            <a:ext cx="9144001" cy="514349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graphicFrame>
        <p:nvGraphicFramePr>
          <p:cNvPr id="123" name="Google Shape;123;p21"/>
          <p:cNvGraphicFramePr/>
          <p:nvPr/>
        </p:nvGraphicFramePr>
        <p:xfrm>
          <a:off x="19500" y="-10425"/>
          <a:ext cx="9129400" cy="5067310"/>
        </p:xfrm>
        <a:graphic>
          <a:graphicData uri="http://schemas.openxmlformats.org/drawingml/2006/table">
            <a:tbl>
              <a:tblPr>
                <a:noFill/>
                <a:tableStyleId>{DAF2264C-B264-46D9-AB36-6E1A212CB88C}</a:tableStyleId>
              </a:tblPr>
              <a:tblGrid>
                <a:gridCol w="4564700">
                  <a:extLst>
                    <a:ext uri="{9D8B030D-6E8A-4147-A177-3AD203B41FA5}">
                      <a16:colId xmlns:a16="http://schemas.microsoft.com/office/drawing/2014/main" val="20000"/>
                    </a:ext>
                  </a:extLst>
                </a:gridCol>
                <a:gridCol w="4564700">
                  <a:extLst>
                    <a:ext uri="{9D8B030D-6E8A-4147-A177-3AD203B41FA5}">
                      <a16:colId xmlns:a16="http://schemas.microsoft.com/office/drawing/2014/main" val="20001"/>
                    </a:ext>
                  </a:extLst>
                </a:gridCol>
              </a:tblGrid>
              <a:tr h="410225">
                <a:tc>
                  <a:txBody>
                    <a:bodyPr/>
                    <a:lstStyle/>
                    <a:p>
                      <a:pPr marL="0" lvl="0" indent="0" algn="ctr" rtl="0">
                        <a:spcBef>
                          <a:spcPts val="0"/>
                        </a:spcBef>
                        <a:spcAft>
                          <a:spcPts val="0"/>
                        </a:spcAft>
                        <a:buNone/>
                      </a:pPr>
                      <a:r>
                        <a:rPr lang="en" b="1" u="sng"/>
                        <a:t>COLLECTIVISM</a:t>
                      </a:r>
                      <a:endParaRPr b="1" u="sng"/>
                    </a:p>
                  </a:txBody>
                  <a:tcPr marL="91425" marR="91425" marT="91425" marB="91425">
                    <a:solidFill>
                      <a:srgbClr val="00FF00"/>
                    </a:solidFill>
                  </a:tcPr>
                </a:tc>
                <a:tc>
                  <a:txBody>
                    <a:bodyPr/>
                    <a:lstStyle/>
                    <a:p>
                      <a:pPr marL="0" lvl="0" indent="0" algn="ctr" rtl="0">
                        <a:spcBef>
                          <a:spcPts val="0"/>
                        </a:spcBef>
                        <a:spcAft>
                          <a:spcPts val="0"/>
                        </a:spcAft>
                        <a:buNone/>
                      </a:pPr>
                      <a:r>
                        <a:rPr lang="en" b="1" u="sng"/>
                        <a:t>INDIVIDUALISM</a:t>
                      </a:r>
                      <a:endParaRPr b="1" u="sng"/>
                    </a:p>
                  </a:txBody>
                  <a:tcPr marL="91425" marR="91425" marT="91425" marB="91425">
                    <a:solidFill>
                      <a:srgbClr val="00FF00"/>
                    </a:solidFill>
                  </a:tcPr>
                </a:tc>
                <a:extLst>
                  <a:ext uri="{0D108BD9-81ED-4DB2-BD59-A6C34878D82A}">
                    <a16:rowId xmlns:a16="http://schemas.microsoft.com/office/drawing/2014/main" val="10000"/>
                  </a:ext>
                </a:extLst>
              </a:tr>
              <a:tr h="629300">
                <a:tc>
                  <a:txBody>
                    <a:bodyPr/>
                    <a:lstStyle/>
                    <a:p>
                      <a:pPr marL="0" lvl="0" indent="0" algn="l" rtl="0">
                        <a:spcBef>
                          <a:spcPts val="0"/>
                        </a:spcBef>
                        <a:spcAft>
                          <a:spcPts val="0"/>
                        </a:spcAft>
                        <a:buNone/>
                      </a:pPr>
                      <a:r>
                        <a:rPr lang="en" sz="1100"/>
                        <a:t>The group, or collective is important and more valuable than a single individual</a:t>
                      </a:r>
                      <a:endParaRPr sz="1100"/>
                    </a:p>
                  </a:txBody>
                  <a:tcPr marL="91425" marR="91425" marT="91425" marB="91425"/>
                </a:tc>
                <a:tc>
                  <a:txBody>
                    <a:bodyPr/>
                    <a:lstStyle/>
                    <a:p>
                      <a:pPr marL="0" lvl="0" indent="0" algn="l" rtl="0">
                        <a:spcBef>
                          <a:spcPts val="0"/>
                        </a:spcBef>
                        <a:spcAft>
                          <a:spcPts val="0"/>
                        </a:spcAft>
                        <a:buNone/>
                      </a:pPr>
                      <a:r>
                        <a:rPr lang="en" sz="1100"/>
                        <a:t>Individuals are important, and entitled to make decisions.</a:t>
                      </a:r>
                      <a:endParaRPr sz="1100"/>
                    </a:p>
                  </a:txBody>
                  <a:tcPr marL="91425" marR="91425" marT="91425" marB="91425"/>
                </a:tc>
                <a:extLst>
                  <a:ext uri="{0D108BD9-81ED-4DB2-BD59-A6C34878D82A}">
                    <a16:rowId xmlns:a16="http://schemas.microsoft.com/office/drawing/2014/main" val="10001"/>
                  </a:ext>
                </a:extLst>
              </a:tr>
              <a:tr h="410225">
                <a:tc>
                  <a:txBody>
                    <a:bodyPr/>
                    <a:lstStyle/>
                    <a:p>
                      <a:pPr marL="0" lvl="0" indent="0" algn="l" rtl="0">
                        <a:spcBef>
                          <a:spcPts val="0"/>
                        </a:spcBef>
                        <a:spcAft>
                          <a:spcPts val="0"/>
                        </a:spcAft>
                        <a:buNone/>
                      </a:pPr>
                      <a:r>
                        <a:rPr lang="en" sz="1100"/>
                        <a:t>It is important to contribute to the group and to be liked the group.</a:t>
                      </a:r>
                      <a:endParaRPr sz="1100"/>
                    </a:p>
                  </a:txBody>
                  <a:tcPr marL="91425" marR="91425" marT="91425" marB="91425"/>
                </a:tc>
                <a:tc>
                  <a:txBody>
                    <a:bodyPr/>
                    <a:lstStyle/>
                    <a:p>
                      <a:pPr marL="0" lvl="0" indent="0" algn="l" rtl="0">
                        <a:spcBef>
                          <a:spcPts val="0"/>
                        </a:spcBef>
                        <a:spcAft>
                          <a:spcPts val="0"/>
                        </a:spcAft>
                        <a:buNone/>
                      </a:pPr>
                      <a:r>
                        <a:rPr lang="en" sz="1100"/>
                        <a:t>Individuals are unique.</a:t>
                      </a:r>
                      <a:endParaRPr sz="1100"/>
                    </a:p>
                  </a:txBody>
                  <a:tcPr marL="91425" marR="91425" marT="91425" marB="91425"/>
                </a:tc>
                <a:extLst>
                  <a:ext uri="{0D108BD9-81ED-4DB2-BD59-A6C34878D82A}">
                    <a16:rowId xmlns:a16="http://schemas.microsoft.com/office/drawing/2014/main" val="10002"/>
                  </a:ext>
                </a:extLst>
              </a:tr>
              <a:tr h="629300">
                <a:tc>
                  <a:txBody>
                    <a:bodyPr/>
                    <a:lstStyle/>
                    <a:p>
                      <a:pPr marL="0" lvl="0" indent="0" algn="l" rtl="0">
                        <a:spcBef>
                          <a:spcPts val="0"/>
                        </a:spcBef>
                        <a:spcAft>
                          <a:spcPts val="0"/>
                        </a:spcAft>
                        <a:buNone/>
                      </a:pPr>
                      <a:r>
                        <a:rPr lang="en" sz="1100"/>
                        <a:t>The strength of the group relies on the contributions of everyone, and the individual may need to sacrifice.</a:t>
                      </a:r>
                      <a:endParaRPr sz="1100"/>
                    </a:p>
                  </a:txBody>
                  <a:tcPr marL="91425" marR="91425" marT="91425" marB="91425"/>
                </a:tc>
                <a:tc>
                  <a:txBody>
                    <a:bodyPr/>
                    <a:lstStyle/>
                    <a:p>
                      <a:pPr marL="0" lvl="0" indent="0" algn="l" rtl="0">
                        <a:spcBef>
                          <a:spcPts val="0"/>
                        </a:spcBef>
                        <a:spcAft>
                          <a:spcPts val="0"/>
                        </a:spcAft>
                        <a:buNone/>
                      </a:pPr>
                      <a:r>
                        <a:rPr lang="en" sz="1100"/>
                        <a:t>Individual's effort is valued and each individual should be allowed to develop his or her potential.</a:t>
                      </a:r>
                      <a:endParaRPr sz="1100"/>
                    </a:p>
                  </a:txBody>
                  <a:tcPr marL="91425" marR="91425" marT="91425" marB="91425"/>
                </a:tc>
                <a:extLst>
                  <a:ext uri="{0D108BD9-81ED-4DB2-BD59-A6C34878D82A}">
                    <a16:rowId xmlns:a16="http://schemas.microsoft.com/office/drawing/2014/main" val="10003"/>
                  </a:ext>
                </a:extLst>
              </a:tr>
              <a:tr h="390400">
                <a:tc>
                  <a:txBody>
                    <a:bodyPr/>
                    <a:lstStyle/>
                    <a:p>
                      <a:pPr marL="0" lvl="0" indent="0" algn="l" rtl="0">
                        <a:spcBef>
                          <a:spcPts val="0"/>
                        </a:spcBef>
                        <a:spcAft>
                          <a:spcPts val="0"/>
                        </a:spcAft>
                        <a:buNone/>
                      </a:pPr>
                      <a:r>
                        <a:rPr lang="en" sz="1100"/>
                        <a:t>The group is stronger if it knows what its members think, and privacy is not a priority.</a:t>
                      </a:r>
                      <a:endParaRPr sz="1100"/>
                    </a:p>
                  </a:txBody>
                  <a:tcPr marL="91425" marR="91425" marT="91425" marB="91425"/>
                </a:tc>
                <a:tc>
                  <a:txBody>
                    <a:bodyPr/>
                    <a:lstStyle/>
                    <a:p>
                      <a:pPr marL="0" lvl="0" indent="0" algn="l" rtl="0">
                        <a:spcBef>
                          <a:spcPts val="0"/>
                        </a:spcBef>
                        <a:spcAft>
                          <a:spcPts val="0"/>
                        </a:spcAft>
                        <a:buNone/>
                      </a:pPr>
                      <a:r>
                        <a:rPr lang="en" sz="1100"/>
                        <a:t>Individuals have the right to privacy and to think freely.</a:t>
                      </a:r>
                      <a:endParaRPr sz="1100"/>
                    </a:p>
                  </a:txBody>
                  <a:tcPr marL="91425" marR="91425" marT="91425" marB="91425"/>
                </a:tc>
                <a:extLst>
                  <a:ext uri="{0D108BD9-81ED-4DB2-BD59-A6C34878D82A}">
                    <a16:rowId xmlns:a16="http://schemas.microsoft.com/office/drawing/2014/main" val="10004"/>
                  </a:ext>
                </a:extLst>
              </a:tr>
              <a:tr h="390400">
                <a:tc>
                  <a:txBody>
                    <a:bodyPr/>
                    <a:lstStyle/>
                    <a:p>
                      <a:pPr marL="0" lvl="0" indent="0" algn="l" rtl="0">
                        <a:spcBef>
                          <a:spcPts val="0"/>
                        </a:spcBef>
                        <a:spcAft>
                          <a:spcPts val="0"/>
                        </a:spcAft>
                        <a:buNone/>
                      </a:pPr>
                      <a:r>
                        <a:rPr lang="en" sz="1100"/>
                        <a:t>The entire group is responsible for its member’s actions.</a:t>
                      </a:r>
                      <a:endParaRPr sz="1100"/>
                    </a:p>
                  </a:txBody>
                  <a:tcPr marL="91425" marR="91425" marT="91425" marB="91425"/>
                </a:tc>
                <a:tc>
                  <a:txBody>
                    <a:bodyPr/>
                    <a:lstStyle/>
                    <a:p>
                      <a:pPr marL="0" lvl="0" indent="0" algn="l" rtl="0">
                        <a:spcBef>
                          <a:spcPts val="0"/>
                        </a:spcBef>
                        <a:spcAft>
                          <a:spcPts val="0"/>
                        </a:spcAft>
                        <a:buNone/>
                      </a:pPr>
                      <a:r>
                        <a:rPr lang="en" sz="1100"/>
                        <a:t>The individual is responsible for his or her own actions.</a:t>
                      </a:r>
                      <a:endParaRPr sz="1100"/>
                    </a:p>
                  </a:txBody>
                  <a:tcPr marL="91425" marR="91425" marT="91425" marB="91425"/>
                </a:tc>
                <a:extLst>
                  <a:ext uri="{0D108BD9-81ED-4DB2-BD59-A6C34878D82A}">
                    <a16:rowId xmlns:a16="http://schemas.microsoft.com/office/drawing/2014/main" val="10005"/>
                  </a:ext>
                </a:extLst>
              </a:tr>
              <a:tr h="390400">
                <a:tc>
                  <a:txBody>
                    <a:bodyPr/>
                    <a:lstStyle/>
                    <a:p>
                      <a:pPr marL="0" lvl="0" indent="0" algn="l" rtl="0">
                        <a:spcBef>
                          <a:spcPts val="0"/>
                        </a:spcBef>
                        <a:spcAft>
                          <a:spcPts val="0"/>
                        </a:spcAft>
                        <a:buNone/>
                      </a:pPr>
                      <a:r>
                        <a:rPr lang="en" sz="1100"/>
                        <a:t>The efforts of the group are most important, and individual efforts may not always be celebrated.</a:t>
                      </a:r>
                      <a:endParaRPr sz="1100"/>
                    </a:p>
                  </a:txBody>
                  <a:tcPr marL="91425" marR="91425" marT="91425" marB="91425"/>
                </a:tc>
                <a:tc>
                  <a:txBody>
                    <a:bodyPr/>
                    <a:lstStyle/>
                    <a:p>
                      <a:pPr marL="0" lvl="0" indent="0" algn="l" rtl="0">
                        <a:spcBef>
                          <a:spcPts val="0"/>
                        </a:spcBef>
                        <a:spcAft>
                          <a:spcPts val="0"/>
                        </a:spcAft>
                        <a:buNone/>
                      </a:pPr>
                      <a:r>
                        <a:rPr lang="en" sz="1100"/>
                        <a:t>The individuals should take initiatives and value personal achievements.</a:t>
                      </a:r>
                      <a:endParaRPr sz="1100"/>
                    </a:p>
                  </a:txBody>
                  <a:tcPr marL="91425" marR="91425" marT="91425" marB="91425"/>
                </a:tc>
                <a:extLst>
                  <a:ext uri="{0D108BD9-81ED-4DB2-BD59-A6C34878D82A}">
                    <a16:rowId xmlns:a16="http://schemas.microsoft.com/office/drawing/2014/main" val="10006"/>
                  </a:ext>
                </a:extLst>
              </a:tr>
              <a:tr h="390400">
                <a:tc>
                  <a:txBody>
                    <a:bodyPr/>
                    <a:lstStyle/>
                    <a:p>
                      <a:pPr marL="0" lvl="0" indent="0" algn="l" rtl="0">
                        <a:spcBef>
                          <a:spcPts val="0"/>
                        </a:spcBef>
                        <a:spcAft>
                          <a:spcPts val="0"/>
                        </a:spcAft>
                        <a:buNone/>
                      </a:pPr>
                      <a:r>
                        <a:rPr lang="en" sz="1100"/>
                        <a:t>Cooperation is the best way to succeed.</a:t>
                      </a:r>
                      <a:endParaRPr sz="1100"/>
                    </a:p>
                  </a:txBody>
                  <a:tcPr marL="91425" marR="91425" marT="91425" marB="91425"/>
                </a:tc>
                <a:tc>
                  <a:txBody>
                    <a:bodyPr/>
                    <a:lstStyle/>
                    <a:p>
                      <a:pPr marL="0" lvl="0" indent="0" algn="l" rtl="0">
                        <a:spcBef>
                          <a:spcPts val="0"/>
                        </a:spcBef>
                        <a:spcAft>
                          <a:spcPts val="0"/>
                        </a:spcAft>
                        <a:buNone/>
                      </a:pPr>
                      <a:r>
                        <a:rPr lang="en" sz="1100"/>
                        <a:t>Competition promotes excellence.</a:t>
                      </a:r>
                      <a:endParaRPr sz="1100"/>
                    </a:p>
                  </a:txBody>
                  <a:tcPr marL="91425" marR="91425" marT="91425" marB="91425"/>
                </a:tc>
                <a:extLst>
                  <a:ext uri="{0D108BD9-81ED-4DB2-BD59-A6C34878D82A}">
                    <a16:rowId xmlns:a16="http://schemas.microsoft.com/office/drawing/2014/main" val="10007"/>
                  </a:ext>
                </a:extLst>
              </a:tr>
              <a:tr h="390400">
                <a:tc>
                  <a:txBody>
                    <a:bodyPr/>
                    <a:lstStyle/>
                    <a:p>
                      <a:pPr marL="0" lvl="0" indent="0" algn="l" rtl="0">
                        <a:spcBef>
                          <a:spcPts val="0"/>
                        </a:spcBef>
                        <a:spcAft>
                          <a:spcPts val="0"/>
                        </a:spcAft>
                        <a:buNone/>
                      </a:pPr>
                      <a:r>
                        <a:rPr lang="en" sz="1100"/>
                        <a:t>The group is responsible for its members’ welfare.</a:t>
                      </a:r>
                      <a:endParaRPr sz="1100"/>
                    </a:p>
                  </a:txBody>
                  <a:tcPr marL="91425" marR="91425" marT="91425" marB="91425"/>
                </a:tc>
                <a:tc>
                  <a:txBody>
                    <a:bodyPr/>
                    <a:lstStyle/>
                    <a:p>
                      <a:pPr marL="0" lvl="0" indent="0" algn="l" rtl="0">
                        <a:spcBef>
                          <a:spcPts val="0"/>
                        </a:spcBef>
                        <a:spcAft>
                          <a:spcPts val="0"/>
                        </a:spcAft>
                        <a:buNone/>
                      </a:pPr>
                      <a:r>
                        <a:rPr lang="en" sz="1100"/>
                        <a:t>The individual is responsible for his or her own welfare.</a:t>
                      </a:r>
                      <a:endParaRPr sz="1100"/>
                    </a:p>
                  </a:txBody>
                  <a:tcPr marL="91425" marR="91425" marT="91425" marB="91425"/>
                </a:tc>
                <a:extLst>
                  <a:ext uri="{0D108BD9-81ED-4DB2-BD59-A6C34878D82A}">
                    <a16:rowId xmlns:a16="http://schemas.microsoft.com/office/drawing/2014/main" val="10008"/>
                  </a:ext>
                </a:extLst>
              </a:tr>
              <a:tr h="390400">
                <a:tc>
                  <a:txBody>
                    <a:bodyPr/>
                    <a:lstStyle/>
                    <a:p>
                      <a:pPr marL="0" lvl="0" indent="0" algn="l" rtl="0">
                        <a:spcBef>
                          <a:spcPts val="0"/>
                        </a:spcBef>
                        <a:spcAft>
                          <a:spcPts val="0"/>
                        </a:spcAft>
                        <a:buNone/>
                      </a:pPr>
                      <a:r>
                        <a:rPr lang="en" sz="1100"/>
                        <a:t>Wealth is shared.</a:t>
                      </a:r>
                      <a:endParaRPr sz="1100"/>
                    </a:p>
                  </a:txBody>
                  <a:tcPr marL="91425" marR="91425" marT="91425" marB="91425"/>
                </a:tc>
                <a:tc>
                  <a:txBody>
                    <a:bodyPr/>
                    <a:lstStyle/>
                    <a:p>
                      <a:pPr marL="0" lvl="0" indent="0" algn="l" rtl="0">
                        <a:spcBef>
                          <a:spcPts val="0"/>
                        </a:spcBef>
                        <a:spcAft>
                          <a:spcPts val="0"/>
                        </a:spcAft>
                        <a:buNone/>
                      </a:pPr>
                      <a:r>
                        <a:rPr lang="en" sz="1100"/>
                        <a:t>Private property and individual wealth are valued.</a:t>
                      </a:r>
                      <a:endParaRPr sz="1100"/>
                    </a:p>
                  </a:txBody>
                  <a:tcPr marL="91425" marR="91425" marT="91425" marB="91425"/>
                </a:tc>
                <a:extLst>
                  <a:ext uri="{0D108BD9-81ED-4DB2-BD59-A6C34878D82A}">
                    <a16:rowId xmlns:a16="http://schemas.microsoft.com/office/drawing/2014/main" val="10009"/>
                  </a:ext>
                </a:extLst>
              </a:tr>
              <a:tr h="390400">
                <a:tc>
                  <a:txBody>
                    <a:bodyPr/>
                    <a:lstStyle/>
                    <a:p>
                      <a:pPr marL="0" lvl="0" indent="0" algn="l" rtl="0">
                        <a:spcBef>
                          <a:spcPts val="0"/>
                        </a:spcBef>
                        <a:spcAft>
                          <a:spcPts val="0"/>
                        </a:spcAft>
                        <a:buNone/>
                      </a:pPr>
                      <a:r>
                        <a:rPr lang="en" sz="1100"/>
                        <a:t>The well-being of the group is more important than individual rights.</a:t>
                      </a:r>
                      <a:endParaRPr sz="1100"/>
                    </a:p>
                  </a:txBody>
                  <a:tcPr marL="91425" marR="91425" marT="91425" marB="91425"/>
                </a:tc>
                <a:tc>
                  <a:txBody>
                    <a:bodyPr/>
                    <a:lstStyle/>
                    <a:p>
                      <a:pPr marL="0" lvl="0" indent="0" algn="l" rtl="0">
                        <a:spcBef>
                          <a:spcPts val="0"/>
                        </a:spcBef>
                        <a:spcAft>
                          <a:spcPts val="0"/>
                        </a:spcAft>
                        <a:buNone/>
                      </a:pPr>
                      <a:r>
                        <a:rPr lang="en" sz="1100"/>
                        <a:t>Laws should protect individual rights.</a:t>
                      </a:r>
                      <a:endParaRPr sz="1100"/>
                    </a:p>
                  </a:txBody>
                  <a:tcPr marL="91425" marR="91425" marT="91425" marB="91425"/>
                </a:tc>
                <a:extLst>
                  <a:ext uri="{0D108BD9-81ED-4DB2-BD59-A6C34878D82A}">
                    <a16:rowId xmlns:a16="http://schemas.microsoft.com/office/drawing/2014/main" val="10010"/>
                  </a:ext>
                </a:extLst>
              </a:tr>
            </a:tbl>
          </a:graphicData>
        </a:graphic>
      </p:graphicFrame>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2333</Words>
  <Application>Microsoft Office PowerPoint</Application>
  <PresentationFormat>On-screen Show (16:9)</PresentationFormat>
  <Paragraphs>173</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Source Code Pro</vt:lpstr>
      <vt:lpstr>Oswald</vt:lpstr>
      <vt:lpstr>Arial</vt:lpstr>
      <vt:lpstr>Modern Writer</vt:lpstr>
      <vt:lpstr>SOCIAL 30 </vt:lpstr>
      <vt:lpstr>What is an ideology?</vt:lpstr>
      <vt:lpstr>Is collectivism or individualism an ideology?</vt:lpstr>
      <vt:lpstr>Examples of  Ideologies</vt:lpstr>
      <vt:lpstr>Political Ideologies</vt:lpstr>
      <vt:lpstr>Economic Ideologies</vt:lpstr>
      <vt:lpstr>Social Ideologies</vt:lpstr>
      <vt:lpstr>PowerPoint Presentation</vt:lpstr>
      <vt:lpstr>PowerPoint Presentation</vt:lpstr>
      <vt:lpstr>Collectivism and Individualism</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30</dc:title>
  <dc:creator>Andrew Ashley</dc:creator>
  <cp:lastModifiedBy>Ashley Provencher</cp:lastModifiedBy>
  <cp:revision>2</cp:revision>
  <dcterms:modified xsi:type="dcterms:W3CDTF">2019-04-25T19:27:44Z</dcterms:modified>
</cp:coreProperties>
</file>