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8" r:id="rId4"/>
    <p:sldId id="263" r:id="rId5"/>
    <p:sldId id="264" r:id="rId6"/>
    <p:sldId id="265" r:id="rId7"/>
    <p:sldId id="266" r:id="rId8"/>
    <p:sldId id="267" r:id="rId9"/>
    <p:sldId id="274" r:id="rId10"/>
    <p:sldId id="261" r:id="rId11"/>
    <p:sldId id="269" r:id="rId12"/>
    <p:sldId id="270" r:id="rId13"/>
    <p:sldId id="271" r:id="rId14"/>
    <p:sldId id="272" r:id="rId15"/>
    <p:sldId id="273" r:id="rId16"/>
    <p:sldId id="275" r:id="rId17"/>
    <p:sldId id="276" r:id="rId18"/>
    <p:sldId id="27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705"/>
  </p:normalViewPr>
  <p:slideViewPr>
    <p:cSldViewPr snapToGrid="0" snapToObjects="1">
      <p:cViewPr varScale="1">
        <p:scale>
          <a:sx n="46" d="100"/>
          <a:sy n="46" d="100"/>
        </p:scale>
        <p:origin x="76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4/25/2019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4/25/2019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4/25/2019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4/25/2019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4/25/2019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4/25/2019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4/25/2019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4/25/2019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4/25/2019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4/25/2019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4/25/2019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4/25/2019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4/25/2019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4/25/2019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72162-7758-1D4B-A3BE-94C14C2F83D8}"/>
              </a:ext>
            </a:extLst>
          </p:cNvPr>
          <p:cNvSpPr>
            <a:spLocks noGrp="1"/>
          </p:cNvSpPr>
          <p:nvPr>
            <p:ph type="ctrTitle"/>
          </p:nvPr>
        </p:nvSpPr>
        <p:spPr>
          <a:xfrm>
            <a:off x="-657825" y="2778313"/>
            <a:ext cx="10114058" cy="1373070"/>
          </a:xfrm>
        </p:spPr>
        <p:txBody>
          <a:bodyPr/>
          <a:lstStyle/>
          <a:p>
            <a:pPr algn="ctr"/>
            <a:r>
              <a:rPr lang="en-US" dirty="0"/>
              <a:t>Principles of Individualism  </a:t>
            </a:r>
            <a:br>
              <a:rPr lang="en-US" dirty="0"/>
            </a:br>
            <a:r>
              <a:rPr lang="en-US" dirty="0"/>
              <a:t>and Collectivism</a:t>
            </a:r>
          </a:p>
        </p:txBody>
      </p:sp>
      <p:pic>
        <p:nvPicPr>
          <p:cNvPr id="5" name="Picture 4" descr="https://lh5.googleusercontent.com/LSu4Lo2xabW3xtw6S1CK5E5cKgBmvJlHzPPXU87OOTBQBdla0IlDgDiakpATshkrDS5xxpg-Ob8hU0KWgKyP_GFZNy_otBRMqB-VZK5FwFQey-EZp6pJF-wwu1bLwc5FjskGYwoWzUY">
            <a:extLst>
              <a:ext uri="{FF2B5EF4-FFF2-40B4-BE49-F238E27FC236}">
                <a16:creationId xmlns:a16="http://schemas.microsoft.com/office/drawing/2014/main" id="{A261F654-F083-2743-8847-F21C81848B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56233" y="2714422"/>
            <a:ext cx="2445834" cy="15008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768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24616-434A-B745-8384-FA505439534D}"/>
              </a:ext>
            </a:extLst>
          </p:cNvPr>
          <p:cNvSpPr>
            <a:spLocks noGrp="1"/>
          </p:cNvSpPr>
          <p:nvPr>
            <p:ph type="title"/>
          </p:nvPr>
        </p:nvSpPr>
        <p:spPr/>
        <p:txBody>
          <a:bodyPr/>
          <a:lstStyle/>
          <a:p>
            <a:pPr algn="r"/>
            <a:r>
              <a:rPr lang="en-US" dirty="0"/>
              <a:t>Principles of Collectivism</a:t>
            </a:r>
          </a:p>
        </p:txBody>
      </p:sp>
      <p:sp>
        <p:nvSpPr>
          <p:cNvPr id="3" name="Content Placeholder 2">
            <a:extLst>
              <a:ext uri="{FF2B5EF4-FFF2-40B4-BE49-F238E27FC236}">
                <a16:creationId xmlns:a16="http://schemas.microsoft.com/office/drawing/2014/main" id="{BCAE6406-AA1C-E744-9700-3ECBC06AD2E6}"/>
              </a:ext>
            </a:extLst>
          </p:cNvPr>
          <p:cNvSpPr>
            <a:spLocks noGrp="1"/>
          </p:cNvSpPr>
          <p:nvPr>
            <p:ph idx="1"/>
          </p:nvPr>
        </p:nvSpPr>
        <p:spPr>
          <a:xfrm>
            <a:off x="0" y="1834166"/>
            <a:ext cx="10294182" cy="4873083"/>
          </a:xfrm>
        </p:spPr>
        <p:txBody>
          <a:bodyPr>
            <a:noAutofit/>
          </a:bodyPr>
          <a:lstStyle/>
          <a:p>
            <a:pPr marL="0" indent="0">
              <a:buNone/>
            </a:pPr>
            <a:r>
              <a:rPr lang="en-US" sz="6000" u="sng" dirty="0"/>
              <a:t>P</a:t>
            </a:r>
            <a:r>
              <a:rPr lang="en-US" sz="4000" u="sng" dirty="0"/>
              <a:t>ublic Property</a:t>
            </a:r>
          </a:p>
          <a:p>
            <a:pPr marL="0" indent="0">
              <a:buNone/>
            </a:pPr>
            <a:r>
              <a:rPr lang="en-US" sz="6000" dirty="0"/>
              <a:t>E</a:t>
            </a:r>
            <a:br>
              <a:rPr lang="en-US" sz="6000" dirty="0"/>
            </a:br>
            <a:r>
              <a:rPr lang="en-US" sz="6000" dirty="0"/>
              <a:t>A</a:t>
            </a:r>
            <a:br>
              <a:rPr lang="en-US" sz="6000" dirty="0"/>
            </a:br>
            <a:r>
              <a:rPr lang="en-US" sz="6000" dirty="0"/>
              <a:t>C</a:t>
            </a:r>
            <a:br>
              <a:rPr lang="en-US" sz="6000" dirty="0"/>
            </a:br>
            <a:r>
              <a:rPr lang="en-US" sz="6000" dirty="0"/>
              <a:t>C</a:t>
            </a:r>
            <a:br>
              <a:rPr lang="en-US" sz="6000" dirty="0"/>
            </a:br>
            <a:r>
              <a:rPr lang="en-US" sz="6000" dirty="0"/>
              <a:t>C</a:t>
            </a:r>
          </a:p>
        </p:txBody>
      </p:sp>
      <p:pic>
        <p:nvPicPr>
          <p:cNvPr id="4" name="Picture 3" descr="https://lh5.googleusercontent.com/LSu4Lo2xabW3xtw6S1CK5E5cKgBmvJlHzPPXU87OOTBQBdla0IlDgDiakpATshkrDS5xxpg-Ob8hU0KWgKyP_GFZNy_otBRMqB-VZK5FwFQey-EZp6pJF-wwu1bLwc5FjskGYwoWzUY">
            <a:extLst>
              <a:ext uri="{FF2B5EF4-FFF2-40B4-BE49-F238E27FC236}">
                <a16:creationId xmlns:a16="http://schemas.microsoft.com/office/drawing/2014/main" id="{1DE34B30-7F8A-9746-9EDE-6694FF01D7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4987" y="753228"/>
            <a:ext cx="1507802" cy="92524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1808BE5-9D9B-7F42-858B-EE10736EB391}"/>
              </a:ext>
            </a:extLst>
          </p:cNvPr>
          <p:cNvSpPr txBox="1"/>
          <p:nvPr/>
        </p:nvSpPr>
        <p:spPr>
          <a:xfrm>
            <a:off x="680321" y="2765502"/>
            <a:ext cx="8062235" cy="3139321"/>
          </a:xfrm>
          <a:prstGeom prst="rect">
            <a:avLst/>
          </a:prstGeom>
          <a:noFill/>
        </p:spPr>
        <p:txBody>
          <a:bodyPr wrap="square" rtlCol="0">
            <a:spAutoFit/>
          </a:bodyPr>
          <a:lstStyle/>
          <a:p>
            <a:r>
              <a:rPr lang="en-US" dirty="0"/>
              <a:t>In collectivist circumstances, </a:t>
            </a:r>
            <a:r>
              <a:rPr lang="en-US" b="1" u="sng" dirty="0"/>
              <a:t>public property</a:t>
            </a:r>
            <a:r>
              <a:rPr lang="en-US" b="1" dirty="0"/>
              <a:t> </a:t>
            </a:r>
            <a:r>
              <a:rPr lang="en-US" dirty="0"/>
              <a:t>refers to property that is shared and utilized by a collective. In Canada, crown corporations such as CBC and Canada Post are publicly owned by all Canadians and are funded through taxation. Parks Canada, provincial schools, and hospitals are all examples of this principle in action. </a:t>
            </a:r>
          </a:p>
          <a:p>
            <a:endParaRPr lang="en-US" dirty="0"/>
          </a:p>
          <a:p>
            <a:r>
              <a:rPr lang="en-US" dirty="0"/>
              <a:t>Ultimately, since ownership is shared, the revenue and resources produced by these properties are also shared - by society’s members as a whole - rather than an individual or small group of investors. The Amish and Hutterites utilize this principle by working the same land and sharing its yields.</a:t>
            </a:r>
          </a:p>
        </p:txBody>
      </p:sp>
      <p:sp>
        <p:nvSpPr>
          <p:cNvPr id="6" name="Dodecagon 5">
            <a:extLst>
              <a:ext uri="{FF2B5EF4-FFF2-40B4-BE49-F238E27FC236}">
                <a16:creationId xmlns:a16="http://schemas.microsoft.com/office/drawing/2014/main" id="{17FD7ABC-DAE0-D344-9B9A-7A4EA06EA902}"/>
              </a:ext>
            </a:extLst>
          </p:cNvPr>
          <p:cNvSpPr/>
          <p:nvPr/>
        </p:nvSpPr>
        <p:spPr>
          <a:xfrm>
            <a:off x="3769110" y="2206610"/>
            <a:ext cx="367991" cy="334536"/>
          </a:xfrm>
          <a:prstGeom prst="dodecagon">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8276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24616-434A-B745-8384-FA505439534D}"/>
              </a:ext>
            </a:extLst>
          </p:cNvPr>
          <p:cNvSpPr>
            <a:spLocks noGrp="1"/>
          </p:cNvSpPr>
          <p:nvPr>
            <p:ph type="title"/>
          </p:nvPr>
        </p:nvSpPr>
        <p:spPr/>
        <p:txBody>
          <a:bodyPr/>
          <a:lstStyle/>
          <a:p>
            <a:pPr algn="r"/>
            <a:r>
              <a:rPr lang="en-US" dirty="0"/>
              <a:t>Principles of Collectivism</a:t>
            </a:r>
          </a:p>
        </p:txBody>
      </p:sp>
      <p:sp>
        <p:nvSpPr>
          <p:cNvPr id="3" name="Content Placeholder 2">
            <a:extLst>
              <a:ext uri="{FF2B5EF4-FFF2-40B4-BE49-F238E27FC236}">
                <a16:creationId xmlns:a16="http://schemas.microsoft.com/office/drawing/2014/main" id="{BCAE6406-AA1C-E744-9700-3ECBC06AD2E6}"/>
              </a:ext>
            </a:extLst>
          </p:cNvPr>
          <p:cNvSpPr>
            <a:spLocks noGrp="1"/>
          </p:cNvSpPr>
          <p:nvPr>
            <p:ph idx="1"/>
          </p:nvPr>
        </p:nvSpPr>
        <p:spPr>
          <a:xfrm>
            <a:off x="0" y="1834166"/>
            <a:ext cx="10294182" cy="4873083"/>
          </a:xfrm>
        </p:spPr>
        <p:txBody>
          <a:bodyPr>
            <a:noAutofit/>
          </a:bodyPr>
          <a:lstStyle/>
          <a:p>
            <a:pPr marL="0" indent="0">
              <a:buNone/>
            </a:pPr>
            <a:r>
              <a:rPr lang="en-US" sz="6000" dirty="0"/>
              <a:t>P</a:t>
            </a:r>
          </a:p>
          <a:p>
            <a:pPr marL="0" indent="0">
              <a:buNone/>
            </a:pPr>
            <a:r>
              <a:rPr lang="en-US" sz="6000" u="sng" dirty="0"/>
              <a:t>E</a:t>
            </a:r>
            <a:r>
              <a:rPr lang="en-US" sz="4000" u="sng" dirty="0"/>
              <a:t>conomic Equality</a:t>
            </a:r>
            <a:r>
              <a:rPr lang="en-US" sz="6000" dirty="0"/>
              <a:t/>
            </a:r>
            <a:br>
              <a:rPr lang="en-US" sz="6000" dirty="0"/>
            </a:br>
            <a:r>
              <a:rPr lang="en-US" sz="6000" dirty="0"/>
              <a:t>A</a:t>
            </a:r>
            <a:br>
              <a:rPr lang="en-US" sz="6000" dirty="0"/>
            </a:br>
            <a:r>
              <a:rPr lang="en-US" sz="6000" dirty="0"/>
              <a:t>C</a:t>
            </a:r>
            <a:br>
              <a:rPr lang="en-US" sz="6000" dirty="0"/>
            </a:br>
            <a:r>
              <a:rPr lang="en-US" sz="6000" dirty="0"/>
              <a:t>C</a:t>
            </a:r>
            <a:br>
              <a:rPr lang="en-US" sz="6000" dirty="0"/>
            </a:br>
            <a:r>
              <a:rPr lang="en-US" sz="6000" dirty="0"/>
              <a:t>C</a:t>
            </a:r>
          </a:p>
        </p:txBody>
      </p:sp>
      <p:pic>
        <p:nvPicPr>
          <p:cNvPr id="4" name="Picture 3" descr="https://lh5.googleusercontent.com/LSu4Lo2xabW3xtw6S1CK5E5cKgBmvJlHzPPXU87OOTBQBdla0IlDgDiakpATshkrDS5xxpg-Ob8hU0KWgKyP_GFZNy_otBRMqB-VZK5FwFQey-EZp6pJF-wwu1bLwc5FjskGYwoWzUY">
            <a:extLst>
              <a:ext uri="{FF2B5EF4-FFF2-40B4-BE49-F238E27FC236}">
                <a16:creationId xmlns:a16="http://schemas.microsoft.com/office/drawing/2014/main" id="{1DE34B30-7F8A-9746-9EDE-6694FF01D7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4987" y="753228"/>
            <a:ext cx="1507802" cy="92524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EB0BAA34-109D-304F-B2E7-FD591477C0C8}"/>
              </a:ext>
            </a:extLst>
          </p:cNvPr>
          <p:cNvSpPr txBox="1"/>
          <p:nvPr/>
        </p:nvSpPr>
        <p:spPr>
          <a:xfrm>
            <a:off x="479502" y="3567928"/>
            <a:ext cx="11623287" cy="3139321"/>
          </a:xfrm>
          <a:prstGeom prst="rect">
            <a:avLst/>
          </a:prstGeom>
          <a:noFill/>
        </p:spPr>
        <p:txBody>
          <a:bodyPr wrap="square" rtlCol="0">
            <a:spAutoFit/>
          </a:bodyPr>
          <a:lstStyle/>
          <a:p>
            <a:r>
              <a:rPr lang="en-US" b="1" u="sng" dirty="0"/>
              <a:t>Economic equality</a:t>
            </a:r>
            <a:r>
              <a:rPr lang="en-US" b="1" dirty="0"/>
              <a:t> </a:t>
            </a:r>
            <a:r>
              <a:rPr lang="en-US" dirty="0"/>
              <a:t>refers to the idea that wealth should be shared amongst the collective rather than with individuals. Economic equality attempts to counteract the unequal conditions that cause some to be rich and others to be poor. In Canada, </a:t>
            </a:r>
            <a:r>
              <a:rPr lang="en-US" b="1" u="sng" dirty="0"/>
              <a:t>progressive taxation</a:t>
            </a:r>
            <a:r>
              <a:rPr lang="en-US" b="1" dirty="0"/>
              <a:t> </a:t>
            </a:r>
            <a:r>
              <a:rPr lang="en-US" dirty="0"/>
              <a:t>requires all individuals to pay taxes, but with those earning more having to pay higher taxes. As such, wealth is eventually transferred from people with more money to those with less money through the use of social programs.</a:t>
            </a:r>
          </a:p>
          <a:p>
            <a:endParaRPr lang="en-US" dirty="0"/>
          </a:p>
          <a:p>
            <a:r>
              <a:rPr lang="en-US" dirty="0"/>
              <a:t>Economic equality can be administered in two distinct ways: through the finer concepts of </a:t>
            </a:r>
            <a:r>
              <a:rPr lang="en-US" b="1" u="sng" dirty="0"/>
              <a:t>equality</a:t>
            </a:r>
            <a:r>
              <a:rPr lang="en-US" dirty="0"/>
              <a:t> and </a:t>
            </a:r>
            <a:r>
              <a:rPr lang="en-US" b="1" u="sng" dirty="0"/>
              <a:t>equity</a:t>
            </a:r>
            <a:r>
              <a:rPr lang="en-US" dirty="0"/>
              <a:t>. Equality means that all individuals receive the exact same share of resources as everyone else in society, regardless of their needs and/or potential. Equity means that certain individuals require and receive more depending on their needs and/or potential. Communism, as one of the most influential ideologies of the 20</a:t>
            </a:r>
            <a:r>
              <a:rPr lang="en-US" baseline="30000" dirty="0"/>
              <a:t>th</a:t>
            </a:r>
            <a:r>
              <a:rPr lang="en-US" dirty="0"/>
              <a:t> century, followed strictly the concept of economic equality.</a:t>
            </a:r>
          </a:p>
        </p:txBody>
      </p:sp>
      <p:sp>
        <p:nvSpPr>
          <p:cNvPr id="7" name="Rectangle 6">
            <a:extLst>
              <a:ext uri="{FF2B5EF4-FFF2-40B4-BE49-F238E27FC236}">
                <a16:creationId xmlns:a16="http://schemas.microsoft.com/office/drawing/2014/main" id="{D0B389A5-864A-5D4C-BCF3-FC910C8E4415}"/>
              </a:ext>
            </a:extLst>
          </p:cNvPr>
          <p:cNvSpPr/>
          <p:nvPr/>
        </p:nvSpPr>
        <p:spPr>
          <a:xfrm>
            <a:off x="4482792" y="3199936"/>
            <a:ext cx="379141" cy="367992"/>
          </a:xfrm>
          <a:prstGeom prst="rect">
            <a:avLst/>
          </a:prstGeom>
          <a:solidFill>
            <a:schemeClr val="bg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6515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24616-434A-B745-8384-FA505439534D}"/>
              </a:ext>
            </a:extLst>
          </p:cNvPr>
          <p:cNvSpPr>
            <a:spLocks noGrp="1"/>
          </p:cNvSpPr>
          <p:nvPr>
            <p:ph type="title"/>
          </p:nvPr>
        </p:nvSpPr>
        <p:spPr/>
        <p:txBody>
          <a:bodyPr/>
          <a:lstStyle/>
          <a:p>
            <a:pPr algn="r"/>
            <a:r>
              <a:rPr lang="en-US" dirty="0"/>
              <a:t>Principles of Collectivism</a:t>
            </a:r>
          </a:p>
        </p:txBody>
      </p:sp>
      <p:sp>
        <p:nvSpPr>
          <p:cNvPr id="3" name="Content Placeholder 2">
            <a:extLst>
              <a:ext uri="{FF2B5EF4-FFF2-40B4-BE49-F238E27FC236}">
                <a16:creationId xmlns:a16="http://schemas.microsoft.com/office/drawing/2014/main" id="{BCAE6406-AA1C-E744-9700-3ECBC06AD2E6}"/>
              </a:ext>
            </a:extLst>
          </p:cNvPr>
          <p:cNvSpPr>
            <a:spLocks noGrp="1"/>
          </p:cNvSpPr>
          <p:nvPr>
            <p:ph idx="1"/>
          </p:nvPr>
        </p:nvSpPr>
        <p:spPr>
          <a:xfrm>
            <a:off x="0" y="1834166"/>
            <a:ext cx="10294182" cy="4873083"/>
          </a:xfrm>
        </p:spPr>
        <p:txBody>
          <a:bodyPr>
            <a:noAutofit/>
          </a:bodyPr>
          <a:lstStyle/>
          <a:p>
            <a:pPr marL="0" indent="0">
              <a:buNone/>
            </a:pPr>
            <a:r>
              <a:rPr lang="en-US" sz="6000" dirty="0"/>
              <a:t>P</a:t>
            </a:r>
          </a:p>
          <a:p>
            <a:pPr marL="0" indent="0">
              <a:buNone/>
            </a:pPr>
            <a:r>
              <a:rPr lang="en-US" sz="6000" dirty="0"/>
              <a:t>E</a:t>
            </a:r>
            <a:r>
              <a:rPr lang="en-US" sz="6000" u="sng" dirty="0"/>
              <a:t/>
            </a:r>
            <a:br>
              <a:rPr lang="en-US" sz="6000" u="sng" dirty="0"/>
            </a:br>
            <a:r>
              <a:rPr lang="en-US" sz="6000" u="sng" dirty="0"/>
              <a:t>A</a:t>
            </a:r>
            <a:r>
              <a:rPr lang="en-US" sz="4000" u="sng" dirty="0"/>
              <a:t>dherence to Social Norms</a:t>
            </a:r>
            <a:r>
              <a:rPr lang="en-US" sz="6000" dirty="0"/>
              <a:t/>
            </a:r>
            <a:br>
              <a:rPr lang="en-US" sz="6000" dirty="0"/>
            </a:br>
            <a:r>
              <a:rPr lang="en-US" sz="6000" dirty="0"/>
              <a:t>C</a:t>
            </a:r>
            <a:br>
              <a:rPr lang="en-US" sz="6000" dirty="0"/>
            </a:br>
            <a:r>
              <a:rPr lang="en-US" sz="6000" dirty="0"/>
              <a:t>C</a:t>
            </a:r>
            <a:br>
              <a:rPr lang="en-US" sz="6000" dirty="0"/>
            </a:br>
            <a:r>
              <a:rPr lang="en-US" sz="6000" dirty="0"/>
              <a:t>C</a:t>
            </a:r>
          </a:p>
        </p:txBody>
      </p:sp>
      <p:pic>
        <p:nvPicPr>
          <p:cNvPr id="4" name="Picture 3" descr="https://lh5.googleusercontent.com/LSu4Lo2xabW3xtw6S1CK5E5cKgBmvJlHzPPXU87OOTBQBdla0IlDgDiakpATshkrDS5xxpg-Ob8hU0KWgKyP_GFZNy_otBRMqB-VZK5FwFQey-EZp6pJF-wwu1bLwc5FjskGYwoWzUY">
            <a:extLst>
              <a:ext uri="{FF2B5EF4-FFF2-40B4-BE49-F238E27FC236}">
                <a16:creationId xmlns:a16="http://schemas.microsoft.com/office/drawing/2014/main" id="{1DE34B30-7F8A-9746-9EDE-6694FF01D7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4987" y="753228"/>
            <a:ext cx="1507802" cy="92524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79A1A53A-876D-BE48-8D5B-2AFD6626ACD4}"/>
              </a:ext>
            </a:extLst>
          </p:cNvPr>
          <p:cNvSpPr txBox="1"/>
          <p:nvPr/>
        </p:nvSpPr>
        <p:spPr>
          <a:xfrm>
            <a:off x="520700" y="4368800"/>
            <a:ext cx="11671300" cy="2308324"/>
          </a:xfrm>
          <a:prstGeom prst="rect">
            <a:avLst/>
          </a:prstGeom>
          <a:noFill/>
        </p:spPr>
        <p:txBody>
          <a:bodyPr wrap="square" rtlCol="0">
            <a:spAutoFit/>
          </a:bodyPr>
          <a:lstStyle/>
          <a:p>
            <a:r>
              <a:rPr lang="en-US" b="1" u="sng" dirty="0"/>
              <a:t>Adherence to social norms</a:t>
            </a:r>
            <a:r>
              <a:rPr lang="en-US" dirty="0"/>
              <a:t> is a collectivist principle that describes the way in which society organizes and runs itself. Unlike individualism where the Rule of Law is utilized and applied equally, collectivism essentially uses peer pressure to uphold societal expectations. Since the community, rather than the individual benefits from the enforcement of these expectations, the application can lack </a:t>
            </a:r>
            <a:r>
              <a:rPr lang="en-US" dirty="0" smtClean="0"/>
              <a:t>consistency </a:t>
            </a:r>
            <a:r>
              <a:rPr lang="en-US" dirty="0"/>
              <a:t>and can out rightly ignore the self interests of individuals within the community. </a:t>
            </a:r>
          </a:p>
          <a:p>
            <a:r>
              <a:rPr lang="en-US" dirty="0" smtClean="0"/>
              <a:t>Examples </a:t>
            </a:r>
            <a:r>
              <a:rPr lang="en-US" dirty="0"/>
              <a:t>of </a:t>
            </a:r>
            <a:r>
              <a:rPr lang="en-US" b="1" u="sng" dirty="0"/>
              <a:t>social norms</a:t>
            </a:r>
            <a:r>
              <a:rPr lang="en-US" dirty="0"/>
              <a:t> can range from the words one </a:t>
            </a:r>
            <a:r>
              <a:rPr lang="en-US" dirty="0" smtClean="0"/>
              <a:t>uses to </a:t>
            </a:r>
            <a:r>
              <a:rPr lang="en-US" dirty="0"/>
              <a:t>dress codes at work and what can be considered politically correct. In Nazi Germany, </a:t>
            </a:r>
            <a:r>
              <a:rPr lang="en-US" dirty="0" smtClean="0"/>
              <a:t>the </a:t>
            </a:r>
            <a:r>
              <a:rPr lang="en-US" dirty="0"/>
              <a:t>USSR and during the McCarthy Era in the United States, </a:t>
            </a:r>
            <a:r>
              <a:rPr lang="en-US" dirty="0" smtClean="0"/>
              <a:t>individuals </a:t>
            </a:r>
            <a:r>
              <a:rPr lang="en-US" dirty="0"/>
              <a:t>were pressured into adopting particular ideologies. </a:t>
            </a:r>
          </a:p>
        </p:txBody>
      </p:sp>
      <p:sp>
        <p:nvSpPr>
          <p:cNvPr id="6" name="Diamond 5">
            <a:extLst>
              <a:ext uri="{FF2B5EF4-FFF2-40B4-BE49-F238E27FC236}">
                <a16:creationId xmlns:a16="http://schemas.microsoft.com/office/drawing/2014/main" id="{190AE422-5DC2-004F-94BC-50FBAA39CA60}"/>
              </a:ext>
            </a:extLst>
          </p:cNvPr>
          <p:cNvSpPr/>
          <p:nvPr/>
        </p:nvSpPr>
        <p:spPr>
          <a:xfrm>
            <a:off x="6356350" y="4000808"/>
            <a:ext cx="434898" cy="367992"/>
          </a:xfrm>
          <a:prstGeom prst="diamond">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191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24616-434A-B745-8384-FA505439534D}"/>
              </a:ext>
            </a:extLst>
          </p:cNvPr>
          <p:cNvSpPr>
            <a:spLocks noGrp="1"/>
          </p:cNvSpPr>
          <p:nvPr>
            <p:ph type="title"/>
          </p:nvPr>
        </p:nvSpPr>
        <p:spPr/>
        <p:txBody>
          <a:bodyPr/>
          <a:lstStyle/>
          <a:p>
            <a:pPr algn="r"/>
            <a:r>
              <a:rPr lang="en-US" dirty="0"/>
              <a:t>Principles of Collectivism</a:t>
            </a:r>
          </a:p>
        </p:txBody>
      </p:sp>
      <p:sp>
        <p:nvSpPr>
          <p:cNvPr id="3" name="Content Placeholder 2">
            <a:extLst>
              <a:ext uri="{FF2B5EF4-FFF2-40B4-BE49-F238E27FC236}">
                <a16:creationId xmlns:a16="http://schemas.microsoft.com/office/drawing/2014/main" id="{BCAE6406-AA1C-E744-9700-3ECBC06AD2E6}"/>
              </a:ext>
            </a:extLst>
          </p:cNvPr>
          <p:cNvSpPr>
            <a:spLocks noGrp="1"/>
          </p:cNvSpPr>
          <p:nvPr>
            <p:ph idx="1"/>
          </p:nvPr>
        </p:nvSpPr>
        <p:spPr>
          <a:xfrm>
            <a:off x="0" y="1834166"/>
            <a:ext cx="10294182" cy="4873083"/>
          </a:xfrm>
        </p:spPr>
        <p:txBody>
          <a:bodyPr>
            <a:noAutofit/>
          </a:bodyPr>
          <a:lstStyle/>
          <a:p>
            <a:pPr marL="0" indent="0">
              <a:buNone/>
            </a:pPr>
            <a:r>
              <a:rPr lang="en-US" sz="6000" dirty="0"/>
              <a:t>P</a:t>
            </a:r>
          </a:p>
          <a:p>
            <a:pPr marL="0" indent="0">
              <a:buNone/>
            </a:pPr>
            <a:r>
              <a:rPr lang="en-US" sz="6000" dirty="0"/>
              <a:t>E</a:t>
            </a:r>
            <a:br>
              <a:rPr lang="en-US" sz="6000" dirty="0"/>
            </a:br>
            <a:r>
              <a:rPr lang="en-US" sz="6000" dirty="0"/>
              <a:t>A</a:t>
            </a:r>
            <a:br>
              <a:rPr lang="en-US" sz="6000" dirty="0"/>
            </a:br>
            <a:r>
              <a:rPr lang="en-US" sz="6000" u="sng" dirty="0"/>
              <a:t>C</a:t>
            </a:r>
            <a:r>
              <a:rPr lang="en-US" sz="4000" u="sng" dirty="0"/>
              <a:t>ooperation</a:t>
            </a:r>
            <a:r>
              <a:rPr lang="en-US" sz="6000" dirty="0"/>
              <a:t/>
            </a:r>
            <a:br>
              <a:rPr lang="en-US" sz="6000" dirty="0"/>
            </a:br>
            <a:r>
              <a:rPr lang="en-US" sz="6000" dirty="0"/>
              <a:t>C</a:t>
            </a:r>
            <a:br>
              <a:rPr lang="en-US" sz="6000" dirty="0"/>
            </a:br>
            <a:r>
              <a:rPr lang="en-US" sz="6000" dirty="0"/>
              <a:t>C</a:t>
            </a:r>
          </a:p>
        </p:txBody>
      </p:sp>
      <p:pic>
        <p:nvPicPr>
          <p:cNvPr id="4" name="Picture 3" descr="https://lh5.googleusercontent.com/LSu4Lo2xabW3xtw6S1CK5E5cKgBmvJlHzPPXU87OOTBQBdla0IlDgDiakpATshkrDS5xxpg-Ob8hU0KWgKyP_GFZNy_otBRMqB-VZK5FwFQey-EZp6pJF-wwu1bLwc5FjskGYwoWzUY">
            <a:extLst>
              <a:ext uri="{FF2B5EF4-FFF2-40B4-BE49-F238E27FC236}">
                <a16:creationId xmlns:a16="http://schemas.microsoft.com/office/drawing/2014/main" id="{1DE34B30-7F8A-9746-9EDE-6694FF01D7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4987" y="753228"/>
            <a:ext cx="1507802" cy="92524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74A65C94-0D10-5545-A170-735CBD564686}"/>
              </a:ext>
            </a:extLst>
          </p:cNvPr>
          <p:cNvSpPr txBox="1"/>
          <p:nvPr/>
        </p:nvSpPr>
        <p:spPr>
          <a:xfrm>
            <a:off x="621988" y="5231373"/>
            <a:ext cx="11684311" cy="1477328"/>
          </a:xfrm>
          <a:prstGeom prst="rect">
            <a:avLst/>
          </a:prstGeom>
          <a:noFill/>
        </p:spPr>
        <p:txBody>
          <a:bodyPr wrap="square" rtlCol="0">
            <a:spAutoFit/>
          </a:bodyPr>
          <a:lstStyle/>
          <a:p>
            <a:r>
              <a:rPr lang="en-US" b="1" u="sng" dirty="0" smtClean="0"/>
              <a:t>Cooperation</a:t>
            </a:r>
            <a:r>
              <a:rPr lang="en-US" dirty="0" smtClean="0"/>
              <a:t> </a:t>
            </a:r>
            <a:r>
              <a:rPr lang="en-US" dirty="0"/>
              <a:t>is often deemed beneficial as tasks are often completed quicker and with less individual burden. By working together, the efforts of the group also encourage other collectivist principles such as </a:t>
            </a:r>
            <a:r>
              <a:rPr lang="en-US" b="1" u="sng" dirty="0" smtClean="0"/>
              <a:t>collective </a:t>
            </a:r>
            <a:r>
              <a:rPr lang="en-US" b="1" u="sng" dirty="0"/>
              <a:t>r</a:t>
            </a:r>
            <a:r>
              <a:rPr lang="en-US" b="1" u="sng" dirty="0" smtClean="0"/>
              <a:t>esponsibility </a:t>
            </a:r>
            <a:r>
              <a:rPr lang="en-US" dirty="0"/>
              <a:t>(to maintain and/or continue their work), </a:t>
            </a:r>
            <a:r>
              <a:rPr lang="en-US" b="1" u="sng" dirty="0" smtClean="0"/>
              <a:t>collective </a:t>
            </a:r>
            <a:r>
              <a:rPr lang="en-US" b="1" u="sng" dirty="0"/>
              <a:t>interests</a:t>
            </a:r>
            <a:r>
              <a:rPr lang="en-US" dirty="0"/>
              <a:t> (where the participants work for mutual benefit) and </a:t>
            </a:r>
            <a:r>
              <a:rPr lang="en-US" b="1" u="sng" dirty="0"/>
              <a:t>public property</a:t>
            </a:r>
            <a:r>
              <a:rPr lang="en-US" b="1" dirty="0"/>
              <a:t> </a:t>
            </a:r>
            <a:r>
              <a:rPr lang="en-US" dirty="0"/>
              <a:t>(where the group shares the benefits </a:t>
            </a:r>
            <a:r>
              <a:rPr lang="en-US" dirty="0" smtClean="0"/>
              <a:t>of </a:t>
            </a:r>
            <a:r>
              <a:rPr lang="en-US" dirty="0"/>
              <a:t>property ownership). Through cooperation, individuals give up their self interests for the betterment of the collective</a:t>
            </a:r>
            <a:r>
              <a:rPr lang="en-US" dirty="0" smtClean="0"/>
              <a:t>.</a:t>
            </a:r>
            <a:endParaRPr lang="en-US" dirty="0"/>
          </a:p>
        </p:txBody>
      </p:sp>
      <p:sp>
        <p:nvSpPr>
          <p:cNvPr id="6" name="Plaque 5">
            <a:extLst>
              <a:ext uri="{FF2B5EF4-FFF2-40B4-BE49-F238E27FC236}">
                <a16:creationId xmlns:a16="http://schemas.microsoft.com/office/drawing/2014/main" id="{8445DDDD-F272-D142-846D-04CF8870E05A}"/>
              </a:ext>
            </a:extLst>
          </p:cNvPr>
          <p:cNvSpPr/>
          <p:nvPr/>
        </p:nvSpPr>
        <p:spPr>
          <a:xfrm>
            <a:off x="3077735" y="4785654"/>
            <a:ext cx="301083" cy="334537"/>
          </a:xfrm>
          <a:prstGeom prst="plaqu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06488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24616-434A-B745-8384-FA505439534D}"/>
              </a:ext>
            </a:extLst>
          </p:cNvPr>
          <p:cNvSpPr>
            <a:spLocks noGrp="1"/>
          </p:cNvSpPr>
          <p:nvPr>
            <p:ph type="title"/>
          </p:nvPr>
        </p:nvSpPr>
        <p:spPr/>
        <p:txBody>
          <a:bodyPr/>
          <a:lstStyle/>
          <a:p>
            <a:pPr algn="r"/>
            <a:r>
              <a:rPr lang="en-US" dirty="0"/>
              <a:t>Principles of Collectivism</a:t>
            </a:r>
          </a:p>
        </p:txBody>
      </p:sp>
      <p:sp>
        <p:nvSpPr>
          <p:cNvPr id="3" name="Content Placeholder 2">
            <a:extLst>
              <a:ext uri="{FF2B5EF4-FFF2-40B4-BE49-F238E27FC236}">
                <a16:creationId xmlns:a16="http://schemas.microsoft.com/office/drawing/2014/main" id="{BCAE6406-AA1C-E744-9700-3ECBC06AD2E6}"/>
              </a:ext>
            </a:extLst>
          </p:cNvPr>
          <p:cNvSpPr>
            <a:spLocks noGrp="1"/>
          </p:cNvSpPr>
          <p:nvPr>
            <p:ph idx="1"/>
          </p:nvPr>
        </p:nvSpPr>
        <p:spPr>
          <a:xfrm>
            <a:off x="0" y="1834166"/>
            <a:ext cx="10294182" cy="4873083"/>
          </a:xfrm>
        </p:spPr>
        <p:txBody>
          <a:bodyPr>
            <a:noAutofit/>
          </a:bodyPr>
          <a:lstStyle/>
          <a:p>
            <a:pPr marL="0" indent="0">
              <a:buNone/>
            </a:pPr>
            <a:r>
              <a:rPr lang="en-US" sz="6000" dirty="0"/>
              <a:t>P</a:t>
            </a:r>
          </a:p>
          <a:p>
            <a:pPr marL="0" indent="0">
              <a:buNone/>
            </a:pPr>
            <a:r>
              <a:rPr lang="en-US" sz="6000" dirty="0"/>
              <a:t>E</a:t>
            </a:r>
            <a:br>
              <a:rPr lang="en-US" sz="6000" dirty="0"/>
            </a:br>
            <a:r>
              <a:rPr lang="en-US" sz="6000" dirty="0"/>
              <a:t>A</a:t>
            </a:r>
            <a:br>
              <a:rPr lang="en-US" sz="6000" dirty="0"/>
            </a:br>
            <a:r>
              <a:rPr lang="en-US" sz="6000" dirty="0"/>
              <a:t>C</a:t>
            </a:r>
            <a:br>
              <a:rPr lang="en-US" sz="6000" dirty="0"/>
            </a:br>
            <a:r>
              <a:rPr lang="en-US" sz="6000" u="sng" dirty="0"/>
              <a:t>C</a:t>
            </a:r>
            <a:r>
              <a:rPr lang="en-US" sz="4000" u="sng" dirty="0"/>
              <a:t>ollective Interests</a:t>
            </a:r>
            <a:r>
              <a:rPr lang="en-US" sz="6000" dirty="0"/>
              <a:t/>
            </a:r>
            <a:br>
              <a:rPr lang="en-US" sz="6000" dirty="0"/>
            </a:br>
            <a:r>
              <a:rPr lang="en-US" sz="6000" dirty="0"/>
              <a:t>C</a:t>
            </a:r>
          </a:p>
        </p:txBody>
      </p:sp>
      <p:pic>
        <p:nvPicPr>
          <p:cNvPr id="4" name="Picture 3" descr="https://lh5.googleusercontent.com/LSu4Lo2xabW3xtw6S1CK5E5cKgBmvJlHzPPXU87OOTBQBdla0IlDgDiakpATshkrDS5xxpg-Ob8hU0KWgKyP_GFZNy_otBRMqB-VZK5FwFQey-EZp6pJF-wwu1bLwc5FjskGYwoWzUY">
            <a:extLst>
              <a:ext uri="{FF2B5EF4-FFF2-40B4-BE49-F238E27FC236}">
                <a16:creationId xmlns:a16="http://schemas.microsoft.com/office/drawing/2014/main" id="{1DE34B30-7F8A-9746-9EDE-6694FF01D7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4987" y="753228"/>
            <a:ext cx="1507802" cy="925242"/>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063C08B9-E5F5-8A40-AA97-31FA15F4A896}"/>
              </a:ext>
            </a:extLst>
          </p:cNvPr>
          <p:cNvSpPr txBox="1"/>
          <p:nvPr/>
        </p:nvSpPr>
        <p:spPr>
          <a:xfrm>
            <a:off x="558800" y="1920383"/>
            <a:ext cx="10036187" cy="3693319"/>
          </a:xfrm>
          <a:prstGeom prst="rect">
            <a:avLst/>
          </a:prstGeom>
          <a:noFill/>
        </p:spPr>
        <p:txBody>
          <a:bodyPr wrap="square" rtlCol="0">
            <a:spAutoFit/>
          </a:bodyPr>
          <a:lstStyle/>
          <a:p>
            <a:r>
              <a:rPr lang="en-US" b="1" u="sng" dirty="0"/>
              <a:t>Collective interests</a:t>
            </a:r>
            <a:r>
              <a:rPr lang="en-US" b="1" dirty="0"/>
              <a:t> </a:t>
            </a:r>
            <a:r>
              <a:rPr lang="en-US" dirty="0"/>
              <a:t>refer to tasks or decisions that are made </a:t>
            </a:r>
            <a:r>
              <a:rPr lang="en-US" dirty="0" smtClean="0"/>
              <a:t>on </a:t>
            </a:r>
            <a:r>
              <a:rPr lang="en-US" dirty="0"/>
              <a:t>behalf of the collective, for the benefit of the collective. </a:t>
            </a:r>
            <a:r>
              <a:rPr lang="en-US" dirty="0" smtClean="0"/>
              <a:t>Essentially, decisions </a:t>
            </a:r>
            <a:r>
              <a:rPr lang="en-US" dirty="0"/>
              <a:t>benefit the most amount of </a:t>
            </a:r>
            <a:r>
              <a:rPr lang="en-US" dirty="0" smtClean="0"/>
              <a:t>people (or </a:t>
            </a:r>
            <a:r>
              <a:rPr lang="en-US" dirty="0"/>
              <a:t>perhaps a specific group of </a:t>
            </a:r>
            <a:r>
              <a:rPr lang="en-US" dirty="0" smtClean="0"/>
              <a:t>people), and in turn, collective interests attempt </a:t>
            </a:r>
            <a:r>
              <a:rPr lang="en-US" dirty="0"/>
              <a:t>to take away the selfishness of individuals by limiting their singular desires. Depending on the circumstances of its usage, collective interests can be blamed for the oppression of minority groups as their concerns are outweighed by those of larger groups</a:t>
            </a:r>
            <a:r>
              <a:rPr lang="en-US" dirty="0" smtClean="0"/>
              <a:t>. Examples include:</a:t>
            </a:r>
            <a:endParaRPr lang="en-US" dirty="0"/>
          </a:p>
          <a:p>
            <a:endParaRPr lang="en-US" dirty="0"/>
          </a:p>
          <a:p>
            <a:pPr marL="285750" indent="-285750">
              <a:buFont typeface="Arial" panose="020B0604020202020204" pitchFamily="34" charset="0"/>
              <a:buChar char="•"/>
            </a:pPr>
            <a:r>
              <a:rPr lang="en-US" dirty="0" smtClean="0"/>
              <a:t>Public services are concentrated in </a:t>
            </a:r>
            <a:r>
              <a:rPr lang="en-US" dirty="0"/>
              <a:t>urban </a:t>
            </a:r>
            <a:r>
              <a:rPr lang="en-US" dirty="0" smtClean="0"/>
              <a:t>centers </a:t>
            </a:r>
            <a:r>
              <a:rPr lang="en-US" dirty="0"/>
              <a:t>due to a larger tax base and </a:t>
            </a:r>
            <a:r>
              <a:rPr lang="en-US" dirty="0" smtClean="0"/>
              <a:t>more </a:t>
            </a:r>
            <a:r>
              <a:rPr lang="en-US" dirty="0"/>
              <a:t>people requiring social </a:t>
            </a:r>
            <a:r>
              <a:rPr lang="en-US" dirty="0" smtClean="0"/>
              <a:t>programs.</a:t>
            </a:r>
            <a:endParaRPr lang="en-US" dirty="0"/>
          </a:p>
          <a:p>
            <a:endParaRPr lang="en-US" dirty="0"/>
          </a:p>
          <a:p>
            <a:pPr marL="285750" indent="-285750">
              <a:buFont typeface="Arial" panose="020B0604020202020204" pitchFamily="34" charset="0"/>
              <a:buChar char="•"/>
            </a:pPr>
            <a:r>
              <a:rPr lang="en-US" dirty="0" smtClean="0"/>
              <a:t>Union </a:t>
            </a:r>
            <a:r>
              <a:rPr lang="en-US" dirty="0"/>
              <a:t>members voting collectively to secure better working conditions or </a:t>
            </a:r>
            <a:r>
              <a:rPr lang="en-US" dirty="0" smtClean="0"/>
              <a:t>compensation.</a:t>
            </a:r>
            <a:endParaRPr lang="en-US" dirty="0"/>
          </a:p>
          <a:p>
            <a:endParaRPr lang="en-US" dirty="0"/>
          </a:p>
          <a:p>
            <a:pPr marL="285750" indent="-285750">
              <a:buFont typeface="Arial" panose="020B0604020202020204" pitchFamily="34" charset="0"/>
              <a:buChar char="•"/>
            </a:pPr>
            <a:r>
              <a:rPr lang="en-US" dirty="0" smtClean="0"/>
              <a:t>Soldiers </a:t>
            </a:r>
            <a:r>
              <a:rPr lang="en-US" dirty="0"/>
              <a:t>fighting opposing forces for the sake of protecting their own people. </a:t>
            </a:r>
          </a:p>
        </p:txBody>
      </p:sp>
      <p:sp>
        <p:nvSpPr>
          <p:cNvPr id="6" name="Triangle 5">
            <a:extLst>
              <a:ext uri="{FF2B5EF4-FFF2-40B4-BE49-F238E27FC236}">
                <a16:creationId xmlns:a16="http://schemas.microsoft.com/office/drawing/2014/main" id="{69349FAB-4786-994E-8EA2-D7A907AD6C3F}"/>
              </a:ext>
            </a:extLst>
          </p:cNvPr>
          <p:cNvSpPr/>
          <p:nvPr/>
        </p:nvSpPr>
        <p:spPr>
          <a:xfrm>
            <a:off x="4705814" y="5699919"/>
            <a:ext cx="524107" cy="312234"/>
          </a:xfrm>
          <a:prstGeom prst="triangl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6253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24616-434A-B745-8384-FA505439534D}"/>
              </a:ext>
            </a:extLst>
          </p:cNvPr>
          <p:cNvSpPr>
            <a:spLocks noGrp="1"/>
          </p:cNvSpPr>
          <p:nvPr>
            <p:ph type="title"/>
          </p:nvPr>
        </p:nvSpPr>
        <p:spPr/>
        <p:txBody>
          <a:bodyPr/>
          <a:lstStyle/>
          <a:p>
            <a:pPr algn="r"/>
            <a:r>
              <a:rPr lang="en-US" dirty="0"/>
              <a:t>Principles of Collectivism</a:t>
            </a:r>
          </a:p>
        </p:txBody>
      </p:sp>
      <p:sp>
        <p:nvSpPr>
          <p:cNvPr id="3" name="Content Placeholder 2">
            <a:extLst>
              <a:ext uri="{FF2B5EF4-FFF2-40B4-BE49-F238E27FC236}">
                <a16:creationId xmlns:a16="http://schemas.microsoft.com/office/drawing/2014/main" id="{BCAE6406-AA1C-E744-9700-3ECBC06AD2E6}"/>
              </a:ext>
            </a:extLst>
          </p:cNvPr>
          <p:cNvSpPr>
            <a:spLocks noGrp="1"/>
          </p:cNvSpPr>
          <p:nvPr>
            <p:ph idx="1"/>
          </p:nvPr>
        </p:nvSpPr>
        <p:spPr>
          <a:xfrm>
            <a:off x="0" y="1834166"/>
            <a:ext cx="10294182" cy="4873083"/>
          </a:xfrm>
        </p:spPr>
        <p:txBody>
          <a:bodyPr>
            <a:noAutofit/>
          </a:bodyPr>
          <a:lstStyle/>
          <a:p>
            <a:pPr marL="0" indent="0">
              <a:buNone/>
            </a:pPr>
            <a:r>
              <a:rPr lang="en-US" sz="6000" dirty="0"/>
              <a:t>P</a:t>
            </a:r>
          </a:p>
          <a:p>
            <a:pPr marL="0" indent="0">
              <a:buNone/>
            </a:pPr>
            <a:r>
              <a:rPr lang="en-US" sz="6000" dirty="0"/>
              <a:t>E</a:t>
            </a:r>
            <a:br>
              <a:rPr lang="en-US" sz="6000" dirty="0"/>
            </a:br>
            <a:r>
              <a:rPr lang="en-US" sz="6000" dirty="0"/>
              <a:t>A</a:t>
            </a:r>
            <a:br>
              <a:rPr lang="en-US" sz="6000" dirty="0"/>
            </a:br>
            <a:r>
              <a:rPr lang="en-US" sz="6000" dirty="0"/>
              <a:t>C</a:t>
            </a:r>
            <a:br>
              <a:rPr lang="en-US" sz="6000" dirty="0"/>
            </a:br>
            <a:r>
              <a:rPr lang="en-US" sz="6000" dirty="0"/>
              <a:t>C</a:t>
            </a:r>
            <a:br>
              <a:rPr lang="en-US" sz="6000" dirty="0"/>
            </a:br>
            <a:r>
              <a:rPr lang="en-US" sz="6000" u="sng" dirty="0"/>
              <a:t>C</a:t>
            </a:r>
            <a:r>
              <a:rPr lang="en-US" sz="4000" u="sng" dirty="0"/>
              <a:t>ollective Responsibility</a:t>
            </a:r>
          </a:p>
        </p:txBody>
      </p:sp>
      <p:pic>
        <p:nvPicPr>
          <p:cNvPr id="4" name="Picture 3" descr="https://lh5.googleusercontent.com/LSu4Lo2xabW3xtw6S1CK5E5cKgBmvJlHzPPXU87OOTBQBdla0IlDgDiakpATshkrDS5xxpg-Ob8hU0KWgKyP_GFZNy_otBRMqB-VZK5FwFQey-EZp6pJF-wwu1bLwc5FjskGYwoWzUY">
            <a:extLst>
              <a:ext uri="{FF2B5EF4-FFF2-40B4-BE49-F238E27FC236}">
                <a16:creationId xmlns:a16="http://schemas.microsoft.com/office/drawing/2014/main" id="{1DE34B30-7F8A-9746-9EDE-6694FF01D7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4987" y="753228"/>
            <a:ext cx="1507802" cy="925242"/>
          </a:xfrm>
          <a:prstGeom prst="rect">
            <a:avLst/>
          </a:prstGeom>
          <a:noFill/>
          <a:extLst>
            <a:ext uri="{909E8E84-426E-40DD-AFC4-6F175D3DCCD1}">
              <a14:hiddenFill xmlns:a14="http://schemas.microsoft.com/office/drawing/2010/main">
                <a:solidFill>
                  <a:srgbClr val="FFFFFF"/>
                </a:solidFill>
              </a14:hiddenFill>
            </a:ext>
          </a:extLst>
        </p:spPr>
      </p:pic>
      <p:sp>
        <p:nvSpPr>
          <p:cNvPr id="5" name="Pie 4">
            <a:extLst>
              <a:ext uri="{FF2B5EF4-FFF2-40B4-BE49-F238E27FC236}">
                <a16:creationId xmlns:a16="http://schemas.microsoft.com/office/drawing/2014/main" id="{8A416FA6-13A5-2E4A-BDA4-CFDCE7DCDFBE}"/>
              </a:ext>
            </a:extLst>
          </p:cNvPr>
          <p:cNvSpPr/>
          <p:nvPr/>
        </p:nvSpPr>
        <p:spPr>
          <a:xfrm>
            <a:off x="5865541" y="6396591"/>
            <a:ext cx="356839" cy="310658"/>
          </a:xfrm>
          <a:prstGeom prst="pi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extBox 5">
            <a:extLst>
              <a:ext uri="{FF2B5EF4-FFF2-40B4-BE49-F238E27FC236}">
                <a16:creationId xmlns:a16="http://schemas.microsoft.com/office/drawing/2014/main" id="{F443CFB7-EFB6-9D4A-9BB5-DB147B0B4D9C}"/>
              </a:ext>
            </a:extLst>
          </p:cNvPr>
          <p:cNvSpPr txBox="1"/>
          <p:nvPr/>
        </p:nvSpPr>
        <p:spPr>
          <a:xfrm>
            <a:off x="579862" y="3811268"/>
            <a:ext cx="8954429" cy="2585323"/>
          </a:xfrm>
          <a:prstGeom prst="rect">
            <a:avLst/>
          </a:prstGeom>
          <a:noFill/>
        </p:spPr>
        <p:txBody>
          <a:bodyPr wrap="square" rtlCol="0">
            <a:spAutoFit/>
          </a:bodyPr>
          <a:lstStyle/>
          <a:p>
            <a:r>
              <a:rPr lang="en-US" dirty="0"/>
              <a:t>The belief that all members of society </a:t>
            </a:r>
            <a:r>
              <a:rPr lang="en-US" dirty="0" smtClean="0"/>
              <a:t>should </a:t>
            </a:r>
            <a:r>
              <a:rPr lang="en-US" dirty="0"/>
              <a:t>work together to uphold the expectations of society. Collective responsibility asserts that all people share this duty regardless if they are directly or indirectly involved with a specified outcome.</a:t>
            </a:r>
          </a:p>
          <a:p>
            <a:endParaRPr lang="en-US" dirty="0"/>
          </a:p>
          <a:p>
            <a:r>
              <a:rPr lang="en-US" dirty="0"/>
              <a:t>For example, </a:t>
            </a:r>
            <a:r>
              <a:rPr lang="en-US" dirty="0" smtClean="0"/>
              <a:t>siblings </a:t>
            </a:r>
            <a:r>
              <a:rPr lang="en-US" dirty="0"/>
              <a:t>in a family may share chores to help run a household. A bartender shares responsibility with patrons when trying </a:t>
            </a:r>
            <a:r>
              <a:rPr lang="en-US" dirty="0" smtClean="0"/>
              <a:t>to prevent under-age </a:t>
            </a:r>
            <a:r>
              <a:rPr lang="en-US" dirty="0"/>
              <a:t>drinking or drunk driving (and are held criminally responsible in many cases). In communism for instance, all individuals are expected to contribute to the collective’s workforce and do this by contributing </a:t>
            </a:r>
            <a:r>
              <a:rPr lang="en-US" dirty="0" smtClean="0"/>
              <a:t>according </a:t>
            </a:r>
            <a:r>
              <a:rPr lang="en-US" dirty="0"/>
              <a:t>to their abilities</a:t>
            </a:r>
            <a:r>
              <a:rPr lang="en-US" dirty="0" smtClean="0"/>
              <a:t>.</a:t>
            </a:r>
            <a:endParaRPr lang="en-US" dirty="0"/>
          </a:p>
        </p:txBody>
      </p:sp>
    </p:spTree>
    <p:extLst>
      <p:ext uri="{BB962C8B-B14F-4D97-AF65-F5344CB8AC3E}">
        <p14:creationId xmlns:p14="http://schemas.microsoft.com/office/powerpoint/2010/main" val="4263678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4A687-81C1-5446-AFE3-CC75655C0246}"/>
              </a:ext>
            </a:extLst>
          </p:cNvPr>
          <p:cNvSpPr>
            <a:spLocks noGrp="1"/>
          </p:cNvSpPr>
          <p:nvPr>
            <p:ph type="title"/>
          </p:nvPr>
        </p:nvSpPr>
        <p:spPr/>
        <p:txBody>
          <a:bodyPr/>
          <a:lstStyle/>
          <a:p>
            <a:pPr algn="ctr"/>
            <a:r>
              <a:rPr lang="en-US" dirty="0"/>
              <a:t>Comparing the Corresponding Principles of </a:t>
            </a:r>
            <a:br>
              <a:rPr lang="en-US" dirty="0"/>
            </a:br>
            <a:r>
              <a:rPr lang="en-US" dirty="0"/>
              <a:t>Individualism and Collectivism</a:t>
            </a:r>
          </a:p>
        </p:txBody>
      </p:sp>
      <p:sp>
        <p:nvSpPr>
          <p:cNvPr id="3" name="Content Placeholder 2">
            <a:extLst>
              <a:ext uri="{FF2B5EF4-FFF2-40B4-BE49-F238E27FC236}">
                <a16:creationId xmlns:a16="http://schemas.microsoft.com/office/drawing/2014/main" id="{981C3BF1-D8D5-D541-B806-72BBCE624BC3}"/>
              </a:ext>
            </a:extLst>
          </p:cNvPr>
          <p:cNvSpPr>
            <a:spLocks noGrp="1"/>
          </p:cNvSpPr>
          <p:nvPr>
            <p:ph idx="1"/>
          </p:nvPr>
        </p:nvSpPr>
        <p:spPr>
          <a:xfrm>
            <a:off x="-89211" y="2041759"/>
            <a:ext cx="6612673" cy="3599316"/>
          </a:xfrm>
        </p:spPr>
        <p:txBody>
          <a:bodyPr>
            <a:noAutofit/>
          </a:bodyPr>
          <a:lstStyle/>
          <a:p>
            <a:pPr marL="0" indent="0">
              <a:buNone/>
            </a:pPr>
            <a:r>
              <a:rPr lang="en-US" sz="4000" dirty="0"/>
              <a:t>P</a:t>
            </a:r>
            <a:r>
              <a:rPr lang="en-US" sz="3200" dirty="0"/>
              <a:t>rivate Property</a:t>
            </a:r>
            <a:r>
              <a:rPr lang="en-US" sz="1000" dirty="0"/>
              <a:t>(1) </a:t>
            </a:r>
          </a:p>
          <a:p>
            <a:pPr marL="0" indent="0">
              <a:buNone/>
            </a:pPr>
            <a:r>
              <a:rPr lang="en-US" sz="4000" dirty="0"/>
              <a:t>R</a:t>
            </a:r>
            <a:r>
              <a:rPr lang="en-US" sz="3200" dirty="0"/>
              <a:t>ule of Law</a:t>
            </a:r>
            <a:endParaRPr lang="en-US" sz="1000" dirty="0"/>
          </a:p>
          <a:p>
            <a:pPr marL="0" indent="0">
              <a:buNone/>
            </a:pPr>
            <a:r>
              <a:rPr lang="en-US" sz="4000" dirty="0"/>
              <a:t>I</a:t>
            </a:r>
            <a:r>
              <a:rPr lang="en-US" sz="3200" dirty="0"/>
              <a:t>ndividual Rights and Freedoms</a:t>
            </a:r>
            <a:endParaRPr lang="en-US" sz="1000" dirty="0"/>
          </a:p>
          <a:p>
            <a:pPr marL="0" indent="0">
              <a:buNone/>
            </a:pPr>
            <a:r>
              <a:rPr lang="en-US" sz="4000" dirty="0"/>
              <a:t>C</a:t>
            </a:r>
            <a:r>
              <a:rPr lang="en-US" sz="3200" dirty="0"/>
              <a:t>ompetition</a:t>
            </a:r>
            <a:endParaRPr lang="en-US" sz="1000" dirty="0"/>
          </a:p>
          <a:p>
            <a:pPr marL="0" indent="0">
              <a:buNone/>
            </a:pPr>
            <a:r>
              <a:rPr lang="en-US" sz="4000" dirty="0"/>
              <a:t>E</a:t>
            </a:r>
            <a:r>
              <a:rPr lang="en-US" sz="3200" dirty="0"/>
              <a:t>conomic Freedom</a:t>
            </a:r>
            <a:endParaRPr lang="en-US" sz="1000" dirty="0"/>
          </a:p>
          <a:p>
            <a:pPr marL="0" indent="0">
              <a:buNone/>
            </a:pPr>
            <a:r>
              <a:rPr lang="en-US" sz="4000" dirty="0"/>
              <a:t>S</a:t>
            </a:r>
            <a:r>
              <a:rPr lang="en-US" sz="3200" dirty="0"/>
              <a:t>elf</a:t>
            </a:r>
            <a:r>
              <a:rPr lang="en-US" sz="4000" dirty="0"/>
              <a:t> </a:t>
            </a:r>
            <a:r>
              <a:rPr lang="en-US" sz="3200" dirty="0"/>
              <a:t>Interest</a:t>
            </a:r>
            <a:endParaRPr lang="en-US" sz="1000" dirty="0"/>
          </a:p>
        </p:txBody>
      </p:sp>
      <p:pic>
        <p:nvPicPr>
          <p:cNvPr id="4" name="Picture 3" descr="https://lh5.googleusercontent.com/LSu4Lo2xabW3xtw6S1CK5E5cKgBmvJlHzPPXU87OOTBQBdla0IlDgDiakpATshkrDS5xxpg-Ob8hU0KWgKyP_GFZNy_otBRMqB-VZK5FwFQey-EZp6pJF-wwu1bLwc5FjskGYwoWzUY">
            <a:extLst>
              <a:ext uri="{FF2B5EF4-FFF2-40B4-BE49-F238E27FC236}">
                <a16:creationId xmlns:a16="http://schemas.microsoft.com/office/drawing/2014/main" id="{E77AFEAA-67F4-2E44-B3EB-27D2BB0175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4987" y="753228"/>
            <a:ext cx="1507802" cy="92524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764BC2E1-1F86-6547-A063-2F4CC9FD5ADE}"/>
              </a:ext>
            </a:extLst>
          </p:cNvPr>
          <p:cNvSpPr txBox="1"/>
          <p:nvPr/>
        </p:nvSpPr>
        <p:spPr>
          <a:xfrm>
            <a:off x="6523460" y="2075253"/>
            <a:ext cx="5854390" cy="3785652"/>
          </a:xfrm>
          <a:prstGeom prst="rect">
            <a:avLst/>
          </a:prstGeom>
          <a:noFill/>
        </p:spPr>
        <p:txBody>
          <a:bodyPr wrap="square" rtlCol="0">
            <a:spAutoFit/>
          </a:bodyPr>
          <a:lstStyle/>
          <a:p>
            <a:r>
              <a:rPr lang="en-US" sz="4000" dirty="0"/>
              <a:t>P</a:t>
            </a:r>
            <a:r>
              <a:rPr lang="en-US" sz="3200" dirty="0"/>
              <a:t>ublic Property</a:t>
            </a:r>
            <a:r>
              <a:rPr lang="en-US" sz="1000" dirty="0"/>
              <a:t>(1)</a:t>
            </a:r>
          </a:p>
          <a:p>
            <a:r>
              <a:rPr lang="en-US" sz="4000" dirty="0"/>
              <a:t>E</a:t>
            </a:r>
            <a:r>
              <a:rPr lang="en-US" sz="3200" dirty="0"/>
              <a:t>conomic Equality</a:t>
            </a:r>
            <a:endParaRPr lang="en-US" sz="800" dirty="0"/>
          </a:p>
          <a:p>
            <a:r>
              <a:rPr lang="en-US" sz="4000" dirty="0"/>
              <a:t>A</a:t>
            </a:r>
            <a:r>
              <a:rPr lang="en-US" sz="3200" dirty="0"/>
              <a:t>dherence to Social Norms</a:t>
            </a:r>
            <a:endParaRPr lang="en-US" sz="800" dirty="0"/>
          </a:p>
          <a:p>
            <a:r>
              <a:rPr lang="en-US" sz="4000" dirty="0"/>
              <a:t>C</a:t>
            </a:r>
            <a:r>
              <a:rPr lang="en-US" sz="3200" dirty="0"/>
              <a:t>ooperation</a:t>
            </a:r>
            <a:endParaRPr lang="en-US" sz="800" dirty="0"/>
          </a:p>
          <a:p>
            <a:r>
              <a:rPr lang="en-US" sz="4000" dirty="0"/>
              <a:t>C</a:t>
            </a:r>
            <a:r>
              <a:rPr lang="en-US" sz="3200" dirty="0"/>
              <a:t>ollective Interests</a:t>
            </a:r>
            <a:endParaRPr lang="en-US" sz="800" dirty="0"/>
          </a:p>
          <a:p>
            <a:r>
              <a:rPr lang="en-US" sz="4000" dirty="0"/>
              <a:t>C</a:t>
            </a:r>
            <a:r>
              <a:rPr lang="en-US" sz="3200" dirty="0"/>
              <a:t>ollective Responsibility</a:t>
            </a:r>
            <a:endParaRPr lang="en-US" sz="800" dirty="0"/>
          </a:p>
        </p:txBody>
      </p:sp>
      <p:sp>
        <p:nvSpPr>
          <p:cNvPr id="28" name="Dodecagon 27">
            <a:extLst>
              <a:ext uri="{FF2B5EF4-FFF2-40B4-BE49-F238E27FC236}">
                <a16:creationId xmlns:a16="http://schemas.microsoft.com/office/drawing/2014/main" id="{8E8CAAF5-F386-3B4C-B735-AAFB7ADA6539}"/>
              </a:ext>
            </a:extLst>
          </p:cNvPr>
          <p:cNvSpPr/>
          <p:nvPr/>
        </p:nvSpPr>
        <p:spPr>
          <a:xfrm>
            <a:off x="3033129" y="2319454"/>
            <a:ext cx="367991" cy="334536"/>
          </a:xfrm>
          <a:prstGeom prst="dodecagon">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Dodecagon 28">
            <a:extLst>
              <a:ext uri="{FF2B5EF4-FFF2-40B4-BE49-F238E27FC236}">
                <a16:creationId xmlns:a16="http://schemas.microsoft.com/office/drawing/2014/main" id="{6AF87CC8-EB22-9645-B61C-72B5DE58B23B}"/>
              </a:ext>
            </a:extLst>
          </p:cNvPr>
          <p:cNvSpPr/>
          <p:nvPr/>
        </p:nvSpPr>
        <p:spPr>
          <a:xfrm>
            <a:off x="9472955" y="2383833"/>
            <a:ext cx="367991" cy="334536"/>
          </a:xfrm>
          <a:prstGeom prst="dodecagon">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riangle 29">
            <a:extLst>
              <a:ext uri="{FF2B5EF4-FFF2-40B4-BE49-F238E27FC236}">
                <a16:creationId xmlns:a16="http://schemas.microsoft.com/office/drawing/2014/main" id="{05C90F83-438B-964C-A4E4-C30A07EC182A}"/>
              </a:ext>
            </a:extLst>
          </p:cNvPr>
          <p:cNvSpPr/>
          <p:nvPr/>
        </p:nvSpPr>
        <p:spPr>
          <a:xfrm>
            <a:off x="2341756" y="5628482"/>
            <a:ext cx="524107" cy="312234"/>
          </a:xfrm>
          <a:prstGeom prst="triangl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riangle 30">
            <a:extLst>
              <a:ext uri="{FF2B5EF4-FFF2-40B4-BE49-F238E27FC236}">
                <a16:creationId xmlns:a16="http://schemas.microsoft.com/office/drawing/2014/main" id="{9137DA39-9184-3345-B35D-8E8B86106835}"/>
              </a:ext>
            </a:extLst>
          </p:cNvPr>
          <p:cNvSpPr/>
          <p:nvPr/>
        </p:nvSpPr>
        <p:spPr>
          <a:xfrm>
            <a:off x="10294182" y="4767146"/>
            <a:ext cx="524107" cy="312234"/>
          </a:xfrm>
          <a:prstGeom prst="triangl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Plaque 31">
            <a:extLst>
              <a:ext uri="{FF2B5EF4-FFF2-40B4-BE49-F238E27FC236}">
                <a16:creationId xmlns:a16="http://schemas.microsoft.com/office/drawing/2014/main" id="{615EF647-BF87-8847-B24E-5277A08F3728}"/>
              </a:ext>
            </a:extLst>
          </p:cNvPr>
          <p:cNvSpPr/>
          <p:nvPr/>
        </p:nvSpPr>
        <p:spPr>
          <a:xfrm>
            <a:off x="2352906" y="4259766"/>
            <a:ext cx="301083" cy="334537"/>
          </a:xfrm>
          <a:prstGeom prst="plaqu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Plaque 33">
            <a:extLst>
              <a:ext uri="{FF2B5EF4-FFF2-40B4-BE49-F238E27FC236}">
                <a16:creationId xmlns:a16="http://schemas.microsoft.com/office/drawing/2014/main" id="{332EA572-3F07-1949-8E10-BEF1137882DC}"/>
              </a:ext>
            </a:extLst>
          </p:cNvPr>
          <p:cNvSpPr/>
          <p:nvPr/>
        </p:nvSpPr>
        <p:spPr>
          <a:xfrm>
            <a:off x="8965577" y="4092497"/>
            <a:ext cx="301083" cy="334537"/>
          </a:xfrm>
          <a:prstGeom prst="plaqu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43F51668-1C38-FC48-84F3-E65790D90F97}"/>
              </a:ext>
            </a:extLst>
          </p:cNvPr>
          <p:cNvSpPr/>
          <p:nvPr/>
        </p:nvSpPr>
        <p:spPr>
          <a:xfrm>
            <a:off x="3546088" y="4895384"/>
            <a:ext cx="379141" cy="367992"/>
          </a:xfrm>
          <a:prstGeom prst="rect">
            <a:avLst/>
          </a:prstGeom>
          <a:solidFill>
            <a:schemeClr val="bg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738D6B40-5440-9743-AA99-124BA4A9081F}"/>
              </a:ext>
            </a:extLst>
          </p:cNvPr>
          <p:cNvSpPr/>
          <p:nvPr/>
        </p:nvSpPr>
        <p:spPr>
          <a:xfrm>
            <a:off x="10080697" y="2860287"/>
            <a:ext cx="379141" cy="367992"/>
          </a:xfrm>
          <a:prstGeom prst="rect">
            <a:avLst/>
          </a:prstGeom>
          <a:solidFill>
            <a:schemeClr val="bg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Diamond 36">
            <a:extLst>
              <a:ext uri="{FF2B5EF4-FFF2-40B4-BE49-F238E27FC236}">
                <a16:creationId xmlns:a16="http://schemas.microsoft.com/office/drawing/2014/main" id="{3F2E2500-97D6-9C40-9050-846C9530479D}"/>
              </a:ext>
            </a:extLst>
          </p:cNvPr>
          <p:cNvSpPr/>
          <p:nvPr/>
        </p:nvSpPr>
        <p:spPr>
          <a:xfrm>
            <a:off x="2341756" y="2860287"/>
            <a:ext cx="434898" cy="367992"/>
          </a:xfrm>
          <a:prstGeom prst="diamond">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Diamond 37">
            <a:extLst>
              <a:ext uri="{FF2B5EF4-FFF2-40B4-BE49-F238E27FC236}">
                <a16:creationId xmlns:a16="http://schemas.microsoft.com/office/drawing/2014/main" id="{21E744A1-7B97-9E43-ACE5-87227954E93B}"/>
              </a:ext>
            </a:extLst>
          </p:cNvPr>
          <p:cNvSpPr/>
          <p:nvPr/>
        </p:nvSpPr>
        <p:spPr>
          <a:xfrm>
            <a:off x="11667891" y="3473425"/>
            <a:ext cx="434898" cy="367992"/>
          </a:xfrm>
          <a:prstGeom prst="diamond">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Pie 38">
            <a:extLst>
              <a:ext uri="{FF2B5EF4-FFF2-40B4-BE49-F238E27FC236}">
                <a16:creationId xmlns:a16="http://schemas.microsoft.com/office/drawing/2014/main" id="{AA389390-228A-9340-B26A-66D755509A8E}"/>
              </a:ext>
            </a:extLst>
          </p:cNvPr>
          <p:cNvSpPr/>
          <p:nvPr/>
        </p:nvSpPr>
        <p:spPr>
          <a:xfrm>
            <a:off x="5809785" y="3547308"/>
            <a:ext cx="356839" cy="310658"/>
          </a:xfrm>
          <a:prstGeom prst="pi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0" name="Pie 39">
            <a:extLst>
              <a:ext uri="{FF2B5EF4-FFF2-40B4-BE49-F238E27FC236}">
                <a16:creationId xmlns:a16="http://schemas.microsoft.com/office/drawing/2014/main" id="{206076C7-5333-8245-8EF0-EA09D4108C4B}"/>
              </a:ext>
            </a:extLst>
          </p:cNvPr>
          <p:cNvSpPr/>
          <p:nvPr/>
        </p:nvSpPr>
        <p:spPr>
          <a:xfrm>
            <a:off x="11170468" y="5434623"/>
            <a:ext cx="356839" cy="310658"/>
          </a:xfrm>
          <a:prstGeom prst="pi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3" name="Straight Arrow Connector 42">
            <a:extLst>
              <a:ext uri="{FF2B5EF4-FFF2-40B4-BE49-F238E27FC236}">
                <a16:creationId xmlns:a16="http://schemas.microsoft.com/office/drawing/2014/main" id="{2BC7E158-C8F2-E541-AB74-E6C194B7D22C}"/>
              </a:ext>
            </a:extLst>
          </p:cNvPr>
          <p:cNvCxnSpPr/>
          <p:nvPr/>
        </p:nvCxnSpPr>
        <p:spPr>
          <a:xfrm>
            <a:off x="5675971" y="3857966"/>
            <a:ext cx="970156" cy="1405410"/>
          </a:xfrm>
          <a:prstGeom prst="straightConnector1">
            <a:avLst/>
          </a:prstGeom>
          <a:ln>
            <a:solidFill>
              <a:srgbClr val="00B0F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ADCAC30B-9AFE-614F-991E-83CA13F9CAD6}"/>
              </a:ext>
            </a:extLst>
          </p:cNvPr>
          <p:cNvCxnSpPr>
            <a:cxnSpLocks/>
          </p:cNvCxnSpPr>
          <p:nvPr/>
        </p:nvCxnSpPr>
        <p:spPr>
          <a:xfrm flipV="1">
            <a:off x="2819323" y="5020115"/>
            <a:ext cx="3827651" cy="889067"/>
          </a:xfrm>
          <a:prstGeom prst="straightConnector1">
            <a:avLst/>
          </a:prstGeom>
          <a:ln>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436C986D-2F46-6F42-8DE2-03B6FC4BEE94}"/>
              </a:ext>
            </a:extLst>
          </p:cNvPr>
          <p:cNvCxnSpPr/>
          <p:nvPr/>
        </p:nvCxnSpPr>
        <p:spPr>
          <a:xfrm>
            <a:off x="3401120" y="2439589"/>
            <a:ext cx="3122340" cy="0"/>
          </a:xfrm>
          <a:prstGeom prst="straightConnector1">
            <a:avLst/>
          </a:prstGeom>
          <a:ln>
            <a:solidFill>
              <a:srgbClr val="92D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89B1E29E-BF2E-E140-9B46-A2DFC71EAACF}"/>
              </a:ext>
            </a:extLst>
          </p:cNvPr>
          <p:cNvCxnSpPr>
            <a:cxnSpLocks/>
          </p:cNvCxnSpPr>
          <p:nvPr/>
        </p:nvCxnSpPr>
        <p:spPr>
          <a:xfrm>
            <a:off x="2758532" y="4349461"/>
            <a:ext cx="3809533" cy="0"/>
          </a:xfrm>
          <a:prstGeom prst="straightConnector1">
            <a:avLst/>
          </a:prstGeom>
          <a:ln>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3" name="Elbow Connector 52">
            <a:extLst>
              <a:ext uri="{FF2B5EF4-FFF2-40B4-BE49-F238E27FC236}">
                <a16:creationId xmlns:a16="http://schemas.microsoft.com/office/drawing/2014/main" id="{BD0A0960-DE69-0C4B-80A0-E4C48DAA8800}"/>
              </a:ext>
            </a:extLst>
          </p:cNvPr>
          <p:cNvCxnSpPr>
            <a:cxnSpLocks/>
          </p:cNvCxnSpPr>
          <p:nvPr/>
        </p:nvCxnSpPr>
        <p:spPr>
          <a:xfrm flipV="1">
            <a:off x="3982844" y="3021981"/>
            <a:ext cx="2540616" cy="2057399"/>
          </a:xfrm>
          <a:prstGeom prst="bentConnector3">
            <a:avLst>
              <a:gd name="adj1" fmla="val 87308"/>
            </a:avLst>
          </a:prstGeom>
          <a:ln>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9" name="Elbow Connector 58">
            <a:extLst>
              <a:ext uri="{FF2B5EF4-FFF2-40B4-BE49-F238E27FC236}">
                <a16:creationId xmlns:a16="http://schemas.microsoft.com/office/drawing/2014/main" id="{11616A6F-3948-984A-95E8-D443BD8BC136}"/>
              </a:ext>
            </a:extLst>
          </p:cNvPr>
          <p:cNvCxnSpPr>
            <a:cxnSpLocks/>
          </p:cNvCxnSpPr>
          <p:nvPr/>
        </p:nvCxnSpPr>
        <p:spPr>
          <a:xfrm>
            <a:off x="2758532" y="2883254"/>
            <a:ext cx="3887595" cy="597013"/>
          </a:xfrm>
          <a:prstGeom prst="bentConnector3">
            <a:avLst>
              <a:gd name="adj1" fmla="val 50000"/>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4569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612ED-FC6E-0A46-B311-F52601959948}"/>
              </a:ext>
            </a:extLst>
          </p:cNvPr>
          <p:cNvSpPr>
            <a:spLocks noGrp="1"/>
          </p:cNvSpPr>
          <p:nvPr>
            <p:ph type="title"/>
          </p:nvPr>
        </p:nvSpPr>
        <p:spPr/>
        <p:txBody>
          <a:bodyPr/>
          <a:lstStyle/>
          <a:p>
            <a:r>
              <a:rPr lang="en-US" dirty="0"/>
              <a:t>WHY DO THE PRINCIPLES OF COLLECTIVISM AND INDIVIDUALISM MATTER?</a:t>
            </a:r>
          </a:p>
        </p:txBody>
      </p:sp>
      <p:sp>
        <p:nvSpPr>
          <p:cNvPr id="3" name="Content Placeholder 2">
            <a:extLst>
              <a:ext uri="{FF2B5EF4-FFF2-40B4-BE49-F238E27FC236}">
                <a16:creationId xmlns:a16="http://schemas.microsoft.com/office/drawing/2014/main" id="{6C40F1C0-BF60-7F44-99A8-6B81A64E844C}"/>
              </a:ext>
            </a:extLst>
          </p:cNvPr>
          <p:cNvSpPr>
            <a:spLocks noGrp="1"/>
          </p:cNvSpPr>
          <p:nvPr>
            <p:ph idx="1"/>
          </p:nvPr>
        </p:nvSpPr>
        <p:spPr>
          <a:xfrm>
            <a:off x="135518" y="2136150"/>
            <a:ext cx="10290872" cy="4721849"/>
          </a:xfrm>
        </p:spPr>
        <p:txBody>
          <a:bodyPr>
            <a:normAutofit/>
          </a:bodyPr>
          <a:lstStyle/>
          <a:p>
            <a:pPr marL="0" indent="0">
              <a:buNone/>
            </a:pPr>
            <a:r>
              <a:rPr lang="en-US" dirty="0" smtClean="0"/>
              <a:t>Understanding the dichotomy between individualism </a:t>
            </a:r>
            <a:r>
              <a:rPr lang="en-US" dirty="0"/>
              <a:t>and </a:t>
            </a:r>
            <a:r>
              <a:rPr lang="en-US" dirty="0" smtClean="0"/>
              <a:t>collectivism is important as these two sets of ideas form the foundation of various issues and ideologies. It also allows us to </a:t>
            </a:r>
            <a:r>
              <a:rPr lang="en-US" dirty="0"/>
              <a:t>more accurately </a:t>
            </a:r>
            <a:r>
              <a:rPr lang="en-US" dirty="0" smtClean="0"/>
              <a:t>determine </a:t>
            </a:r>
            <a:r>
              <a:rPr lang="en-US" dirty="0"/>
              <a:t>the </a:t>
            </a:r>
            <a:r>
              <a:rPr lang="en-US" dirty="0" smtClean="0"/>
              <a:t>left/right leanings of certain groups/individuals on the political and economic spectrums. Generally speaking, </a:t>
            </a:r>
            <a:r>
              <a:rPr lang="en-US" dirty="0"/>
              <a:t>collectivist </a:t>
            </a:r>
            <a:r>
              <a:rPr lang="en-US" dirty="0" smtClean="0"/>
              <a:t>principles or those that hold them, are located on the </a:t>
            </a:r>
            <a:r>
              <a:rPr lang="en-US" b="1" u="sng" dirty="0" smtClean="0"/>
              <a:t>left</a:t>
            </a:r>
            <a:r>
              <a:rPr lang="en-US" dirty="0" smtClean="0"/>
              <a:t> of the political/economic </a:t>
            </a:r>
            <a:r>
              <a:rPr lang="en-US" dirty="0"/>
              <a:t>spectrum, whilst more individualist principles </a:t>
            </a:r>
            <a:r>
              <a:rPr lang="en-US" dirty="0" smtClean="0"/>
              <a:t>are located on the </a:t>
            </a:r>
            <a:r>
              <a:rPr lang="en-US" b="1" u="sng" dirty="0" smtClean="0"/>
              <a:t>right</a:t>
            </a:r>
            <a:r>
              <a:rPr lang="en-US" dirty="0" smtClean="0"/>
              <a:t>.</a:t>
            </a:r>
            <a:endParaRPr lang="en-US" dirty="0"/>
          </a:p>
          <a:p>
            <a:pPr marL="0" indent="0">
              <a:buNone/>
            </a:pPr>
            <a:endParaRPr lang="en-US" dirty="0"/>
          </a:p>
          <a:p>
            <a:pPr marL="0" indent="0">
              <a:buNone/>
            </a:pPr>
            <a:r>
              <a:rPr lang="en-US" dirty="0"/>
              <a:t>In your written samples, identifying these principles will also assist to add context, credibility and flow to your writing. Addressing these principles will demonstrate strong ties between your written samples and the overall social studies content in the course. </a:t>
            </a:r>
          </a:p>
        </p:txBody>
      </p:sp>
      <p:pic>
        <p:nvPicPr>
          <p:cNvPr id="4" name="Picture 3" descr="https://lh5.googleusercontent.com/LSu4Lo2xabW3xtw6S1CK5E5cKgBmvJlHzPPXU87OOTBQBdla0IlDgDiakpATshkrDS5xxpg-Ob8hU0KWgKyP_GFZNy_otBRMqB-VZK5FwFQey-EZp6pJF-wwu1bLwc5FjskGYwoWzUY">
            <a:extLst>
              <a:ext uri="{FF2B5EF4-FFF2-40B4-BE49-F238E27FC236}">
                <a16:creationId xmlns:a16="http://schemas.microsoft.com/office/drawing/2014/main" id="{E27D0327-613C-EF41-BECE-206F800435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3835" y="831076"/>
            <a:ext cx="1507802" cy="9252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1088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612ED-FC6E-0A46-B311-F52601959948}"/>
              </a:ext>
            </a:extLst>
          </p:cNvPr>
          <p:cNvSpPr>
            <a:spLocks noGrp="1"/>
          </p:cNvSpPr>
          <p:nvPr>
            <p:ph type="title"/>
          </p:nvPr>
        </p:nvSpPr>
        <p:spPr/>
        <p:txBody>
          <a:bodyPr/>
          <a:lstStyle/>
          <a:p>
            <a:r>
              <a:rPr lang="en-US" dirty="0"/>
              <a:t>WHY DO THE PRINCIPLES OF COLLECTIVISM AND INDIVIDUALISM MATTER?</a:t>
            </a:r>
          </a:p>
        </p:txBody>
      </p:sp>
      <p:sp>
        <p:nvSpPr>
          <p:cNvPr id="3" name="Content Placeholder 2">
            <a:extLst>
              <a:ext uri="{FF2B5EF4-FFF2-40B4-BE49-F238E27FC236}">
                <a16:creationId xmlns:a16="http://schemas.microsoft.com/office/drawing/2014/main" id="{6C40F1C0-BF60-7F44-99A8-6B81A64E844C}"/>
              </a:ext>
            </a:extLst>
          </p:cNvPr>
          <p:cNvSpPr>
            <a:spLocks noGrp="1"/>
          </p:cNvSpPr>
          <p:nvPr>
            <p:ph idx="1"/>
          </p:nvPr>
        </p:nvSpPr>
        <p:spPr>
          <a:xfrm>
            <a:off x="135518" y="2136150"/>
            <a:ext cx="10290872" cy="3673636"/>
          </a:xfrm>
        </p:spPr>
        <p:txBody>
          <a:bodyPr>
            <a:normAutofit fontScale="55000" lnSpcReduction="20000"/>
          </a:bodyPr>
          <a:lstStyle/>
          <a:p>
            <a:pPr marL="0" indent="0">
              <a:buNone/>
            </a:pPr>
            <a:r>
              <a:rPr lang="en-US" dirty="0"/>
              <a:t>It is important to note that collectivism and individualism ARE NOT ideologies, </a:t>
            </a:r>
            <a:r>
              <a:rPr lang="en-US" dirty="0" smtClean="0"/>
              <a:t>rather, </a:t>
            </a:r>
            <a:r>
              <a:rPr lang="en-US" dirty="0"/>
              <a:t>they are approaches to ideologies. As defined in the </a:t>
            </a:r>
            <a:r>
              <a:rPr lang="en-US" i="1" dirty="0"/>
              <a:t>ADLC Social Studies 30-1 Course Reference Guide</a:t>
            </a:r>
            <a:r>
              <a:rPr lang="en-US" dirty="0"/>
              <a:t>, an ideology is “a theory or idea that explains one’s world and his or her place in it, based on assumptions about the </a:t>
            </a:r>
            <a:r>
              <a:rPr lang="en-US" dirty="0" smtClean="0"/>
              <a:t>nature </a:t>
            </a:r>
            <a:r>
              <a:rPr lang="en-US" dirty="0"/>
              <a:t>of human beings and society. Ideology includes an interpretation of the past, an explanation of the present, and a vision for the future</a:t>
            </a:r>
            <a:r>
              <a:rPr lang="en-US" dirty="0" smtClean="0"/>
              <a:t>.”</a:t>
            </a:r>
          </a:p>
          <a:p>
            <a:pPr marL="0" indent="0">
              <a:buNone/>
            </a:pPr>
            <a:endParaRPr lang="en-US" dirty="0" smtClean="0"/>
          </a:p>
          <a:p>
            <a:pPr marL="0" indent="0">
              <a:buNone/>
            </a:pPr>
            <a:r>
              <a:rPr lang="en-US" dirty="0" smtClean="0"/>
              <a:t>Ideologies, </a:t>
            </a:r>
            <a:r>
              <a:rPr lang="en-US" dirty="0"/>
              <a:t>for </a:t>
            </a:r>
            <a:r>
              <a:rPr lang="en-US" dirty="0" smtClean="0"/>
              <a:t>example, </a:t>
            </a:r>
            <a:r>
              <a:rPr lang="en-US" dirty="0"/>
              <a:t>can be </a:t>
            </a:r>
            <a:r>
              <a:rPr lang="en-US" dirty="0" smtClean="0"/>
              <a:t>individualist </a:t>
            </a:r>
            <a:r>
              <a:rPr lang="en-US" dirty="0"/>
              <a:t>but still apply collectivist principles. For instance, during the McCarthy Era in the United </a:t>
            </a:r>
            <a:r>
              <a:rPr lang="en-US" dirty="0" smtClean="0"/>
              <a:t>States, the capitalist government </a:t>
            </a:r>
            <a:r>
              <a:rPr lang="en-US" dirty="0"/>
              <a:t>attempted to protect </a:t>
            </a:r>
            <a:r>
              <a:rPr lang="en-US" dirty="0" smtClean="0"/>
              <a:t>individualism </a:t>
            </a:r>
            <a:r>
              <a:rPr lang="en-US" dirty="0"/>
              <a:t>by restricting the individual rights of </a:t>
            </a:r>
            <a:r>
              <a:rPr lang="en-US" dirty="0" smtClean="0"/>
              <a:t>American citizens suspected of being communists. Many </a:t>
            </a:r>
            <a:r>
              <a:rPr lang="en-US" dirty="0"/>
              <a:t>individuals were pressured into </a:t>
            </a:r>
            <a:r>
              <a:rPr lang="en-US" dirty="0" smtClean="0"/>
              <a:t>adopting the </a:t>
            </a:r>
            <a:r>
              <a:rPr lang="en-US" dirty="0"/>
              <a:t>collectivist principle of </a:t>
            </a:r>
            <a:r>
              <a:rPr lang="en-US" b="1" u="sng" dirty="0" smtClean="0"/>
              <a:t>adherence </a:t>
            </a:r>
            <a:r>
              <a:rPr lang="en-US" b="1" u="sng" dirty="0"/>
              <a:t>to </a:t>
            </a:r>
            <a:r>
              <a:rPr lang="en-US" b="1" u="sng" dirty="0" smtClean="0"/>
              <a:t>social norms</a:t>
            </a:r>
            <a:r>
              <a:rPr lang="en-US" dirty="0"/>
              <a:t>. </a:t>
            </a:r>
            <a:endParaRPr lang="en-US" dirty="0" smtClean="0"/>
          </a:p>
          <a:p>
            <a:pPr marL="0" indent="0">
              <a:buNone/>
            </a:pPr>
            <a:r>
              <a:rPr lang="en-US" dirty="0" smtClean="0"/>
              <a:t>In </a:t>
            </a:r>
            <a:r>
              <a:rPr lang="en-US" dirty="0"/>
              <a:t>the Soviet Union, Lenin embraced the “New Economic Policy” which allowed for limited self interest and limited private property in agriculture and in some industry, which occurred in a predominantly collectivist society. </a:t>
            </a:r>
            <a:endParaRPr lang="en-US" dirty="0" smtClean="0"/>
          </a:p>
          <a:p>
            <a:pPr marL="0" indent="0">
              <a:buNone/>
            </a:pPr>
            <a:r>
              <a:rPr lang="en-US" dirty="0" smtClean="0"/>
              <a:t>In </a:t>
            </a:r>
            <a:r>
              <a:rPr lang="en-US" dirty="0"/>
              <a:t>Canada, </a:t>
            </a:r>
            <a:r>
              <a:rPr lang="en-US" dirty="0" smtClean="0"/>
              <a:t>we have a system that is known as more “centrist”. This is demonstrated in the fact that </a:t>
            </a:r>
            <a:r>
              <a:rPr lang="en-US" dirty="0"/>
              <a:t>w</a:t>
            </a:r>
            <a:r>
              <a:rPr lang="en-US" dirty="0" smtClean="0"/>
              <a:t>hile we </a:t>
            </a:r>
            <a:r>
              <a:rPr lang="en-US" dirty="0"/>
              <a:t>embrace capitalism and individual choice, there are many examples of government </a:t>
            </a:r>
            <a:r>
              <a:rPr lang="en-US" dirty="0" smtClean="0"/>
              <a:t>intervention </a:t>
            </a:r>
            <a:r>
              <a:rPr lang="en-US" dirty="0"/>
              <a:t>for the betterment of the collective. Publicly owned schools, hospitals, </a:t>
            </a:r>
            <a:r>
              <a:rPr lang="en-US" dirty="0" smtClean="0"/>
              <a:t>parks, </a:t>
            </a:r>
            <a:r>
              <a:rPr lang="en-US" dirty="0"/>
              <a:t>as well as </a:t>
            </a:r>
            <a:r>
              <a:rPr lang="en-US" b="1" dirty="0"/>
              <a:t>crown corporations </a:t>
            </a:r>
            <a:r>
              <a:rPr lang="en-US" dirty="0"/>
              <a:t>(Canada Post and Via Rail) utilize some collectivist principles to better serve the people. For this </a:t>
            </a:r>
            <a:r>
              <a:rPr lang="en-US" dirty="0" smtClean="0"/>
              <a:t>reason, </a:t>
            </a:r>
            <a:r>
              <a:rPr lang="en-US" dirty="0"/>
              <a:t>effectively understanding the usage and </a:t>
            </a:r>
            <a:r>
              <a:rPr lang="en-US" dirty="0" smtClean="0"/>
              <a:t>effect </a:t>
            </a:r>
            <a:r>
              <a:rPr lang="en-US" dirty="0"/>
              <a:t>of these principles and how </a:t>
            </a:r>
            <a:r>
              <a:rPr lang="en-US" dirty="0" smtClean="0"/>
              <a:t>they </a:t>
            </a:r>
            <a:r>
              <a:rPr lang="en-US" dirty="0"/>
              <a:t>relate to ideologies and their hypothetical/practical applications will allow you to better navigate Social Studies 30</a:t>
            </a:r>
            <a:r>
              <a:rPr lang="en-US" dirty="0" smtClean="0"/>
              <a:t>.</a:t>
            </a:r>
          </a:p>
          <a:p>
            <a:pPr marL="0" indent="0">
              <a:buNone/>
            </a:pPr>
            <a:endParaRPr lang="en-US" dirty="0" smtClean="0"/>
          </a:p>
          <a:p>
            <a:pPr marL="0" indent="0">
              <a:buNone/>
            </a:pPr>
            <a:r>
              <a:rPr lang="en-US" dirty="0" smtClean="0"/>
              <a:t>Remember </a:t>
            </a:r>
            <a:r>
              <a:rPr lang="en-US" dirty="0"/>
              <a:t>that ideologies commonly are a collection of beliefs and values (usually of a political or economic nature), so understanding the relationship between the two “approaches” to ideology (individualism/collectivism) and the principles of collectivism and individualism will allow you to better understand how to identity and compare a variety of perspectives within this course.</a:t>
            </a:r>
            <a:br>
              <a:rPr lang="en-US" dirty="0"/>
            </a:br>
            <a:endParaRPr lang="en-US" dirty="0"/>
          </a:p>
        </p:txBody>
      </p:sp>
      <p:pic>
        <p:nvPicPr>
          <p:cNvPr id="4" name="Picture 3" descr="https://lh5.googleusercontent.com/LSu4Lo2xabW3xtw6S1CK5E5cKgBmvJlHzPPXU87OOTBQBdla0IlDgDiakpATshkrDS5xxpg-Ob8hU0KWgKyP_GFZNy_otBRMqB-VZK5FwFQey-EZp6pJF-wwu1bLwc5FjskGYwoWzUY">
            <a:extLst>
              <a:ext uri="{FF2B5EF4-FFF2-40B4-BE49-F238E27FC236}">
                <a16:creationId xmlns:a16="http://schemas.microsoft.com/office/drawing/2014/main" id="{E27D0327-613C-EF41-BECE-206F800435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3835" y="831076"/>
            <a:ext cx="1507802" cy="92524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3AAAD2A6-9B2F-DE4C-BDC9-85A5D6697546}"/>
              </a:ext>
            </a:extLst>
          </p:cNvPr>
          <p:cNvSpPr txBox="1"/>
          <p:nvPr/>
        </p:nvSpPr>
        <p:spPr>
          <a:xfrm>
            <a:off x="5280954" y="6311590"/>
            <a:ext cx="7068546" cy="461665"/>
          </a:xfrm>
          <a:prstGeom prst="rect">
            <a:avLst/>
          </a:prstGeom>
          <a:noFill/>
        </p:spPr>
        <p:txBody>
          <a:bodyPr wrap="square" rtlCol="0">
            <a:spAutoFit/>
          </a:bodyPr>
          <a:lstStyle/>
          <a:p>
            <a:r>
              <a:rPr lang="en-CA" sz="1200" dirty="0"/>
              <a:t>Alberta Distance Learning Centre. (2018). Glossary: Ideology. In </a:t>
            </a:r>
            <a:r>
              <a:rPr lang="en-CA" sz="1200" i="1" dirty="0"/>
              <a:t>Social 30-1- Perspectives on </a:t>
            </a:r>
          </a:p>
          <a:p>
            <a:r>
              <a:rPr lang="en-CA" sz="1200" i="1" dirty="0"/>
              <a:t>		Ideology Course Reference Guide</a:t>
            </a:r>
            <a:r>
              <a:rPr lang="en-CA" sz="1200" dirty="0"/>
              <a:t> (May 2016 ed., p. 12). </a:t>
            </a:r>
            <a:r>
              <a:rPr lang="en-CA" sz="1200" dirty="0" err="1"/>
              <a:t>Barrhead</a:t>
            </a:r>
            <a:r>
              <a:rPr lang="en-CA" sz="1200" dirty="0"/>
              <a:t>, Canada: Author.</a:t>
            </a:r>
            <a:endParaRPr lang="en-US" sz="1200" dirty="0"/>
          </a:p>
        </p:txBody>
      </p:sp>
      <p:cxnSp>
        <p:nvCxnSpPr>
          <p:cNvPr id="7" name="Elbow Connector 6">
            <a:extLst>
              <a:ext uri="{FF2B5EF4-FFF2-40B4-BE49-F238E27FC236}">
                <a16:creationId xmlns:a16="http://schemas.microsoft.com/office/drawing/2014/main" id="{06B87460-356C-7043-B6B5-3F976550A979}"/>
              </a:ext>
            </a:extLst>
          </p:cNvPr>
          <p:cNvCxnSpPr>
            <a:cxnSpLocks/>
          </p:cNvCxnSpPr>
          <p:nvPr/>
        </p:nvCxnSpPr>
        <p:spPr>
          <a:xfrm rot="16200000" flipH="1">
            <a:off x="9081494" y="3955888"/>
            <a:ext cx="3468931" cy="1043554"/>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E5BD65D-C1CD-554D-B35E-796F603EC202}"/>
              </a:ext>
            </a:extLst>
          </p:cNvPr>
          <p:cNvCxnSpPr/>
          <p:nvPr/>
        </p:nvCxnSpPr>
        <p:spPr>
          <a:xfrm flipH="1">
            <a:off x="9422780" y="2743200"/>
            <a:ext cx="87140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5884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24616-434A-B745-8384-FA505439534D}"/>
              </a:ext>
            </a:extLst>
          </p:cNvPr>
          <p:cNvSpPr>
            <a:spLocks noGrp="1"/>
          </p:cNvSpPr>
          <p:nvPr>
            <p:ph type="title"/>
          </p:nvPr>
        </p:nvSpPr>
        <p:spPr>
          <a:xfrm>
            <a:off x="4850877" y="949036"/>
            <a:ext cx="9613861" cy="1080938"/>
          </a:xfrm>
        </p:spPr>
        <p:txBody>
          <a:bodyPr/>
          <a:lstStyle/>
          <a:p>
            <a:r>
              <a:rPr lang="en-US" dirty="0"/>
              <a:t>Principles of Individualism</a:t>
            </a:r>
          </a:p>
        </p:txBody>
      </p:sp>
      <p:sp>
        <p:nvSpPr>
          <p:cNvPr id="3" name="Content Placeholder 2">
            <a:extLst>
              <a:ext uri="{FF2B5EF4-FFF2-40B4-BE49-F238E27FC236}">
                <a16:creationId xmlns:a16="http://schemas.microsoft.com/office/drawing/2014/main" id="{BCAE6406-AA1C-E744-9700-3ECBC06AD2E6}"/>
              </a:ext>
            </a:extLst>
          </p:cNvPr>
          <p:cNvSpPr>
            <a:spLocks noGrp="1"/>
          </p:cNvSpPr>
          <p:nvPr>
            <p:ph idx="1"/>
          </p:nvPr>
        </p:nvSpPr>
        <p:spPr>
          <a:xfrm>
            <a:off x="1" y="2029974"/>
            <a:ext cx="10426390" cy="4828025"/>
          </a:xfrm>
        </p:spPr>
        <p:txBody>
          <a:bodyPr>
            <a:normAutofit fontScale="62500" lnSpcReduction="20000"/>
          </a:bodyPr>
          <a:lstStyle/>
          <a:p>
            <a:pPr marL="0" indent="0">
              <a:buNone/>
            </a:pPr>
            <a:r>
              <a:rPr lang="en-US" sz="9600" dirty="0"/>
              <a:t>P</a:t>
            </a:r>
          </a:p>
          <a:p>
            <a:pPr marL="0" indent="0">
              <a:buNone/>
            </a:pPr>
            <a:r>
              <a:rPr lang="en-US" sz="9600" dirty="0"/>
              <a:t>R</a:t>
            </a:r>
          </a:p>
          <a:p>
            <a:pPr marL="0" indent="0">
              <a:buNone/>
            </a:pPr>
            <a:r>
              <a:rPr lang="en-US" sz="9600" dirty="0"/>
              <a:t>I</a:t>
            </a:r>
          </a:p>
          <a:p>
            <a:pPr marL="0" indent="0">
              <a:buNone/>
            </a:pPr>
            <a:r>
              <a:rPr lang="en-US" sz="9600" dirty="0"/>
              <a:t>C</a:t>
            </a:r>
          </a:p>
          <a:p>
            <a:pPr marL="0" indent="0">
              <a:buNone/>
            </a:pPr>
            <a:r>
              <a:rPr lang="en-US" sz="9600" dirty="0"/>
              <a:t>E</a:t>
            </a:r>
          </a:p>
          <a:p>
            <a:pPr marL="0" indent="0">
              <a:buNone/>
            </a:pPr>
            <a:r>
              <a:rPr lang="en-US" sz="9600" dirty="0"/>
              <a:t>S</a:t>
            </a:r>
          </a:p>
        </p:txBody>
      </p:sp>
      <p:pic>
        <p:nvPicPr>
          <p:cNvPr id="4" name="Picture 3" descr="https://lh5.googleusercontent.com/LSu4Lo2xabW3xtw6S1CK5E5cKgBmvJlHzPPXU87OOTBQBdla0IlDgDiakpATshkrDS5xxpg-Ob8hU0KWgKyP_GFZNy_otBRMqB-VZK5FwFQey-EZp6pJF-wwu1bLwc5FjskGYwoWzUY">
            <a:extLst>
              <a:ext uri="{FF2B5EF4-FFF2-40B4-BE49-F238E27FC236}">
                <a16:creationId xmlns:a16="http://schemas.microsoft.com/office/drawing/2014/main" id="{1DE34B30-7F8A-9746-9EDE-6694FF01D7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4987" y="753228"/>
            <a:ext cx="1507802" cy="92524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0CFA803-9DD1-0F48-B6A5-4F545D04A3B4}"/>
              </a:ext>
            </a:extLst>
          </p:cNvPr>
          <p:cNvSpPr txBox="1"/>
          <p:nvPr/>
        </p:nvSpPr>
        <p:spPr>
          <a:xfrm>
            <a:off x="579864" y="2029974"/>
            <a:ext cx="9266664" cy="3416320"/>
          </a:xfrm>
          <a:prstGeom prst="rect">
            <a:avLst/>
          </a:prstGeom>
          <a:noFill/>
        </p:spPr>
        <p:txBody>
          <a:bodyPr wrap="square" rtlCol="0">
            <a:spAutoFit/>
          </a:bodyPr>
          <a:lstStyle/>
          <a:p>
            <a:r>
              <a:rPr lang="en-US" sz="2400" dirty="0"/>
              <a:t>Understanding the acronym “PRICES” (i.e. the six principles of individualism) is extremely important when critically analyzing the two key terms of this course: ideologies and liberalism. Applying the principles of individualism to visual sources, quotations, and various topic-areas throughout the course will help to maximize your conceptional knowledge of – and achievement in - Social 30-1. </a:t>
            </a:r>
          </a:p>
          <a:p>
            <a:endParaRPr lang="en-US" sz="2400" dirty="0"/>
          </a:p>
          <a:p>
            <a:r>
              <a:rPr lang="en-US" sz="2400" dirty="0"/>
              <a:t>Just remember: </a:t>
            </a:r>
            <a:r>
              <a:rPr lang="en-US" sz="2400" b="1" dirty="0"/>
              <a:t>“PRICES” = Principles of Individualism</a:t>
            </a:r>
          </a:p>
        </p:txBody>
      </p:sp>
    </p:spTree>
    <p:extLst>
      <p:ext uri="{BB962C8B-B14F-4D97-AF65-F5344CB8AC3E}">
        <p14:creationId xmlns:p14="http://schemas.microsoft.com/office/powerpoint/2010/main" val="778095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24616-434A-B745-8384-FA505439534D}"/>
              </a:ext>
            </a:extLst>
          </p:cNvPr>
          <p:cNvSpPr>
            <a:spLocks noGrp="1"/>
          </p:cNvSpPr>
          <p:nvPr>
            <p:ph type="title"/>
          </p:nvPr>
        </p:nvSpPr>
        <p:spPr>
          <a:xfrm>
            <a:off x="4850877" y="949036"/>
            <a:ext cx="9613861" cy="1080938"/>
          </a:xfrm>
        </p:spPr>
        <p:txBody>
          <a:bodyPr/>
          <a:lstStyle/>
          <a:p>
            <a:r>
              <a:rPr lang="en-US" dirty="0"/>
              <a:t>Principles of Individualism</a:t>
            </a:r>
          </a:p>
        </p:txBody>
      </p:sp>
      <p:sp>
        <p:nvSpPr>
          <p:cNvPr id="3" name="Content Placeholder 2">
            <a:extLst>
              <a:ext uri="{FF2B5EF4-FFF2-40B4-BE49-F238E27FC236}">
                <a16:creationId xmlns:a16="http://schemas.microsoft.com/office/drawing/2014/main" id="{BCAE6406-AA1C-E744-9700-3ECBC06AD2E6}"/>
              </a:ext>
            </a:extLst>
          </p:cNvPr>
          <p:cNvSpPr>
            <a:spLocks noGrp="1"/>
          </p:cNvSpPr>
          <p:nvPr>
            <p:ph idx="1"/>
          </p:nvPr>
        </p:nvSpPr>
        <p:spPr>
          <a:xfrm>
            <a:off x="1" y="2029974"/>
            <a:ext cx="10426390" cy="4828025"/>
          </a:xfrm>
        </p:spPr>
        <p:txBody>
          <a:bodyPr>
            <a:normAutofit fontScale="62500" lnSpcReduction="20000"/>
          </a:bodyPr>
          <a:lstStyle/>
          <a:p>
            <a:pPr marL="0" indent="0">
              <a:buNone/>
            </a:pPr>
            <a:r>
              <a:rPr lang="en-US" sz="9600" u="sng" dirty="0"/>
              <a:t>P</a:t>
            </a:r>
            <a:r>
              <a:rPr lang="en-US" sz="6400" u="sng" dirty="0"/>
              <a:t>rivate Property</a:t>
            </a:r>
          </a:p>
          <a:p>
            <a:pPr marL="0" indent="0">
              <a:buNone/>
            </a:pPr>
            <a:r>
              <a:rPr lang="en-US" sz="9600" dirty="0"/>
              <a:t>R</a:t>
            </a:r>
          </a:p>
          <a:p>
            <a:pPr marL="0" indent="0">
              <a:buNone/>
            </a:pPr>
            <a:r>
              <a:rPr lang="en-US" sz="9600" dirty="0"/>
              <a:t>I</a:t>
            </a:r>
          </a:p>
          <a:p>
            <a:pPr marL="0" indent="0">
              <a:buNone/>
            </a:pPr>
            <a:r>
              <a:rPr lang="en-US" sz="9600" dirty="0"/>
              <a:t>C</a:t>
            </a:r>
          </a:p>
          <a:p>
            <a:pPr marL="0" indent="0">
              <a:buNone/>
            </a:pPr>
            <a:r>
              <a:rPr lang="en-US" sz="9600" dirty="0"/>
              <a:t>E</a:t>
            </a:r>
          </a:p>
          <a:p>
            <a:pPr marL="0" indent="0">
              <a:buNone/>
            </a:pPr>
            <a:r>
              <a:rPr lang="en-US" sz="9600" dirty="0"/>
              <a:t>S</a:t>
            </a:r>
          </a:p>
        </p:txBody>
      </p:sp>
      <p:pic>
        <p:nvPicPr>
          <p:cNvPr id="4" name="Picture 3" descr="https://lh5.googleusercontent.com/LSu4Lo2xabW3xtw6S1CK5E5cKgBmvJlHzPPXU87OOTBQBdla0IlDgDiakpATshkrDS5xxpg-Ob8hU0KWgKyP_GFZNy_otBRMqB-VZK5FwFQey-EZp6pJF-wwu1bLwc5FjskGYwoWzUY">
            <a:extLst>
              <a:ext uri="{FF2B5EF4-FFF2-40B4-BE49-F238E27FC236}">
                <a16:creationId xmlns:a16="http://schemas.microsoft.com/office/drawing/2014/main" id="{1DE34B30-7F8A-9746-9EDE-6694FF01D7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4987" y="753228"/>
            <a:ext cx="1507802" cy="92524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9787616-4B1B-3048-BBAA-22D9E1746F9D}"/>
              </a:ext>
            </a:extLst>
          </p:cNvPr>
          <p:cNvSpPr txBox="1"/>
          <p:nvPr/>
        </p:nvSpPr>
        <p:spPr>
          <a:xfrm>
            <a:off x="494292" y="2735826"/>
            <a:ext cx="8363415" cy="2862322"/>
          </a:xfrm>
          <a:prstGeom prst="rect">
            <a:avLst/>
          </a:prstGeom>
          <a:noFill/>
        </p:spPr>
        <p:txBody>
          <a:bodyPr wrap="square" rtlCol="0">
            <a:spAutoFit/>
          </a:bodyPr>
          <a:lstStyle/>
          <a:p>
            <a:r>
              <a:rPr lang="en-US" b="1" u="sng" dirty="0"/>
              <a:t>Private property</a:t>
            </a:r>
            <a:r>
              <a:rPr lang="en-US" b="1" dirty="0"/>
              <a:t> </a:t>
            </a:r>
            <a:r>
              <a:rPr lang="en-US" dirty="0"/>
              <a:t>refers to an individual’s ability/right to own, control and benefit from </a:t>
            </a:r>
            <a:r>
              <a:rPr lang="en-US" b="1" i="1" u="sng" dirty="0"/>
              <a:t>resources</a:t>
            </a:r>
            <a:r>
              <a:rPr lang="en-US" dirty="0"/>
              <a:t> such as </a:t>
            </a:r>
            <a:r>
              <a:rPr lang="en-US" i="1" dirty="0"/>
              <a:t>land</a:t>
            </a:r>
            <a:r>
              <a:rPr lang="en-US" dirty="0"/>
              <a:t>, </a:t>
            </a:r>
            <a:r>
              <a:rPr lang="en-US" i="1" dirty="0"/>
              <a:t>intellectual property</a:t>
            </a:r>
            <a:r>
              <a:rPr lang="en-US" dirty="0"/>
              <a:t> (such as ideas, designs or texts that they have produced),  and </a:t>
            </a:r>
            <a:r>
              <a:rPr lang="en-US" b="1" i="1" u="sng" dirty="0"/>
              <a:t>capital</a:t>
            </a:r>
            <a:r>
              <a:rPr lang="en-US" dirty="0"/>
              <a:t> (possessions that can be sold for the purpose of </a:t>
            </a:r>
            <a:r>
              <a:rPr lang="en-US" b="1" i="1" u="sng" dirty="0"/>
              <a:t>wealth redistribution</a:t>
            </a:r>
            <a:r>
              <a:rPr lang="en-US" dirty="0"/>
              <a:t>).</a:t>
            </a:r>
          </a:p>
          <a:p>
            <a:endParaRPr lang="en-US" dirty="0"/>
          </a:p>
          <a:p>
            <a:r>
              <a:rPr lang="en-US" dirty="0"/>
              <a:t> The concept of </a:t>
            </a:r>
            <a:r>
              <a:rPr lang="en-US" i="1" dirty="0"/>
              <a:t>Private Property </a:t>
            </a:r>
            <a:r>
              <a:rPr lang="en-US" dirty="0"/>
              <a:t>can be reflected in the following situations:</a:t>
            </a:r>
          </a:p>
          <a:p>
            <a:r>
              <a:rPr lang="en-US" dirty="0"/>
              <a:t>-Farmers choosing to farm/not farm the land (based on their needs, desire </a:t>
            </a:r>
          </a:p>
          <a:p>
            <a:r>
              <a:rPr lang="en-US" dirty="0"/>
              <a:t> or motivation) and obtaining the benefits of their choices</a:t>
            </a:r>
          </a:p>
          <a:p>
            <a:r>
              <a:rPr lang="en-US" dirty="0"/>
              <a:t>-An author receiving royalties (income) for the sale of their book.</a:t>
            </a:r>
          </a:p>
          <a:p>
            <a:r>
              <a:rPr lang="en-US" dirty="0"/>
              <a:t>-An athlete receiving a gold medal and prize money for winning an event.</a:t>
            </a:r>
          </a:p>
        </p:txBody>
      </p:sp>
      <p:sp>
        <p:nvSpPr>
          <p:cNvPr id="6" name="Dodecagon 5">
            <a:extLst>
              <a:ext uri="{FF2B5EF4-FFF2-40B4-BE49-F238E27FC236}">
                <a16:creationId xmlns:a16="http://schemas.microsoft.com/office/drawing/2014/main" id="{699F2529-4162-CF4E-B973-3676142B0CAA}"/>
              </a:ext>
            </a:extLst>
          </p:cNvPr>
          <p:cNvSpPr/>
          <p:nvPr/>
        </p:nvSpPr>
        <p:spPr>
          <a:xfrm>
            <a:off x="4014437" y="2215632"/>
            <a:ext cx="367991" cy="334536"/>
          </a:xfrm>
          <a:prstGeom prst="dodecagon">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7467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24616-434A-B745-8384-FA505439534D}"/>
              </a:ext>
            </a:extLst>
          </p:cNvPr>
          <p:cNvSpPr>
            <a:spLocks noGrp="1"/>
          </p:cNvSpPr>
          <p:nvPr>
            <p:ph type="title"/>
          </p:nvPr>
        </p:nvSpPr>
        <p:spPr>
          <a:xfrm>
            <a:off x="4850877" y="949036"/>
            <a:ext cx="9613861" cy="1080938"/>
          </a:xfrm>
        </p:spPr>
        <p:txBody>
          <a:bodyPr/>
          <a:lstStyle/>
          <a:p>
            <a:r>
              <a:rPr lang="en-US" dirty="0"/>
              <a:t>Principles of Individualism</a:t>
            </a:r>
          </a:p>
        </p:txBody>
      </p:sp>
      <p:sp>
        <p:nvSpPr>
          <p:cNvPr id="3" name="Content Placeholder 2">
            <a:extLst>
              <a:ext uri="{FF2B5EF4-FFF2-40B4-BE49-F238E27FC236}">
                <a16:creationId xmlns:a16="http://schemas.microsoft.com/office/drawing/2014/main" id="{BCAE6406-AA1C-E744-9700-3ECBC06AD2E6}"/>
              </a:ext>
            </a:extLst>
          </p:cNvPr>
          <p:cNvSpPr>
            <a:spLocks noGrp="1"/>
          </p:cNvSpPr>
          <p:nvPr>
            <p:ph idx="1"/>
          </p:nvPr>
        </p:nvSpPr>
        <p:spPr>
          <a:xfrm>
            <a:off x="1" y="2029974"/>
            <a:ext cx="10426390" cy="4828025"/>
          </a:xfrm>
        </p:spPr>
        <p:txBody>
          <a:bodyPr>
            <a:normAutofit fontScale="62500" lnSpcReduction="20000"/>
          </a:bodyPr>
          <a:lstStyle/>
          <a:p>
            <a:pPr marL="0" indent="0">
              <a:buNone/>
            </a:pPr>
            <a:r>
              <a:rPr lang="en-US" sz="9600" dirty="0"/>
              <a:t>P</a:t>
            </a:r>
          </a:p>
          <a:p>
            <a:pPr marL="0" indent="0">
              <a:buNone/>
            </a:pPr>
            <a:r>
              <a:rPr lang="en-US" sz="9600" u="sng" dirty="0"/>
              <a:t>R</a:t>
            </a:r>
            <a:r>
              <a:rPr lang="en-US" sz="6400" u="sng" dirty="0"/>
              <a:t>ule of Law</a:t>
            </a:r>
          </a:p>
          <a:p>
            <a:pPr marL="0" indent="0">
              <a:buNone/>
            </a:pPr>
            <a:r>
              <a:rPr lang="en-US" sz="9600" dirty="0"/>
              <a:t>I</a:t>
            </a:r>
          </a:p>
          <a:p>
            <a:pPr marL="0" indent="0">
              <a:buNone/>
            </a:pPr>
            <a:r>
              <a:rPr lang="en-US" sz="9600" dirty="0"/>
              <a:t>C</a:t>
            </a:r>
          </a:p>
          <a:p>
            <a:pPr marL="0" indent="0">
              <a:buNone/>
            </a:pPr>
            <a:r>
              <a:rPr lang="en-US" sz="9600" dirty="0"/>
              <a:t>E</a:t>
            </a:r>
          </a:p>
          <a:p>
            <a:pPr marL="0" indent="0">
              <a:buNone/>
            </a:pPr>
            <a:r>
              <a:rPr lang="en-US" sz="9600" dirty="0"/>
              <a:t>S</a:t>
            </a:r>
          </a:p>
        </p:txBody>
      </p:sp>
      <p:pic>
        <p:nvPicPr>
          <p:cNvPr id="4" name="Picture 3" descr="https://lh5.googleusercontent.com/LSu4Lo2xabW3xtw6S1CK5E5cKgBmvJlHzPPXU87OOTBQBdla0IlDgDiakpATshkrDS5xxpg-Ob8hU0KWgKyP_GFZNy_otBRMqB-VZK5FwFQey-EZp6pJF-wwu1bLwc5FjskGYwoWzUY">
            <a:extLst>
              <a:ext uri="{FF2B5EF4-FFF2-40B4-BE49-F238E27FC236}">
                <a16:creationId xmlns:a16="http://schemas.microsoft.com/office/drawing/2014/main" id="{1DE34B30-7F8A-9746-9EDE-6694FF01D7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4987" y="753228"/>
            <a:ext cx="1507802" cy="92524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1DCD8D6-BE00-0E40-9368-C79864840B3C}"/>
              </a:ext>
            </a:extLst>
          </p:cNvPr>
          <p:cNvSpPr txBox="1"/>
          <p:nvPr/>
        </p:nvSpPr>
        <p:spPr>
          <a:xfrm>
            <a:off x="413446" y="3441680"/>
            <a:ext cx="9110546" cy="3416320"/>
          </a:xfrm>
          <a:prstGeom prst="rect">
            <a:avLst/>
          </a:prstGeom>
          <a:noFill/>
        </p:spPr>
        <p:txBody>
          <a:bodyPr wrap="square" rtlCol="0">
            <a:spAutoFit/>
          </a:bodyPr>
          <a:lstStyle/>
          <a:p>
            <a:r>
              <a:rPr lang="en-US" b="1" u="sng" dirty="0"/>
              <a:t>Rule of Law</a:t>
            </a:r>
            <a:r>
              <a:rPr lang="en-US" b="1" dirty="0"/>
              <a:t> </a:t>
            </a:r>
            <a:r>
              <a:rPr lang="en-US" dirty="0"/>
              <a:t>is a principle of individualism that focuses on how the law protects and punishes all individuals equally, regardless of age, gender, political affiliation, social class, profession, or economic well-being. Rule of Law respects individualism by making each individual equal in the eyes of the law. This principle is often reflected in Human Rights legislation and in historical documents such as the Magna Carta.</a:t>
            </a:r>
          </a:p>
          <a:p>
            <a:endParaRPr lang="en-US" dirty="0"/>
          </a:p>
          <a:p>
            <a:r>
              <a:rPr lang="en-US" dirty="0"/>
              <a:t>-Before the Magna Carta, the King of England was not held to the same legal standard as all other English citizens.</a:t>
            </a:r>
          </a:p>
          <a:p>
            <a:r>
              <a:rPr lang="en-US" dirty="0"/>
              <a:t>-If two people commit the same crime; under the same circumstances, both should expect the same consequences.</a:t>
            </a:r>
          </a:p>
          <a:p>
            <a:r>
              <a:rPr lang="en-US" dirty="0"/>
              <a:t>-The needs and rights of all individuals in a legal case are deemed to be of equal importance, regardless of their own individual backgrounds. </a:t>
            </a:r>
          </a:p>
        </p:txBody>
      </p:sp>
      <p:sp>
        <p:nvSpPr>
          <p:cNvPr id="6" name="Diamond 5">
            <a:extLst>
              <a:ext uri="{FF2B5EF4-FFF2-40B4-BE49-F238E27FC236}">
                <a16:creationId xmlns:a16="http://schemas.microsoft.com/office/drawing/2014/main" id="{A1C7E542-4CDD-DC49-9499-5C4D48B9D54D}"/>
              </a:ext>
            </a:extLst>
          </p:cNvPr>
          <p:cNvSpPr/>
          <p:nvPr/>
        </p:nvSpPr>
        <p:spPr>
          <a:xfrm>
            <a:off x="2932770" y="2971799"/>
            <a:ext cx="434898" cy="367992"/>
          </a:xfrm>
          <a:prstGeom prst="diamond">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8368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24616-434A-B745-8384-FA505439534D}"/>
              </a:ext>
            </a:extLst>
          </p:cNvPr>
          <p:cNvSpPr>
            <a:spLocks noGrp="1"/>
          </p:cNvSpPr>
          <p:nvPr>
            <p:ph type="title"/>
          </p:nvPr>
        </p:nvSpPr>
        <p:spPr>
          <a:xfrm>
            <a:off x="4850877" y="949036"/>
            <a:ext cx="9613861" cy="1080938"/>
          </a:xfrm>
        </p:spPr>
        <p:txBody>
          <a:bodyPr/>
          <a:lstStyle/>
          <a:p>
            <a:r>
              <a:rPr lang="en-US" dirty="0"/>
              <a:t>Principles of Individualism</a:t>
            </a:r>
          </a:p>
        </p:txBody>
      </p:sp>
      <p:sp>
        <p:nvSpPr>
          <p:cNvPr id="3" name="Content Placeholder 2">
            <a:extLst>
              <a:ext uri="{FF2B5EF4-FFF2-40B4-BE49-F238E27FC236}">
                <a16:creationId xmlns:a16="http://schemas.microsoft.com/office/drawing/2014/main" id="{BCAE6406-AA1C-E744-9700-3ECBC06AD2E6}"/>
              </a:ext>
            </a:extLst>
          </p:cNvPr>
          <p:cNvSpPr>
            <a:spLocks noGrp="1"/>
          </p:cNvSpPr>
          <p:nvPr>
            <p:ph idx="1"/>
          </p:nvPr>
        </p:nvSpPr>
        <p:spPr>
          <a:xfrm>
            <a:off x="1" y="2029974"/>
            <a:ext cx="11095462" cy="4828025"/>
          </a:xfrm>
        </p:spPr>
        <p:txBody>
          <a:bodyPr>
            <a:normAutofit fontScale="62500" lnSpcReduction="20000"/>
          </a:bodyPr>
          <a:lstStyle/>
          <a:p>
            <a:pPr marL="0" indent="0">
              <a:buNone/>
            </a:pPr>
            <a:r>
              <a:rPr lang="en-US" sz="9600" dirty="0"/>
              <a:t>P</a:t>
            </a:r>
          </a:p>
          <a:p>
            <a:pPr marL="0" indent="0">
              <a:buNone/>
            </a:pPr>
            <a:r>
              <a:rPr lang="en-US" sz="9600" dirty="0"/>
              <a:t>R</a:t>
            </a:r>
          </a:p>
          <a:p>
            <a:pPr marL="0" indent="0">
              <a:buNone/>
            </a:pPr>
            <a:r>
              <a:rPr lang="en-US" sz="9600" u="sng" dirty="0"/>
              <a:t>I</a:t>
            </a:r>
            <a:r>
              <a:rPr lang="en-US" sz="6400" u="sng" dirty="0"/>
              <a:t>ndividual Rights and Freedoms</a:t>
            </a:r>
          </a:p>
          <a:p>
            <a:pPr marL="0" indent="0">
              <a:buNone/>
            </a:pPr>
            <a:r>
              <a:rPr lang="en-US" sz="9600" dirty="0"/>
              <a:t>C</a:t>
            </a:r>
          </a:p>
          <a:p>
            <a:pPr marL="0" indent="0">
              <a:buNone/>
            </a:pPr>
            <a:r>
              <a:rPr lang="en-US" sz="9600" dirty="0"/>
              <a:t>E</a:t>
            </a:r>
          </a:p>
          <a:p>
            <a:pPr marL="0" indent="0">
              <a:buNone/>
            </a:pPr>
            <a:r>
              <a:rPr lang="en-US" sz="9600" dirty="0"/>
              <a:t>S</a:t>
            </a:r>
          </a:p>
        </p:txBody>
      </p:sp>
      <p:pic>
        <p:nvPicPr>
          <p:cNvPr id="4" name="Picture 3" descr="https://lh5.googleusercontent.com/LSu4Lo2xabW3xtw6S1CK5E5cKgBmvJlHzPPXU87OOTBQBdla0IlDgDiakpATshkrDS5xxpg-Ob8hU0KWgKyP_GFZNy_otBRMqB-VZK5FwFQey-EZp6pJF-wwu1bLwc5FjskGYwoWzUY">
            <a:extLst>
              <a:ext uri="{FF2B5EF4-FFF2-40B4-BE49-F238E27FC236}">
                <a16:creationId xmlns:a16="http://schemas.microsoft.com/office/drawing/2014/main" id="{1DE34B30-7F8A-9746-9EDE-6694FF01D7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4987" y="753228"/>
            <a:ext cx="1507802" cy="92524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9C510BB-90BD-D548-B99C-7A67A3B3B3F6}"/>
              </a:ext>
            </a:extLst>
          </p:cNvPr>
          <p:cNvSpPr txBox="1"/>
          <p:nvPr/>
        </p:nvSpPr>
        <p:spPr>
          <a:xfrm>
            <a:off x="511717" y="4160954"/>
            <a:ext cx="11285034" cy="2031325"/>
          </a:xfrm>
          <a:prstGeom prst="rect">
            <a:avLst/>
          </a:prstGeom>
          <a:noFill/>
        </p:spPr>
        <p:txBody>
          <a:bodyPr wrap="square" rtlCol="0">
            <a:spAutoFit/>
          </a:bodyPr>
          <a:lstStyle/>
          <a:p>
            <a:r>
              <a:rPr lang="en-US" b="1" u="sng" dirty="0"/>
              <a:t>Individuals Rights and Freedoms </a:t>
            </a:r>
            <a:r>
              <a:rPr lang="en-US" dirty="0"/>
              <a:t>outline qualities and actions that members of society should expect to have. When considering Universal Human Rights or rights protected in constitutional documents such as the </a:t>
            </a:r>
            <a:r>
              <a:rPr lang="en-US" b="1" u="sng" dirty="0"/>
              <a:t>American Bill of Rights</a:t>
            </a:r>
            <a:r>
              <a:rPr lang="en-US" dirty="0"/>
              <a:t> or the </a:t>
            </a:r>
            <a:r>
              <a:rPr lang="en-US" b="1" u="sng" dirty="0"/>
              <a:t>Canadian Charter of Rights and Freedoms</a:t>
            </a:r>
            <a:r>
              <a:rPr lang="en-US" dirty="0"/>
              <a:t>, these rights include the following:</a:t>
            </a:r>
          </a:p>
          <a:p>
            <a:endParaRPr lang="en-US" dirty="0"/>
          </a:p>
          <a:p>
            <a:r>
              <a:rPr lang="en-US" dirty="0"/>
              <a:t>-Freedom of Association	-Democratic Rights		-Freedom of Mobility	-Religious Freedom</a:t>
            </a:r>
          </a:p>
          <a:p>
            <a:r>
              <a:rPr lang="en-US" dirty="0"/>
              <a:t>-Freedom of Speech		-Freedom of Assembly		-Language Rights		-Right to a fair trial</a:t>
            </a:r>
          </a:p>
        </p:txBody>
      </p:sp>
      <p:sp>
        <p:nvSpPr>
          <p:cNvPr id="6" name="Pie 5">
            <a:extLst>
              <a:ext uri="{FF2B5EF4-FFF2-40B4-BE49-F238E27FC236}">
                <a16:creationId xmlns:a16="http://schemas.microsoft.com/office/drawing/2014/main" id="{1FB23CCD-0940-494A-BA80-8E88C9295A13}"/>
              </a:ext>
            </a:extLst>
          </p:cNvPr>
          <p:cNvSpPr/>
          <p:nvPr/>
        </p:nvSpPr>
        <p:spPr>
          <a:xfrm>
            <a:off x="7326351" y="3829873"/>
            <a:ext cx="356839" cy="310658"/>
          </a:xfrm>
          <a:prstGeom prst="pi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359466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24616-434A-B745-8384-FA505439534D}"/>
              </a:ext>
            </a:extLst>
          </p:cNvPr>
          <p:cNvSpPr>
            <a:spLocks noGrp="1"/>
          </p:cNvSpPr>
          <p:nvPr>
            <p:ph type="title"/>
          </p:nvPr>
        </p:nvSpPr>
        <p:spPr>
          <a:xfrm>
            <a:off x="4850877" y="949036"/>
            <a:ext cx="9613861" cy="1080938"/>
          </a:xfrm>
        </p:spPr>
        <p:txBody>
          <a:bodyPr/>
          <a:lstStyle/>
          <a:p>
            <a:r>
              <a:rPr lang="en-US" dirty="0"/>
              <a:t>Principles of Individualism</a:t>
            </a:r>
          </a:p>
        </p:txBody>
      </p:sp>
      <p:sp>
        <p:nvSpPr>
          <p:cNvPr id="3" name="Content Placeholder 2">
            <a:extLst>
              <a:ext uri="{FF2B5EF4-FFF2-40B4-BE49-F238E27FC236}">
                <a16:creationId xmlns:a16="http://schemas.microsoft.com/office/drawing/2014/main" id="{BCAE6406-AA1C-E744-9700-3ECBC06AD2E6}"/>
              </a:ext>
            </a:extLst>
          </p:cNvPr>
          <p:cNvSpPr>
            <a:spLocks noGrp="1"/>
          </p:cNvSpPr>
          <p:nvPr>
            <p:ph idx="1"/>
          </p:nvPr>
        </p:nvSpPr>
        <p:spPr>
          <a:xfrm>
            <a:off x="1" y="2029974"/>
            <a:ext cx="10426390" cy="4828025"/>
          </a:xfrm>
        </p:spPr>
        <p:txBody>
          <a:bodyPr>
            <a:normAutofit fontScale="62500" lnSpcReduction="20000"/>
          </a:bodyPr>
          <a:lstStyle/>
          <a:p>
            <a:pPr marL="0" indent="0">
              <a:buNone/>
            </a:pPr>
            <a:r>
              <a:rPr lang="en-US" sz="9600" dirty="0"/>
              <a:t>P</a:t>
            </a:r>
          </a:p>
          <a:p>
            <a:pPr marL="0" indent="0">
              <a:buNone/>
            </a:pPr>
            <a:r>
              <a:rPr lang="en-US" sz="9600" dirty="0"/>
              <a:t>R</a:t>
            </a:r>
          </a:p>
          <a:p>
            <a:pPr marL="0" indent="0">
              <a:buNone/>
            </a:pPr>
            <a:r>
              <a:rPr lang="en-US" sz="9600" dirty="0"/>
              <a:t>I</a:t>
            </a:r>
          </a:p>
          <a:p>
            <a:pPr marL="0" indent="0">
              <a:buNone/>
            </a:pPr>
            <a:r>
              <a:rPr lang="en-US" sz="9600" u="sng" dirty="0"/>
              <a:t>C</a:t>
            </a:r>
            <a:r>
              <a:rPr lang="en-US" sz="6400" u="sng" dirty="0"/>
              <a:t>ompetition</a:t>
            </a:r>
          </a:p>
          <a:p>
            <a:pPr marL="0" indent="0">
              <a:buNone/>
            </a:pPr>
            <a:r>
              <a:rPr lang="en-US" sz="9600" dirty="0"/>
              <a:t>E</a:t>
            </a:r>
          </a:p>
          <a:p>
            <a:pPr marL="0" indent="0">
              <a:buNone/>
            </a:pPr>
            <a:r>
              <a:rPr lang="en-US" sz="9600" dirty="0"/>
              <a:t>S</a:t>
            </a:r>
          </a:p>
        </p:txBody>
      </p:sp>
      <p:pic>
        <p:nvPicPr>
          <p:cNvPr id="4" name="Picture 3" descr="https://lh5.googleusercontent.com/LSu4Lo2xabW3xtw6S1CK5E5cKgBmvJlHzPPXU87OOTBQBdla0IlDgDiakpATshkrDS5xxpg-Ob8hU0KWgKyP_GFZNy_otBRMqB-VZK5FwFQey-EZp6pJF-wwu1bLwc5FjskGYwoWzUY">
            <a:extLst>
              <a:ext uri="{FF2B5EF4-FFF2-40B4-BE49-F238E27FC236}">
                <a16:creationId xmlns:a16="http://schemas.microsoft.com/office/drawing/2014/main" id="{1DE34B30-7F8A-9746-9EDE-6694FF01D7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4987" y="753228"/>
            <a:ext cx="1507802" cy="92524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C63DAB0-BEBA-7C43-8C56-E4990B3E6882}"/>
              </a:ext>
            </a:extLst>
          </p:cNvPr>
          <p:cNvSpPr txBox="1"/>
          <p:nvPr/>
        </p:nvSpPr>
        <p:spPr>
          <a:xfrm>
            <a:off x="468195" y="1996972"/>
            <a:ext cx="9091961" cy="2308324"/>
          </a:xfrm>
          <a:prstGeom prst="rect">
            <a:avLst/>
          </a:prstGeom>
          <a:noFill/>
        </p:spPr>
        <p:txBody>
          <a:bodyPr wrap="square" rtlCol="0">
            <a:spAutoFit/>
          </a:bodyPr>
          <a:lstStyle/>
          <a:p>
            <a:r>
              <a:rPr lang="en-US" b="1" u="sng" dirty="0"/>
              <a:t>Competition</a:t>
            </a:r>
            <a:r>
              <a:rPr lang="en-US" dirty="0"/>
              <a:t> refers to the way in which individuals and/or groups out-perform or challenge each other in economies of limited resources and opportunities. This can come in the form of:</a:t>
            </a:r>
          </a:p>
          <a:p>
            <a:endParaRPr lang="en-US" dirty="0"/>
          </a:p>
          <a:p>
            <a:r>
              <a:rPr lang="en-US" dirty="0"/>
              <a:t>-businesses providing higher quality products and services in capitalist markets; </a:t>
            </a:r>
          </a:p>
          <a:p>
            <a:r>
              <a:rPr lang="en-US" dirty="0"/>
              <a:t>-athletes being rewarded for their achievements</a:t>
            </a:r>
          </a:p>
          <a:p>
            <a:r>
              <a:rPr lang="en-US" dirty="0"/>
              <a:t>-students investing their time and effort for the purpose of acquiring higher grades; in turn, procuring limited spots in post-secondary school or rare, high-paying jobs.</a:t>
            </a:r>
          </a:p>
        </p:txBody>
      </p:sp>
      <p:sp>
        <p:nvSpPr>
          <p:cNvPr id="6" name="Plaque 5">
            <a:extLst>
              <a:ext uri="{FF2B5EF4-FFF2-40B4-BE49-F238E27FC236}">
                <a16:creationId xmlns:a16="http://schemas.microsoft.com/office/drawing/2014/main" id="{C2451D05-3171-DE4D-9FF8-2CA4266F26F4}"/>
              </a:ext>
            </a:extLst>
          </p:cNvPr>
          <p:cNvSpPr/>
          <p:nvPr/>
        </p:nvSpPr>
        <p:spPr>
          <a:xfrm>
            <a:off x="3155794" y="4582295"/>
            <a:ext cx="301083" cy="334537"/>
          </a:xfrm>
          <a:prstGeom prst="plaqu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0843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24616-434A-B745-8384-FA505439534D}"/>
              </a:ext>
            </a:extLst>
          </p:cNvPr>
          <p:cNvSpPr>
            <a:spLocks noGrp="1"/>
          </p:cNvSpPr>
          <p:nvPr>
            <p:ph type="title"/>
          </p:nvPr>
        </p:nvSpPr>
        <p:spPr>
          <a:xfrm>
            <a:off x="4850877" y="949036"/>
            <a:ext cx="9613861" cy="1080938"/>
          </a:xfrm>
        </p:spPr>
        <p:txBody>
          <a:bodyPr/>
          <a:lstStyle/>
          <a:p>
            <a:r>
              <a:rPr lang="en-US" dirty="0"/>
              <a:t>Principles of Individualism</a:t>
            </a:r>
          </a:p>
        </p:txBody>
      </p:sp>
      <p:sp>
        <p:nvSpPr>
          <p:cNvPr id="3" name="Content Placeholder 2">
            <a:extLst>
              <a:ext uri="{FF2B5EF4-FFF2-40B4-BE49-F238E27FC236}">
                <a16:creationId xmlns:a16="http://schemas.microsoft.com/office/drawing/2014/main" id="{BCAE6406-AA1C-E744-9700-3ECBC06AD2E6}"/>
              </a:ext>
            </a:extLst>
          </p:cNvPr>
          <p:cNvSpPr>
            <a:spLocks noGrp="1"/>
          </p:cNvSpPr>
          <p:nvPr>
            <p:ph idx="1"/>
          </p:nvPr>
        </p:nvSpPr>
        <p:spPr>
          <a:xfrm>
            <a:off x="0" y="2029974"/>
            <a:ext cx="10426390" cy="4828025"/>
          </a:xfrm>
        </p:spPr>
        <p:txBody>
          <a:bodyPr>
            <a:normAutofit fontScale="62500" lnSpcReduction="20000"/>
          </a:bodyPr>
          <a:lstStyle/>
          <a:p>
            <a:pPr marL="0" indent="0">
              <a:buNone/>
            </a:pPr>
            <a:r>
              <a:rPr lang="en-US" sz="9600" dirty="0"/>
              <a:t>P</a:t>
            </a:r>
          </a:p>
          <a:p>
            <a:pPr marL="0" indent="0">
              <a:buNone/>
            </a:pPr>
            <a:r>
              <a:rPr lang="en-US" sz="9600" dirty="0"/>
              <a:t>R</a:t>
            </a:r>
          </a:p>
          <a:p>
            <a:pPr marL="0" indent="0">
              <a:buNone/>
            </a:pPr>
            <a:r>
              <a:rPr lang="en-US" sz="9600" dirty="0"/>
              <a:t>I</a:t>
            </a:r>
          </a:p>
          <a:p>
            <a:pPr marL="0" indent="0">
              <a:buNone/>
            </a:pPr>
            <a:r>
              <a:rPr lang="en-US" sz="9600" dirty="0"/>
              <a:t>C</a:t>
            </a:r>
          </a:p>
          <a:p>
            <a:pPr marL="0" indent="0">
              <a:buNone/>
            </a:pPr>
            <a:r>
              <a:rPr lang="en-US" sz="9600" u="sng" dirty="0"/>
              <a:t>E</a:t>
            </a:r>
            <a:r>
              <a:rPr lang="en-US" sz="6400" u="sng" dirty="0"/>
              <a:t>conomic Freedom</a:t>
            </a:r>
          </a:p>
          <a:p>
            <a:pPr marL="0" indent="0">
              <a:buNone/>
            </a:pPr>
            <a:r>
              <a:rPr lang="en-US" sz="9600" dirty="0"/>
              <a:t>S</a:t>
            </a:r>
          </a:p>
        </p:txBody>
      </p:sp>
      <p:pic>
        <p:nvPicPr>
          <p:cNvPr id="4" name="Picture 3" descr="https://lh5.googleusercontent.com/LSu4Lo2xabW3xtw6S1CK5E5cKgBmvJlHzPPXU87OOTBQBdla0IlDgDiakpATshkrDS5xxpg-Ob8hU0KWgKyP_GFZNy_otBRMqB-VZK5FwFQey-EZp6pJF-wwu1bLwc5FjskGYwoWzUY">
            <a:extLst>
              <a:ext uri="{FF2B5EF4-FFF2-40B4-BE49-F238E27FC236}">
                <a16:creationId xmlns:a16="http://schemas.microsoft.com/office/drawing/2014/main" id="{1DE34B30-7F8A-9746-9EDE-6694FF01D7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4987" y="753228"/>
            <a:ext cx="1507802" cy="92524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6085C198-A355-864B-A56A-77CAEA6E1562}"/>
              </a:ext>
            </a:extLst>
          </p:cNvPr>
          <p:cNvSpPr txBox="1"/>
          <p:nvPr/>
        </p:nvSpPr>
        <p:spPr>
          <a:xfrm>
            <a:off x="605669" y="3705322"/>
            <a:ext cx="7449015" cy="1477328"/>
          </a:xfrm>
          <a:prstGeom prst="rect">
            <a:avLst/>
          </a:prstGeom>
          <a:noFill/>
        </p:spPr>
        <p:txBody>
          <a:bodyPr wrap="square" rtlCol="0">
            <a:spAutoFit/>
          </a:bodyPr>
          <a:lstStyle/>
          <a:p>
            <a:r>
              <a:rPr lang="en-US" b="1" u="sng" dirty="0"/>
              <a:t>Economic Freedom </a:t>
            </a:r>
            <a:r>
              <a:rPr lang="en-US" dirty="0"/>
              <a:t>refers to the ability to control ones own economic affairs. This means that individuals can choose to save, spend or invest money as they will. Furthermore, they are able to make decisions about how they sell their </a:t>
            </a:r>
            <a:r>
              <a:rPr lang="en-US" dirty="0" err="1"/>
              <a:t>labour</a:t>
            </a:r>
            <a:r>
              <a:rPr lang="en-US" dirty="0"/>
              <a:t> (i.e. where; for what fees; and to which specific clientele). </a:t>
            </a:r>
          </a:p>
        </p:txBody>
      </p:sp>
      <p:sp>
        <p:nvSpPr>
          <p:cNvPr id="6" name="Rectangle 5">
            <a:extLst>
              <a:ext uri="{FF2B5EF4-FFF2-40B4-BE49-F238E27FC236}">
                <a16:creationId xmlns:a16="http://schemas.microsoft.com/office/drawing/2014/main" id="{755E523C-271F-3D43-B02A-89B71FD0BE24}"/>
              </a:ext>
            </a:extLst>
          </p:cNvPr>
          <p:cNvSpPr/>
          <p:nvPr/>
        </p:nvSpPr>
        <p:spPr>
          <a:xfrm>
            <a:off x="4661306" y="5361021"/>
            <a:ext cx="379141" cy="367992"/>
          </a:xfrm>
          <a:prstGeom prst="rect">
            <a:avLst/>
          </a:prstGeom>
          <a:solidFill>
            <a:schemeClr val="bg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7414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24616-434A-B745-8384-FA505439534D}"/>
              </a:ext>
            </a:extLst>
          </p:cNvPr>
          <p:cNvSpPr>
            <a:spLocks noGrp="1"/>
          </p:cNvSpPr>
          <p:nvPr>
            <p:ph type="title"/>
          </p:nvPr>
        </p:nvSpPr>
        <p:spPr>
          <a:xfrm>
            <a:off x="4850877" y="949036"/>
            <a:ext cx="9613861" cy="1080938"/>
          </a:xfrm>
        </p:spPr>
        <p:txBody>
          <a:bodyPr/>
          <a:lstStyle/>
          <a:p>
            <a:r>
              <a:rPr lang="en-US" dirty="0"/>
              <a:t>Principles of Individualism</a:t>
            </a:r>
          </a:p>
        </p:txBody>
      </p:sp>
      <p:sp>
        <p:nvSpPr>
          <p:cNvPr id="3" name="Content Placeholder 2">
            <a:extLst>
              <a:ext uri="{FF2B5EF4-FFF2-40B4-BE49-F238E27FC236}">
                <a16:creationId xmlns:a16="http://schemas.microsoft.com/office/drawing/2014/main" id="{BCAE6406-AA1C-E744-9700-3ECBC06AD2E6}"/>
              </a:ext>
            </a:extLst>
          </p:cNvPr>
          <p:cNvSpPr>
            <a:spLocks noGrp="1"/>
          </p:cNvSpPr>
          <p:nvPr>
            <p:ph idx="1"/>
          </p:nvPr>
        </p:nvSpPr>
        <p:spPr>
          <a:xfrm>
            <a:off x="1" y="2029974"/>
            <a:ext cx="10426390" cy="4828025"/>
          </a:xfrm>
        </p:spPr>
        <p:txBody>
          <a:bodyPr>
            <a:normAutofit fontScale="62500" lnSpcReduction="20000"/>
          </a:bodyPr>
          <a:lstStyle/>
          <a:p>
            <a:pPr marL="0" indent="0">
              <a:buNone/>
            </a:pPr>
            <a:r>
              <a:rPr lang="en-US" sz="9600" dirty="0"/>
              <a:t>P</a:t>
            </a:r>
          </a:p>
          <a:p>
            <a:pPr marL="0" indent="0">
              <a:buNone/>
            </a:pPr>
            <a:r>
              <a:rPr lang="en-US" sz="9600" dirty="0"/>
              <a:t>R</a:t>
            </a:r>
          </a:p>
          <a:p>
            <a:pPr marL="0" indent="0">
              <a:buNone/>
            </a:pPr>
            <a:r>
              <a:rPr lang="en-US" sz="9600" dirty="0"/>
              <a:t>I</a:t>
            </a:r>
          </a:p>
          <a:p>
            <a:pPr marL="0" indent="0">
              <a:buNone/>
            </a:pPr>
            <a:r>
              <a:rPr lang="en-US" sz="9600" dirty="0"/>
              <a:t>C</a:t>
            </a:r>
          </a:p>
          <a:p>
            <a:pPr marL="0" indent="0">
              <a:buNone/>
            </a:pPr>
            <a:r>
              <a:rPr lang="en-US" sz="9600" dirty="0"/>
              <a:t>E</a:t>
            </a:r>
          </a:p>
          <a:p>
            <a:pPr marL="0" indent="0">
              <a:buNone/>
            </a:pPr>
            <a:r>
              <a:rPr lang="en-US" sz="9600" u="sng" dirty="0"/>
              <a:t>S</a:t>
            </a:r>
            <a:r>
              <a:rPr lang="en-US" sz="6400" u="sng" dirty="0"/>
              <a:t>elf Interest</a:t>
            </a:r>
          </a:p>
        </p:txBody>
      </p:sp>
      <p:pic>
        <p:nvPicPr>
          <p:cNvPr id="4" name="Picture 3" descr="https://lh5.googleusercontent.com/LSu4Lo2xabW3xtw6S1CK5E5cKgBmvJlHzPPXU87OOTBQBdla0IlDgDiakpATshkrDS5xxpg-Ob8hU0KWgKyP_GFZNy_otBRMqB-VZK5FwFQey-EZp6pJF-wwu1bLwc5FjskGYwoWzUY">
            <a:extLst>
              <a:ext uri="{FF2B5EF4-FFF2-40B4-BE49-F238E27FC236}">
                <a16:creationId xmlns:a16="http://schemas.microsoft.com/office/drawing/2014/main" id="{1DE34B30-7F8A-9746-9EDE-6694FF01D7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4987" y="753228"/>
            <a:ext cx="1507802" cy="92524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7414BE6A-9A4F-F548-8B50-335663721F98}"/>
              </a:ext>
            </a:extLst>
          </p:cNvPr>
          <p:cNvSpPr txBox="1"/>
          <p:nvPr/>
        </p:nvSpPr>
        <p:spPr>
          <a:xfrm>
            <a:off x="527205" y="2874325"/>
            <a:ext cx="6846849" cy="3139321"/>
          </a:xfrm>
          <a:prstGeom prst="rect">
            <a:avLst/>
          </a:prstGeom>
          <a:noFill/>
        </p:spPr>
        <p:txBody>
          <a:bodyPr wrap="square" rtlCol="0">
            <a:spAutoFit/>
          </a:bodyPr>
          <a:lstStyle/>
          <a:p>
            <a:r>
              <a:rPr lang="en-US" b="1" u="sng" dirty="0"/>
              <a:t>Self interest</a:t>
            </a:r>
            <a:r>
              <a:rPr lang="en-US" b="1" dirty="0"/>
              <a:t> </a:t>
            </a:r>
            <a:r>
              <a:rPr lang="en-US" dirty="0"/>
              <a:t>focuses on the idea that the best decisions are made by individuals rather than collectives or governments.</a:t>
            </a:r>
          </a:p>
          <a:p>
            <a:r>
              <a:rPr lang="en-US" dirty="0"/>
              <a:t>The principle of self interest stems from thinkers such as Locke and Rousseau. </a:t>
            </a:r>
          </a:p>
          <a:p>
            <a:endParaRPr lang="en-US" dirty="0"/>
          </a:p>
          <a:p>
            <a:r>
              <a:rPr lang="en-US" dirty="0"/>
              <a:t>Since individuals are, in theory, born naturally good, they should be trusted to make decisions that will ultimately benefit themselves. Philosophers such as Adam Smith believed that by each individual administering their own self interests, the general standard of living and efficiency of individuals would encourage a more positive and effective society.</a:t>
            </a:r>
          </a:p>
        </p:txBody>
      </p:sp>
      <p:sp>
        <p:nvSpPr>
          <p:cNvPr id="6" name="Triangle 5">
            <a:extLst>
              <a:ext uri="{FF2B5EF4-FFF2-40B4-BE49-F238E27FC236}">
                <a16:creationId xmlns:a16="http://schemas.microsoft.com/office/drawing/2014/main" id="{51A16756-0796-DD46-B7EF-C1458C304300}"/>
              </a:ext>
            </a:extLst>
          </p:cNvPr>
          <p:cNvSpPr/>
          <p:nvPr/>
        </p:nvSpPr>
        <p:spPr>
          <a:xfrm>
            <a:off x="3077737" y="6013646"/>
            <a:ext cx="524107" cy="312234"/>
          </a:xfrm>
          <a:prstGeom prst="triangl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8833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24616-434A-B745-8384-FA505439534D}"/>
              </a:ext>
            </a:extLst>
          </p:cNvPr>
          <p:cNvSpPr>
            <a:spLocks noGrp="1"/>
          </p:cNvSpPr>
          <p:nvPr>
            <p:ph type="title"/>
          </p:nvPr>
        </p:nvSpPr>
        <p:spPr/>
        <p:txBody>
          <a:bodyPr/>
          <a:lstStyle/>
          <a:p>
            <a:pPr algn="r"/>
            <a:r>
              <a:rPr lang="en-US" dirty="0"/>
              <a:t>Principles of Collectivism</a:t>
            </a:r>
          </a:p>
        </p:txBody>
      </p:sp>
      <p:sp>
        <p:nvSpPr>
          <p:cNvPr id="3" name="Content Placeholder 2">
            <a:extLst>
              <a:ext uri="{FF2B5EF4-FFF2-40B4-BE49-F238E27FC236}">
                <a16:creationId xmlns:a16="http://schemas.microsoft.com/office/drawing/2014/main" id="{BCAE6406-AA1C-E744-9700-3ECBC06AD2E6}"/>
              </a:ext>
            </a:extLst>
          </p:cNvPr>
          <p:cNvSpPr>
            <a:spLocks noGrp="1"/>
          </p:cNvSpPr>
          <p:nvPr>
            <p:ph idx="1"/>
          </p:nvPr>
        </p:nvSpPr>
        <p:spPr/>
        <p:txBody>
          <a:bodyPr>
            <a:normAutofit lnSpcReduction="10000"/>
          </a:bodyPr>
          <a:lstStyle/>
          <a:p>
            <a:pPr marL="0" indent="0">
              <a:buNone/>
            </a:pPr>
            <a:r>
              <a:rPr lang="en-US" dirty="0"/>
              <a:t>As “PRICES” is useful for understanding the six principles of individualism, the acronym “PEACCC” is extremely helpful in understanding the six principles of collectivism.</a:t>
            </a:r>
          </a:p>
          <a:p>
            <a:pPr marL="0" indent="0">
              <a:buNone/>
            </a:pPr>
            <a:endParaRPr lang="en-US" dirty="0"/>
          </a:p>
          <a:p>
            <a:pPr marL="0" indent="0">
              <a:buNone/>
            </a:pPr>
            <a:r>
              <a:rPr lang="en-US" dirty="0"/>
              <a:t>And like the concept of individualism, you will be expected to apply your knowledge of collectivism and its six principles with regards to visual sources, quotations and various other topic-areas throughout the course.</a:t>
            </a:r>
          </a:p>
          <a:p>
            <a:pPr marL="0" indent="0">
              <a:buNone/>
            </a:pPr>
            <a:endParaRPr lang="en-US" dirty="0"/>
          </a:p>
          <a:p>
            <a:pPr marL="0" indent="0">
              <a:buNone/>
            </a:pPr>
            <a:r>
              <a:rPr lang="en-US" dirty="0"/>
              <a:t>Just remember: “PEACCC” = Principles of Collectivism</a:t>
            </a:r>
            <a:endParaRPr lang="en-US" b="1" dirty="0"/>
          </a:p>
          <a:p>
            <a:endParaRPr lang="en-US" dirty="0"/>
          </a:p>
        </p:txBody>
      </p:sp>
      <p:pic>
        <p:nvPicPr>
          <p:cNvPr id="4" name="Picture 3" descr="https://lh5.googleusercontent.com/LSu4Lo2xabW3xtw6S1CK5E5cKgBmvJlHzPPXU87OOTBQBdla0IlDgDiakpATshkrDS5xxpg-Ob8hU0KWgKyP_GFZNy_otBRMqB-VZK5FwFQey-EZp6pJF-wwu1bLwc5FjskGYwoWzUY">
            <a:extLst>
              <a:ext uri="{FF2B5EF4-FFF2-40B4-BE49-F238E27FC236}">
                <a16:creationId xmlns:a16="http://schemas.microsoft.com/office/drawing/2014/main" id="{1DE34B30-7F8A-9746-9EDE-6694FF01D7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4987" y="753228"/>
            <a:ext cx="1507802" cy="92524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A26F7D42-2B80-D249-BA89-1E371E842E26}"/>
              </a:ext>
            </a:extLst>
          </p:cNvPr>
          <p:cNvSpPr/>
          <p:nvPr/>
        </p:nvSpPr>
        <p:spPr>
          <a:xfrm>
            <a:off x="0" y="1834166"/>
            <a:ext cx="6096000" cy="5078313"/>
          </a:xfrm>
          <a:prstGeom prst="rect">
            <a:avLst/>
          </a:prstGeom>
        </p:spPr>
        <p:txBody>
          <a:bodyPr>
            <a:spAutoFit/>
          </a:bodyPr>
          <a:lstStyle/>
          <a:p>
            <a:r>
              <a:rPr lang="en-US" sz="5400" dirty="0"/>
              <a:t>P</a:t>
            </a:r>
          </a:p>
          <a:p>
            <a:r>
              <a:rPr lang="en-US" sz="5400" dirty="0"/>
              <a:t>E</a:t>
            </a:r>
            <a:br>
              <a:rPr lang="en-US" sz="5400" dirty="0"/>
            </a:br>
            <a:r>
              <a:rPr lang="en-US" sz="5400" dirty="0"/>
              <a:t>A</a:t>
            </a:r>
            <a:br>
              <a:rPr lang="en-US" sz="5400" dirty="0"/>
            </a:br>
            <a:r>
              <a:rPr lang="en-US" sz="5400" dirty="0"/>
              <a:t>C</a:t>
            </a:r>
            <a:br>
              <a:rPr lang="en-US" sz="5400" dirty="0"/>
            </a:br>
            <a:r>
              <a:rPr lang="en-US" sz="5400" dirty="0"/>
              <a:t>C</a:t>
            </a:r>
          </a:p>
          <a:p>
            <a:r>
              <a:rPr lang="en-US" sz="5400" dirty="0"/>
              <a:t>C</a:t>
            </a:r>
          </a:p>
        </p:txBody>
      </p:sp>
    </p:spTree>
    <p:extLst>
      <p:ext uri="{BB962C8B-B14F-4D97-AF65-F5344CB8AC3E}">
        <p14:creationId xmlns:p14="http://schemas.microsoft.com/office/powerpoint/2010/main" val="1393754898"/>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41967</TotalTime>
  <Words>2086</Words>
  <Application>Microsoft Office PowerPoint</Application>
  <PresentationFormat>Widescreen</PresentationFormat>
  <Paragraphs>152</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Trebuchet MS</vt:lpstr>
      <vt:lpstr>Berlin</vt:lpstr>
      <vt:lpstr>Principles of Individualism   and Collectivism</vt:lpstr>
      <vt:lpstr>Principles of Individualism</vt:lpstr>
      <vt:lpstr>Principles of Individualism</vt:lpstr>
      <vt:lpstr>Principles of Individualism</vt:lpstr>
      <vt:lpstr>Principles of Individualism</vt:lpstr>
      <vt:lpstr>Principles of Individualism</vt:lpstr>
      <vt:lpstr>Principles of Individualism</vt:lpstr>
      <vt:lpstr>Principles of Individualism</vt:lpstr>
      <vt:lpstr>Principles of Collectivism</vt:lpstr>
      <vt:lpstr>Principles of Collectivism</vt:lpstr>
      <vt:lpstr>Principles of Collectivism</vt:lpstr>
      <vt:lpstr>Principles of Collectivism</vt:lpstr>
      <vt:lpstr>Principles of Collectivism</vt:lpstr>
      <vt:lpstr>Principles of Collectivism</vt:lpstr>
      <vt:lpstr>Principles of Collectivism</vt:lpstr>
      <vt:lpstr>Comparing the Corresponding Principles of  Individualism and Collectivism</vt:lpstr>
      <vt:lpstr>WHY DO THE PRINCIPLES OF COLLECTIVISM AND INDIVIDUALISM MATTER?</vt:lpstr>
      <vt:lpstr>WHY DO THE PRINCIPLES OF COLLECTIVISM AND INDIVIDUALISM MATTER?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Individualism   and Collectivism</dc:title>
  <dc:creator>Andrew Ashley</dc:creator>
  <cp:lastModifiedBy>Ashley Provencher</cp:lastModifiedBy>
  <cp:revision>85</cp:revision>
  <dcterms:created xsi:type="dcterms:W3CDTF">2018-09-19T02:55:05Z</dcterms:created>
  <dcterms:modified xsi:type="dcterms:W3CDTF">2019-04-25T19:37:02Z</dcterms:modified>
</cp:coreProperties>
</file>