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91" r:id="rId5"/>
    <p:sldId id="260" r:id="rId6"/>
    <p:sldId id="263" r:id="rId7"/>
    <p:sldId id="262" r:id="rId8"/>
    <p:sldId id="266" r:id="rId9"/>
    <p:sldId id="287" r:id="rId10"/>
    <p:sldId id="269" r:id="rId11"/>
    <p:sldId id="2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29"/>
  </p:normalViewPr>
  <p:slideViewPr>
    <p:cSldViewPr snapToGrid="0" snapToObjects="1">
      <p:cViewPr varScale="1">
        <p:scale>
          <a:sx n="90" d="100"/>
          <a:sy n="90" d="100"/>
        </p:scale>
        <p:origin x="232" y="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8DB1-E316-5645-B1E3-A8C37CE2AC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33B5F8-F938-4C49-A3F0-FF79C19BC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5CB33E-A1FE-6549-95F0-D71E74A886F0}"/>
              </a:ext>
            </a:extLst>
          </p:cNvPr>
          <p:cNvSpPr>
            <a:spLocks noGrp="1"/>
          </p:cNvSpPr>
          <p:nvPr>
            <p:ph type="dt" sz="half" idx="10"/>
          </p:nvPr>
        </p:nvSpPr>
        <p:spPr/>
        <p:txBody>
          <a:bodyPr/>
          <a:lstStyle/>
          <a:p>
            <a:fld id="{D476CE71-BFDC-844A-833A-871A3BACC041}" type="datetimeFigureOut">
              <a:rPr lang="en-US" smtClean="0"/>
              <a:t>9/1/20</a:t>
            </a:fld>
            <a:endParaRPr lang="en-US"/>
          </a:p>
        </p:txBody>
      </p:sp>
      <p:sp>
        <p:nvSpPr>
          <p:cNvPr id="5" name="Footer Placeholder 4">
            <a:extLst>
              <a:ext uri="{FF2B5EF4-FFF2-40B4-BE49-F238E27FC236}">
                <a16:creationId xmlns:a16="http://schemas.microsoft.com/office/drawing/2014/main" id="{D3FDB142-4178-0443-A663-5F3CDE956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3063E-2B29-724B-B7BF-0E6F913E646D}"/>
              </a:ext>
            </a:extLst>
          </p:cNvPr>
          <p:cNvSpPr>
            <a:spLocks noGrp="1"/>
          </p:cNvSpPr>
          <p:nvPr>
            <p:ph type="sldNum" sz="quarter" idx="12"/>
          </p:nvPr>
        </p:nvSpPr>
        <p:spPr/>
        <p:txBody>
          <a:bodyPr/>
          <a:lstStyle/>
          <a:p>
            <a:fld id="{9E521063-4187-3C45-A236-BE84FEAEFB9C}" type="slidenum">
              <a:rPr lang="en-US" smtClean="0"/>
              <a:t>‹#›</a:t>
            </a:fld>
            <a:endParaRPr lang="en-US"/>
          </a:p>
        </p:txBody>
      </p:sp>
    </p:spTree>
    <p:extLst>
      <p:ext uri="{BB962C8B-B14F-4D97-AF65-F5344CB8AC3E}">
        <p14:creationId xmlns:p14="http://schemas.microsoft.com/office/powerpoint/2010/main" val="121037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FD02A-0027-2F47-97B1-EE247FB92E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852A75-60A2-D947-8541-164EE2712D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E1A0B-3F75-EA45-9021-5A066B78194B}"/>
              </a:ext>
            </a:extLst>
          </p:cNvPr>
          <p:cNvSpPr>
            <a:spLocks noGrp="1"/>
          </p:cNvSpPr>
          <p:nvPr>
            <p:ph type="dt" sz="half" idx="10"/>
          </p:nvPr>
        </p:nvSpPr>
        <p:spPr/>
        <p:txBody>
          <a:bodyPr/>
          <a:lstStyle/>
          <a:p>
            <a:fld id="{D476CE71-BFDC-844A-833A-871A3BACC041}" type="datetimeFigureOut">
              <a:rPr lang="en-US" smtClean="0"/>
              <a:t>9/1/20</a:t>
            </a:fld>
            <a:endParaRPr lang="en-US"/>
          </a:p>
        </p:txBody>
      </p:sp>
      <p:sp>
        <p:nvSpPr>
          <p:cNvPr id="5" name="Footer Placeholder 4">
            <a:extLst>
              <a:ext uri="{FF2B5EF4-FFF2-40B4-BE49-F238E27FC236}">
                <a16:creationId xmlns:a16="http://schemas.microsoft.com/office/drawing/2014/main" id="{1A2C7373-BC37-684E-8863-C7A9DE16D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15C74-A29C-A54E-909C-19590DBCC19E}"/>
              </a:ext>
            </a:extLst>
          </p:cNvPr>
          <p:cNvSpPr>
            <a:spLocks noGrp="1"/>
          </p:cNvSpPr>
          <p:nvPr>
            <p:ph type="sldNum" sz="quarter" idx="12"/>
          </p:nvPr>
        </p:nvSpPr>
        <p:spPr/>
        <p:txBody>
          <a:bodyPr/>
          <a:lstStyle/>
          <a:p>
            <a:fld id="{9E521063-4187-3C45-A236-BE84FEAEFB9C}" type="slidenum">
              <a:rPr lang="en-US" smtClean="0"/>
              <a:t>‹#›</a:t>
            </a:fld>
            <a:endParaRPr lang="en-US"/>
          </a:p>
        </p:txBody>
      </p:sp>
    </p:spTree>
    <p:extLst>
      <p:ext uri="{BB962C8B-B14F-4D97-AF65-F5344CB8AC3E}">
        <p14:creationId xmlns:p14="http://schemas.microsoft.com/office/powerpoint/2010/main" val="337433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2871C5-BDB6-C349-985F-53E5D6245D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30BFDC-975F-F947-8E74-504AE3A22D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0CBC8-46F7-3F43-AE61-2CA7562B8457}"/>
              </a:ext>
            </a:extLst>
          </p:cNvPr>
          <p:cNvSpPr>
            <a:spLocks noGrp="1"/>
          </p:cNvSpPr>
          <p:nvPr>
            <p:ph type="dt" sz="half" idx="10"/>
          </p:nvPr>
        </p:nvSpPr>
        <p:spPr/>
        <p:txBody>
          <a:bodyPr/>
          <a:lstStyle/>
          <a:p>
            <a:fld id="{D476CE71-BFDC-844A-833A-871A3BACC041}" type="datetimeFigureOut">
              <a:rPr lang="en-US" smtClean="0"/>
              <a:t>9/1/20</a:t>
            </a:fld>
            <a:endParaRPr lang="en-US"/>
          </a:p>
        </p:txBody>
      </p:sp>
      <p:sp>
        <p:nvSpPr>
          <p:cNvPr id="5" name="Footer Placeholder 4">
            <a:extLst>
              <a:ext uri="{FF2B5EF4-FFF2-40B4-BE49-F238E27FC236}">
                <a16:creationId xmlns:a16="http://schemas.microsoft.com/office/drawing/2014/main" id="{79C7D02B-0438-9545-A45F-8B381E91E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EA2B2-1CEE-9649-B40F-B7929B978E98}"/>
              </a:ext>
            </a:extLst>
          </p:cNvPr>
          <p:cNvSpPr>
            <a:spLocks noGrp="1"/>
          </p:cNvSpPr>
          <p:nvPr>
            <p:ph type="sldNum" sz="quarter" idx="12"/>
          </p:nvPr>
        </p:nvSpPr>
        <p:spPr/>
        <p:txBody>
          <a:bodyPr/>
          <a:lstStyle/>
          <a:p>
            <a:fld id="{9E521063-4187-3C45-A236-BE84FEAEFB9C}" type="slidenum">
              <a:rPr lang="en-US" smtClean="0"/>
              <a:t>‹#›</a:t>
            </a:fld>
            <a:endParaRPr lang="en-US"/>
          </a:p>
        </p:txBody>
      </p:sp>
    </p:spTree>
    <p:extLst>
      <p:ext uri="{BB962C8B-B14F-4D97-AF65-F5344CB8AC3E}">
        <p14:creationId xmlns:p14="http://schemas.microsoft.com/office/powerpoint/2010/main" val="794846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609600"/>
            <a:ext cx="10363200" cy="1143000"/>
          </a:xfrm>
        </p:spPr>
        <p:txBody>
          <a:bodyPr/>
          <a:lstStyle/>
          <a:p>
            <a:r>
              <a:rPr lang="en-CA"/>
              <a:t>Click to edit Master title style</a:t>
            </a:r>
            <a:endParaRPr lang="en-US"/>
          </a:p>
        </p:txBody>
      </p:sp>
      <p:sp>
        <p:nvSpPr>
          <p:cNvPr id="3" name="ClipArt Placeholder 2"/>
          <p:cNvSpPr>
            <a:spLocks noGrp="1"/>
          </p:cNvSpPr>
          <p:nvPr>
            <p:ph type="clipArt" sz="half" idx="1"/>
          </p:nvPr>
        </p:nvSpPr>
        <p:spPr>
          <a:xfrm>
            <a:off x="711200" y="2133600"/>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994400" y="2133600"/>
            <a:ext cx="5080000" cy="41148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a:extLst>
              <a:ext uri="{FF2B5EF4-FFF2-40B4-BE49-F238E27FC236}">
                <a16:creationId xmlns:a16="http://schemas.microsoft.com/office/drawing/2014/main" id="{EBB4BC97-4125-8748-A489-4AB54BC9469E}"/>
              </a:ext>
            </a:extLst>
          </p:cNvPr>
          <p:cNvSpPr>
            <a:spLocks noGrp="1"/>
          </p:cNvSpPr>
          <p:nvPr>
            <p:ph type="dt" sz="half" idx="10"/>
          </p:nvPr>
        </p:nvSpPr>
        <p:spPr>
          <a:xfrm>
            <a:off x="711200" y="6324600"/>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4004C8B-D45E-634D-9ABB-500E1625107C}"/>
              </a:ext>
            </a:extLst>
          </p:cNvPr>
          <p:cNvSpPr>
            <a:spLocks noGrp="1"/>
          </p:cNvSpPr>
          <p:nvPr>
            <p:ph type="ftr" sz="quarter" idx="11"/>
          </p:nvPr>
        </p:nvSpPr>
        <p:spPr>
          <a:xfrm>
            <a:off x="3962400" y="63246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FB4F8DA-CEBD-BD43-A494-A37BEB41AAA0}"/>
              </a:ext>
            </a:extLst>
          </p:cNvPr>
          <p:cNvSpPr>
            <a:spLocks noGrp="1"/>
          </p:cNvSpPr>
          <p:nvPr>
            <p:ph type="sldNum" sz="quarter" idx="12"/>
          </p:nvPr>
        </p:nvSpPr>
        <p:spPr>
          <a:xfrm>
            <a:off x="8534400" y="6324600"/>
            <a:ext cx="2540000" cy="457200"/>
          </a:xfrm>
        </p:spPr>
        <p:txBody>
          <a:bodyPr/>
          <a:lstStyle>
            <a:lvl1pPr>
              <a:defRPr/>
            </a:lvl1pPr>
          </a:lstStyle>
          <a:p>
            <a:fld id="{E7739781-310A-2442-AEAB-E997CC75A056}" type="slidenum">
              <a:rPr lang="en-US" altLang="en-US"/>
              <a:pPr/>
              <a:t>‹#›</a:t>
            </a:fld>
            <a:endParaRPr lang="en-US" altLang="en-US"/>
          </a:p>
        </p:txBody>
      </p:sp>
    </p:spTree>
    <p:extLst>
      <p:ext uri="{BB962C8B-B14F-4D97-AF65-F5344CB8AC3E}">
        <p14:creationId xmlns:p14="http://schemas.microsoft.com/office/powerpoint/2010/main" val="368899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11200" y="609600"/>
            <a:ext cx="10363200" cy="1143000"/>
          </a:xfrm>
        </p:spPr>
        <p:txBody>
          <a:bodyPr/>
          <a:lstStyle/>
          <a:p>
            <a:r>
              <a:rPr lang="en-CA"/>
              <a:t>Click to edit Master title style</a:t>
            </a:r>
            <a:endParaRPr lang="en-US"/>
          </a:p>
        </p:txBody>
      </p:sp>
      <p:sp>
        <p:nvSpPr>
          <p:cNvPr id="3" name="Text Placeholder 2"/>
          <p:cNvSpPr>
            <a:spLocks noGrp="1"/>
          </p:cNvSpPr>
          <p:nvPr>
            <p:ph type="body" sz="half" idx="1"/>
          </p:nvPr>
        </p:nvSpPr>
        <p:spPr>
          <a:xfrm>
            <a:off x="711200" y="2133600"/>
            <a:ext cx="5080000" cy="41148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lipArt Placeholder 3"/>
          <p:cNvSpPr>
            <a:spLocks noGrp="1"/>
          </p:cNvSpPr>
          <p:nvPr>
            <p:ph type="clipArt" sz="half" idx="2"/>
          </p:nvPr>
        </p:nvSpPr>
        <p:spPr>
          <a:xfrm>
            <a:off x="5994400" y="2133600"/>
            <a:ext cx="5080000" cy="4114800"/>
          </a:xfrm>
        </p:spPr>
        <p:txBody>
          <a:bodyPr rtlCol="0">
            <a:normAutofit/>
          </a:bodyPr>
          <a:lstStyle/>
          <a:p>
            <a:pPr lvl="0"/>
            <a:endParaRPr lang="en-US" noProof="0"/>
          </a:p>
        </p:txBody>
      </p:sp>
      <p:sp>
        <p:nvSpPr>
          <p:cNvPr id="5" name="Date Placeholder 4">
            <a:extLst>
              <a:ext uri="{FF2B5EF4-FFF2-40B4-BE49-F238E27FC236}">
                <a16:creationId xmlns:a16="http://schemas.microsoft.com/office/drawing/2014/main" id="{317DACAD-0AF0-D445-B370-3CBACFB1F568}"/>
              </a:ext>
            </a:extLst>
          </p:cNvPr>
          <p:cNvSpPr>
            <a:spLocks noGrp="1"/>
          </p:cNvSpPr>
          <p:nvPr>
            <p:ph type="dt" sz="half" idx="10"/>
          </p:nvPr>
        </p:nvSpPr>
        <p:spPr>
          <a:xfrm>
            <a:off x="711200" y="6324600"/>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1CBBC56-3998-0940-9143-DD90F90B1798}"/>
              </a:ext>
            </a:extLst>
          </p:cNvPr>
          <p:cNvSpPr>
            <a:spLocks noGrp="1"/>
          </p:cNvSpPr>
          <p:nvPr>
            <p:ph type="ftr" sz="quarter" idx="11"/>
          </p:nvPr>
        </p:nvSpPr>
        <p:spPr>
          <a:xfrm>
            <a:off x="3962400" y="63246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65BA9E4-54EF-F04C-9CB7-9B450065F3FD}"/>
              </a:ext>
            </a:extLst>
          </p:cNvPr>
          <p:cNvSpPr>
            <a:spLocks noGrp="1"/>
          </p:cNvSpPr>
          <p:nvPr>
            <p:ph type="sldNum" sz="quarter" idx="12"/>
          </p:nvPr>
        </p:nvSpPr>
        <p:spPr>
          <a:xfrm>
            <a:off x="8534400" y="6324600"/>
            <a:ext cx="2540000" cy="457200"/>
          </a:xfrm>
        </p:spPr>
        <p:txBody>
          <a:bodyPr/>
          <a:lstStyle>
            <a:lvl1pPr>
              <a:defRPr/>
            </a:lvl1pPr>
          </a:lstStyle>
          <a:p>
            <a:fld id="{AF399595-8D52-154A-AAC4-4ACCC595AF29}" type="slidenum">
              <a:rPr lang="en-US" altLang="en-US"/>
              <a:pPr/>
              <a:t>‹#›</a:t>
            </a:fld>
            <a:endParaRPr lang="en-US" altLang="en-US"/>
          </a:p>
        </p:txBody>
      </p:sp>
    </p:spTree>
    <p:extLst>
      <p:ext uri="{BB962C8B-B14F-4D97-AF65-F5344CB8AC3E}">
        <p14:creationId xmlns:p14="http://schemas.microsoft.com/office/powerpoint/2010/main" val="1995289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7578-3C7E-E546-A6C1-02FB33CFD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D7F4A4-D550-6C49-B1D7-9B1E410979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B51A7-B350-434B-A11B-445687877F06}"/>
              </a:ext>
            </a:extLst>
          </p:cNvPr>
          <p:cNvSpPr>
            <a:spLocks noGrp="1"/>
          </p:cNvSpPr>
          <p:nvPr>
            <p:ph type="dt" sz="half" idx="10"/>
          </p:nvPr>
        </p:nvSpPr>
        <p:spPr/>
        <p:txBody>
          <a:bodyPr/>
          <a:lstStyle/>
          <a:p>
            <a:fld id="{D476CE71-BFDC-844A-833A-871A3BACC041}" type="datetimeFigureOut">
              <a:rPr lang="en-US" smtClean="0"/>
              <a:t>9/1/20</a:t>
            </a:fld>
            <a:endParaRPr lang="en-US"/>
          </a:p>
        </p:txBody>
      </p:sp>
      <p:sp>
        <p:nvSpPr>
          <p:cNvPr id="5" name="Footer Placeholder 4">
            <a:extLst>
              <a:ext uri="{FF2B5EF4-FFF2-40B4-BE49-F238E27FC236}">
                <a16:creationId xmlns:a16="http://schemas.microsoft.com/office/drawing/2014/main" id="{0CAB34C1-9C23-B448-92B8-1C7489C5B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42477-3381-9A4D-B148-BF093ACC7265}"/>
              </a:ext>
            </a:extLst>
          </p:cNvPr>
          <p:cNvSpPr>
            <a:spLocks noGrp="1"/>
          </p:cNvSpPr>
          <p:nvPr>
            <p:ph type="sldNum" sz="quarter" idx="12"/>
          </p:nvPr>
        </p:nvSpPr>
        <p:spPr/>
        <p:txBody>
          <a:bodyPr/>
          <a:lstStyle/>
          <a:p>
            <a:fld id="{9E521063-4187-3C45-A236-BE84FEAEFB9C}" type="slidenum">
              <a:rPr lang="en-US" smtClean="0"/>
              <a:t>‹#›</a:t>
            </a:fld>
            <a:endParaRPr lang="en-US"/>
          </a:p>
        </p:txBody>
      </p:sp>
    </p:spTree>
    <p:extLst>
      <p:ext uri="{BB962C8B-B14F-4D97-AF65-F5344CB8AC3E}">
        <p14:creationId xmlns:p14="http://schemas.microsoft.com/office/powerpoint/2010/main" val="148947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70E08-FCDA-BE4C-BF56-57ABF040F3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F4E6DA-5C54-2546-B449-FA93356105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C63BDF-C376-1D41-AB62-671078717CA3}"/>
              </a:ext>
            </a:extLst>
          </p:cNvPr>
          <p:cNvSpPr>
            <a:spLocks noGrp="1"/>
          </p:cNvSpPr>
          <p:nvPr>
            <p:ph type="dt" sz="half" idx="10"/>
          </p:nvPr>
        </p:nvSpPr>
        <p:spPr/>
        <p:txBody>
          <a:bodyPr/>
          <a:lstStyle/>
          <a:p>
            <a:fld id="{D476CE71-BFDC-844A-833A-871A3BACC041}" type="datetimeFigureOut">
              <a:rPr lang="en-US" smtClean="0"/>
              <a:t>9/1/20</a:t>
            </a:fld>
            <a:endParaRPr lang="en-US"/>
          </a:p>
        </p:txBody>
      </p:sp>
      <p:sp>
        <p:nvSpPr>
          <p:cNvPr id="5" name="Footer Placeholder 4">
            <a:extLst>
              <a:ext uri="{FF2B5EF4-FFF2-40B4-BE49-F238E27FC236}">
                <a16:creationId xmlns:a16="http://schemas.microsoft.com/office/drawing/2014/main" id="{22821202-E177-8341-BFF2-AC452DF51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3995D-D451-2442-A21E-969954430F20}"/>
              </a:ext>
            </a:extLst>
          </p:cNvPr>
          <p:cNvSpPr>
            <a:spLocks noGrp="1"/>
          </p:cNvSpPr>
          <p:nvPr>
            <p:ph type="sldNum" sz="quarter" idx="12"/>
          </p:nvPr>
        </p:nvSpPr>
        <p:spPr/>
        <p:txBody>
          <a:bodyPr/>
          <a:lstStyle/>
          <a:p>
            <a:fld id="{9E521063-4187-3C45-A236-BE84FEAEFB9C}" type="slidenum">
              <a:rPr lang="en-US" smtClean="0"/>
              <a:t>‹#›</a:t>
            </a:fld>
            <a:endParaRPr lang="en-US"/>
          </a:p>
        </p:txBody>
      </p:sp>
    </p:spTree>
    <p:extLst>
      <p:ext uri="{BB962C8B-B14F-4D97-AF65-F5344CB8AC3E}">
        <p14:creationId xmlns:p14="http://schemas.microsoft.com/office/powerpoint/2010/main" val="98544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F70A-F622-E542-8963-2152792DA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FBEFB-C46C-2347-ACFA-804ACB7FB9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76DDE9-FE9E-7C44-B205-F8D6182A1D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D71932-3486-5A4E-A634-662BCAACD433}"/>
              </a:ext>
            </a:extLst>
          </p:cNvPr>
          <p:cNvSpPr>
            <a:spLocks noGrp="1"/>
          </p:cNvSpPr>
          <p:nvPr>
            <p:ph type="dt" sz="half" idx="10"/>
          </p:nvPr>
        </p:nvSpPr>
        <p:spPr/>
        <p:txBody>
          <a:bodyPr/>
          <a:lstStyle/>
          <a:p>
            <a:fld id="{D476CE71-BFDC-844A-833A-871A3BACC041}" type="datetimeFigureOut">
              <a:rPr lang="en-US" smtClean="0"/>
              <a:t>9/1/20</a:t>
            </a:fld>
            <a:endParaRPr lang="en-US"/>
          </a:p>
        </p:txBody>
      </p:sp>
      <p:sp>
        <p:nvSpPr>
          <p:cNvPr id="6" name="Footer Placeholder 5">
            <a:extLst>
              <a:ext uri="{FF2B5EF4-FFF2-40B4-BE49-F238E27FC236}">
                <a16:creationId xmlns:a16="http://schemas.microsoft.com/office/drawing/2014/main" id="{AC01A276-D3BC-8548-B9A4-F026878B29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58785A-9CF7-A443-9687-9FBC03B34349}"/>
              </a:ext>
            </a:extLst>
          </p:cNvPr>
          <p:cNvSpPr>
            <a:spLocks noGrp="1"/>
          </p:cNvSpPr>
          <p:nvPr>
            <p:ph type="sldNum" sz="quarter" idx="12"/>
          </p:nvPr>
        </p:nvSpPr>
        <p:spPr/>
        <p:txBody>
          <a:bodyPr/>
          <a:lstStyle/>
          <a:p>
            <a:fld id="{9E521063-4187-3C45-A236-BE84FEAEFB9C}" type="slidenum">
              <a:rPr lang="en-US" smtClean="0"/>
              <a:t>‹#›</a:t>
            </a:fld>
            <a:endParaRPr lang="en-US"/>
          </a:p>
        </p:txBody>
      </p:sp>
    </p:spTree>
    <p:extLst>
      <p:ext uri="{BB962C8B-B14F-4D97-AF65-F5344CB8AC3E}">
        <p14:creationId xmlns:p14="http://schemas.microsoft.com/office/powerpoint/2010/main" val="218259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9A060-CD41-F642-BC00-174D1E0C54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A1D6E0-A2D2-194F-AC1E-CBD36F2C4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A6CACB-A48B-5647-A378-CCB913916C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EADA49-E1AA-0340-BE70-681FA0A3BE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EEAD9A-0B84-D349-AB4B-4F8E6508E8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28DBA9-E466-5749-9186-FE0AE052F6B5}"/>
              </a:ext>
            </a:extLst>
          </p:cNvPr>
          <p:cNvSpPr>
            <a:spLocks noGrp="1"/>
          </p:cNvSpPr>
          <p:nvPr>
            <p:ph type="dt" sz="half" idx="10"/>
          </p:nvPr>
        </p:nvSpPr>
        <p:spPr/>
        <p:txBody>
          <a:bodyPr/>
          <a:lstStyle/>
          <a:p>
            <a:fld id="{D476CE71-BFDC-844A-833A-871A3BACC041}" type="datetimeFigureOut">
              <a:rPr lang="en-US" smtClean="0"/>
              <a:t>9/1/20</a:t>
            </a:fld>
            <a:endParaRPr lang="en-US"/>
          </a:p>
        </p:txBody>
      </p:sp>
      <p:sp>
        <p:nvSpPr>
          <p:cNvPr id="8" name="Footer Placeholder 7">
            <a:extLst>
              <a:ext uri="{FF2B5EF4-FFF2-40B4-BE49-F238E27FC236}">
                <a16:creationId xmlns:a16="http://schemas.microsoft.com/office/drawing/2014/main" id="{80D28997-BFC2-5640-857D-F1A3C1995F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E75D2D-29CA-2041-B57A-87140C782284}"/>
              </a:ext>
            </a:extLst>
          </p:cNvPr>
          <p:cNvSpPr>
            <a:spLocks noGrp="1"/>
          </p:cNvSpPr>
          <p:nvPr>
            <p:ph type="sldNum" sz="quarter" idx="12"/>
          </p:nvPr>
        </p:nvSpPr>
        <p:spPr/>
        <p:txBody>
          <a:bodyPr/>
          <a:lstStyle/>
          <a:p>
            <a:fld id="{9E521063-4187-3C45-A236-BE84FEAEFB9C}" type="slidenum">
              <a:rPr lang="en-US" smtClean="0"/>
              <a:t>‹#›</a:t>
            </a:fld>
            <a:endParaRPr lang="en-US"/>
          </a:p>
        </p:txBody>
      </p:sp>
    </p:spTree>
    <p:extLst>
      <p:ext uri="{BB962C8B-B14F-4D97-AF65-F5344CB8AC3E}">
        <p14:creationId xmlns:p14="http://schemas.microsoft.com/office/powerpoint/2010/main" val="3858564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443D-868A-C342-97A7-8278D40315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EA468D-6EFB-1948-8E44-24770ACC6C51}"/>
              </a:ext>
            </a:extLst>
          </p:cNvPr>
          <p:cNvSpPr>
            <a:spLocks noGrp="1"/>
          </p:cNvSpPr>
          <p:nvPr>
            <p:ph type="dt" sz="half" idx="10"/>
          </p:nvPr>
        </p:nvSpPr>
        <p:spPr/>
        <p:txBody>
          <a:bodyPr/>
          <a:lstStyle/>
          <a:p>
            <a:fld id="{D476CE71-BFDC-844A-833A-871A3BACC041}" type="datetimeFigureOut">
              <a:rPr lang="en-US" smtClean="0"/>
              <a:t>9/1/20</a:t>
            </a:fld>
            <a:endParaRPr lang="en-US"/>
          </a:p>
        </p:txBody>
      </p:sp>
      <p:sp>
        <p:nvSpPr>
          <p:cNvPr id="4" name="Footer Placeholder 3">
            <a:extLst>
              <a:ext uri="{FF2B5EF4-FFF2-40B4-BE49-F238E27FC236}">
                <a16:creationId xmlns:a16="http://schemas.microsoft.com/office/drawing/2014/main" id="{498BDDE9-D108-2646-8246-C1C0D86C31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38F0AC-E318-8D40-887D-849196EFC21D}"/>
              </a:ext>
            </a:extLst>
          </p:cNvPr>
          <p:cNvSpPr>
            <a:spLocks noGrp="1"/>
          </p:cNvSpPr>
          <p:nvPr>
            <p:ph type="sldNum" sz="quarter" idx="12"/>
          </p:nvPr>
        </p:nvSpPr>
        <p:spPr/>
        <p:txBody>
          <a:bodyPr/>
          <a:lstStyle/>
          <a:p>
            <a:fld id="{9E521063-4187-3C45-A236-BE84FEAEFB9C}" type="slidenum">
              <a:rPr lang="en-US" smtClean="0"/>
              <a:t>‹#›</a:t>
            </a:fld>
            <a:endParaRPr lang="en-US"/>
          </a:p>
        </p:txBody>
      </p:sp>
    </p:spTree>
    <p:extLst>
      <p:ext uri="{BB962C8B-B14F-4D97-AF65-F5344CB8AC3E}">
        <p14:creationId xmlns:p14="http://schemas.microsoft.com/office/powerpoint/2010/main" val="235440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2795C2-34BD-4946-88E4-7D96814DDA6C}"/>
              </a:ext>
            </a:extLst>
          </p:cNvPr>
          <p:cNvSpPr>
            <a:spLocks noGrp="1"/>
          </p:cNvSpPr>
          <p:nvPr>
            <p:ph type="dt" sz="half" idx="10"/>
          </p:nvPr>
        </p:nvSpPr>
        <p:spPr/>
        <p:txBody>
          <a:bodyPr/>
          <a:lstStyle/>
          <a:p>
            <a:fld id="{D476CE71-BFDC-844A-833A-871A3BACC041}" type="datetimeFigureOut">
              <a:rPr lang="en-US" smtClean="0"/>
              <a:t>9/1/20</a:t>
            </a:fld>
            <a:endParaRPr lang="en-US"/>
          </a:p>
        </p:txBody>
      </p:sp>
      <p:sp>
        <p:nvSpPr>
          <p:cNvPr id="3" name="Footer Placeholder 2">
            <a:extLst>
              <a:ext uri="{FF2B5EF4-FFF2-40B4-BE49-F238E27FC236}">
                <a16:creationId xmlns:a16="http://schemas.microsoft.com/office/drawing/2014/main" id="{06785530-7EFB-A14F-BA65-E1655D229C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AF7A2E-3874-CA45-9B82-0DD3D7BEE0E1}"/>
              </a:ext>
            </a:extLst>
          </p:cNvPr>
          <p:cNvSpPr>
            <a:spLocks noGrp="1"/>
          </p:cNvSpPr>
          <p:nvPr>
            <p:ph type="sldNum" sz="quarter" idx="12"/>
          </p:nvPr>
        </p:nvSpPr>
        <p:spPr/>
        <p:txBody>
          <a:bodyPr/>
          <a:lstStyle/>
          <a:p>
            <a:fld id="{9E521063-4187-3C45-A236-BE84FEAEFB9C}" type="slidenum">
              <a:rPr lang="en-US" smtClean="0"/>
              <a:t>‹#›</a:t>
            </a:fld>
            <a:endParaRPr lang="en-US"/>
          </a:p>
        </p:txBody>
      </p:sp>
    </p:spTree>
    <p:extLst>
      <p:ext uri="{BB962C8B-B14F-4D97-AF65-F5344CB8AC3E}">
        <p14:creationId xmlns:p14="http://schemas.microsoft.com/office/powerpoint/2010/main" val="242561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7D163-CBEF-3F42-9AB1-10EBDC5746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B14746-64E6-5440-A28A-70B88932C0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A4650C-D6CE-6941-AFD5-DBB0B623E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74B0A7-C8B2-7D43-91D9-534274FB5BB7}"/>
              </a:ext>
            </a:extLst>
          </p:cNvPr>
          <p:cNvSpPr>
            <a:spLocks noGrp="1"/>
          </p:cNvSpPr>
          <p:nvPr>
            <p:ph type="dt" sz="half" idx="10"/>
          </p:nvPr>
        </p:nvSpPr>
        <p:spPr/>
        <p:txBody>
          <a:bodyPr/>
          <a:lstStyle/>
          <a:p>
            <a:fld id="{D476CE71-BFDC-844A-833A-871A3BACC041}" type="datetimeFigureOut">
              <a:rPr lang="en-US" smtClean="0"/>
              <a:t>9/1/20</a:t>
            </a:fld>
            <a:endParaRPr lang="en-US"/>
          </a:p>
        </p:txBody>
      </p:sp>
      <p:sp>
        <p:nvSpPr>
          <p:cNvPr id="6" name="Footer Placeholder 5">
            <a:extLst>
              <a:ext uri="{FF2B5EF4-FFF2-40B4-BE49-F238E27FC236}">
                <a16:creationId xmlns:a16="http://schemas.microsoft.com/office/drawing/2014/main" id="{B14FBEF5-1824-AA42-95FF-ED2329ED2F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45F78-6B70-C648-9F56-B520668FDD47}"/>
              </a:ext>
            </a:extLst>
          </p:cNvPr>
          <p:cNvSpPr>
            <a:spLocks noGrp="1"/>
          </p:cNvSpPr>
          <p:nvPr>
            <p:ph type="sldNum" sz="quarter" idx="12"/>
          </p:nvPr>
        </p:nvSpPr>
        <p:spPr/>
        <p:txBody>
          <a:bodyPr/>
          <a:lstStyle/>
          <a:p>
            <a:fld id="{9E521063-4187-3C45-A236-BE84FEAEFB9C}" type="slidenum">
              <a:rPr lang="en-US" smtClean="0"/>
              <a:t>‹#›</a:t>
            </a:fld>
            <a:endParaRPr lang="en-US"/>
          </a:p>
        </p:txBody>
      </p:sp>
    </p:spTree>
    <p:extLst>
      <p:ext uri="{BB962C8B-B14F-4D97-AF65-F5344CB8AC3E}">
        <p14:creationId xmlns:p14="http://schemas.microsoft.com/office/powerpoint/2010/main" val="83434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E605-7953-564A-8F3C-36EDD681C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8C27F2-E63F-2B4D-8640-7399289233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2870A8-6E4A-9C40-A0FF-02B9AD0998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F554EB-E9F0-8045-BEE7-E77A376A46BF}"/>
              </a:ext>
            </a:extLst>
          </p:cNvPr>
          <p:cNvSpPr>
            <a:spLocks noGrp="1"/>
          </p:cNvSpPr>
          <p:nvPr>
            <p:ph type="dt" sz="half" idx="10"/>
          </p:nvPr>
        </p:nvSpPr>
        <p:spPr/>
        <p:txBody>
          <a:bodyPr/>
          <a:lstStyle/>
          <a:p>
            <a:fld id="{D476CE71-BFDC-844A-833A-871A3BACC041}" type="datetimeFigureOut">
              <a:rPr lang="en-US" smtClean="0"/>
              <a:t>9/1/20</a:t>
            </a:fld>
            <a:endParaRPr lang="en-US"/>
          </a:p>
        </p:txBody>
      </p:sp>
      <p:sp>
        <p:nvSpPr>
          <p:cNvPr id="6" name="Footer Placeholder 5">
            <a:extLst>
              <a:ext uri="{FF2B5EF4-FFF2-40B4-BE49-F238E27FC236}">
                <a16:creationId xmlns:a16="http://schemas.microsoft.com/office/drawing/2014/main" id="{B1D0FF80-F012-EB45-A07C-A4774B741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280A4-4777-E940-BF9A-5D7FA9560FA8}"/>
              </a:ext>
            </a:extLst>
          </p:cNvPr>
          <p:cNvSpPr>
            <a:spLocks noGrp="1"/>
          </p:cNvSpPr>
          <p:nvPr>
            <p:ph type="sldNum" sz="quarter" idx="12"/>
          </p:nvPr>
        </p:nvSpPr>
        <p:spPr/>
        <p:txBody>
          <a:bodyPr/>
          <a:lstStyle/>
          <a:p>
            <a:fld id="{9E521063-4187-3C45-A236-BE84FEAEFB9C}" type="slidenum">
              <a:rPr lang="en-US" smtClean="0"/>
              <a:t>‹#›</a:t>
            </a:fld>
            <a:endParaRPr lang="en-US"/>
          </a:p>
        </p:txBody>
      </p:sp>
    </p:spTree>
    <p:extLst>
      <p:ext uri="{BB962C8B-B14F-4D97-AF65-F5344CB8AC3E}">
        <p14:creationId xmlns:p14="http://schemas.microsoft.com/office/powerpoint/2010/main" val="376156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504699-5FEB-B147-BF0C-43042BDA2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CB2467-E533-734A-85EB-408E97566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B8E9C-75AD-EA4A-8B2E-DF8C342E5E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6CE71-BFDC-844A-833A-871A3BACC041}" type="datetimeFigureOut">
              <a:rPr lang="en-US" smtClean="0"/>
              <a:t>9/1/20</a:t>
            </a:fld>
            <a:endParaRPr lang="en-US"/>
          </a:p>
        </p:txBody>
      </p:sp>
      <p:sp>
        <p:nvSpPr>
          <p:cNvPr id="5" name="Footer Placeholder 4">
            <a:extLst>
              <a:ext uri="{FF2B5EF4-FFF2-40B4-BE49-F238E27FC236}">
                <a16:creationId xmlns:a16="http://schemas.microsoft.com/office/drawing/2014/main" id="{6F453CF4-8FE0-2642-8AD3-774517DE19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BD1853-EA4F-D247-A27E-F9FDEBCB8F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21063-4187-3C45-A236-BE84FEAEFB9C}" type="slidenum">
              <a:rPr lang="en-US" smtClean="0"/>
              <a:t>‹#›</a:t>
            </a:fld>
            <a:endParaRPr lang="en-US"/>
          </a:p>
        </p:txBody>
      </p:sp>
    </p:spTree>
    <p:extLst>
      <p:ext uri="{BB962C8B-B14F-4D97-AF65-F5344CB8AC3E}">
        <p14:creationId xmlns:p14="http://schemas.microsoft.com/office/powerpoint/2010/main" val="2136490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F18414D-1626-4996-AACB-23D3DE45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50" name="Rectangle 2">
            <a:extLst>
              <a:ext uri="{FF2B5EF4-FFF2-40B4-BE49-F238E27FC236}">
                <a16:creationId xmlns:a16="http://schemas.microsoft.com/office/drawing/2014/main" id="{CC496BEB-C1A3-3940-A96A-14F58F09D6A1}"/>
              </a:ext>
            </a:extLst>
          </p:cNvPr>
          <p:cNvSpPr>
            <a:spLocks noGrp="1" noChangeArrowheads="1"/>
          </p:cNvSpPr>
          <p:nvPr>
            <p:ph type="ctrTitle"/>
          </p:nvPr>
        </p:nvSpPr>
        <p:spPr>
          <a:xfrm>
            <a:off x="2428875" y="707132"/>
            <a:ext cx="3062287" cy="2387600"/>
          </a:xfrm>
        </p:spPr>
        <p:txBody>
          <a:bodyPr>
            <a:normAutofit/>
          </a:bodyPr>
          <a:lstStyle/>
          <a:p>
            <a:pPr algn="l">
              <a:defRPr/>
            </a:pPr>
            <a:r>
              <a:rPr lang="en-US" sz="3500">
                <a:solidFill>
                  <a:schemeClr val="bg1"/>
                </a:solidFill>
              </a:rPr>
              <a:t>Unit 2</a:t>
            </a:r>
          </a:p>
        </p:txBody>
      </p:sp>
      <p:sp>
        <p:nvSpPr>
          <p:cNvPr id="2051" name="Rectangle 3">
            <a:extLst>
              <a:ext uri="{FF2B5EF4-FFF2-40B4-BE49-F238E27FC236}">
                <a16:creationId xmlns:a16="http://schemas.microsoft.com/office/drawing/2014/main" id="{729D5C2D-8A22-8E4C-B344-0AEC9456D355}"/>
              </a:ext>
            </a:extLst>
          </p:cNvPr>
          <p:cNvSpPr>
            <a:spLocks noGrp="1" noChangeArrowheads="1"/>
          </p:cNvSpPr>
          <p:nvPr>
            <p:ph type="subTitle" idx="1"/>
          </p:nvPr>
        </p:nvSpPr>
        <p:spPr>
          <a:xfrm>
            <a:off x="2428876" y="3494783"/>
            <a:ext cx="3062286" cy="2201159"/>
          </a:xfrm>
        </p:spPr>
        <p:txBody>
          <a:bodyPr>
            <a:normAutofit/>
          </a:bodyPr>
          <a:lstStyle/>
          <a:p>
            <a:pPr algn="l">
              <a:defRPr/>
            </a:pPr>
            <a:r>
              <a:rPr lang="en-US" sz="2000">
                <a:solidFill>
                  <a:schemeClr val="bg1"/>
                </a:solidFill>
              </a:rPr>
              <a:t>To what extent should nationalist interest be pursued?</a:t>
            </a:r>
          </a:p>
        </p:txBody>
      </p:sp>
      <p:pic>
        <p:nvPicPr>
          <p:cNvPr id="2053" name="Picture 2052">
            <a:extLst>
              <a:ext uri="{FF2B5EF4-FFF2-40B4-BE49-F238E27FC236}">
                <a16:creationId xmlns:a16="http://schemas.microsoft.com/office/drawing/2014/main" id="{2F706AE2-A43C-4371-AFCE-CB50917B3572}"/>
              </a:ext>
            </a:extLst>
          </p:cNvPr>
          <p:cNvPicPr>
            <a:picLocks noChangeAspect="1"/>
          </p:cNvPicPr>
          <p:nvPr/>
        </p:nvPicPr>
        <p:blipFill rotWithShape="1">
          <a:blip r:embed="rId2"/>
          <a:srcRect l="24376" r="22772"/>
          <a:stretch/>
        </p:blipFill>
        <p:spPr>
          <a:xfrm>
            <a:off x="5748338" y="10"/>
            <a:ext cx="6443662" cy="6857989"/>
          </a:xfrm>
          <a:prstGeom prst="rect">
            <a:avLst/>
          </a:prstGeom>
        </p:spPr>
      </p:pic>
      <p:sp>
        <p:nvSpPr>
          <p:cNvPr id="75" name="Rectangle 74">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28875" y="3209925"/>
            <a:ext cx="97631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83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9" name="Rectangle 2">
            <a:extLst>
              <a:ext uri="{FF2B5EF4-FFF2-40B4-BE49-F238E27FC236}">
                <a16:creationId xmlns:a16="http://schemas.microsoft.com/office/drawing/2014/main" id="{FEC9D405-B9FC-8A4E-A7FF-F62D0767B1AF}"/>
              </a:ext>
            </a:extLst>
          </p:cNvPr>
          <p:cNvSpPr>
            <a:spLocks noGrp="1" noChangeArrowheads="1"/>
          </p:cNvSpPr>
          <p:nvPr>
            <p:ph type="title"/>
          </p:nvPr>
        </p:nvSpPr>
        <p:spPr>
          <a:xfrm>
            <a:off x="686834" y="1153572"/>
            <a:ext cx="3200400" cy="4461163"/>
          </a:xfrm>
        </p:spPr>
        <p:txBody>
          <a:bodyPr>
            <a:normAutofit/>
          </a:bodyPr>
          <a:lstStyle/>
          <a:p>
            <a:r>
              <a:rPr lang="en-US" altLang="en-US">
                <a:solidFill>
                  <a:srgbClr val="FFFFFF"/>
                </a:solidFill>
              </a:rPr>
              <a:t>How has national interest shaped foreign policy?</a:t>
            </a:r>
          </a:p>
        </p:txBody>
      </p:sp>
      <p:sp>
        <p:nvSpPr>
          <p:cNvPr id="140" name="Arc 1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387" name="Rectangle 3">
            <a:extLst>
              <a:ext uri="{FF2B5EF4-FFF2-40B4-BE49-F238E27FC236}">
                <a16:creationId xmlns:a16="http://schemas.microsoft.com/office/drawing/2014/main" id="{C0B99E65-D694-5E40-B1F8-64C91AD415CA}"/>
              </a:ext>
            </a:extLst>
          </p:cNvPr>
          <p:cNvSpPr>
            <a:spLocks noGrp="1" noChangeArrowheads="1"/>
          </p:cNvSpPr>
          <p:nvPr>
            <p:ph idx="1"/>
          </p:nvPr>
        </p:nvSpPr>
        <p:spPr>
          <a:xfrm>
            <a:off x="4447308" y="591344"/>
            <a:ext cx="6906491" cy="5585619"/>
          </a:xfrm>
        </p:spPr>
        <p:txBody>
          <a:bodyPr anchor="ctr">
            <a:normAutofit/>
          </a:bodyPr>
          <a:lstStyle/>
          <a:p>
            <a:r>
              <a:rPr lang="en-US" altLang="en-US" sz="2400"/>
              <a:t>A </a:t>
            </a:r>
            <a:r>
              <a:rPr lang="en-US" altLang="en-US" sz="2400" u="sng"/>
              <a:t>policy</a:t>
            </a:r>
            <a:r>
              <a:rPr lang="en-US" altLang="en-US" sz="2400"/>
              <a:t> is a plan of action that has been deliberately chosen to guide or influence future decisions. </a:t>
            </a:r>
          </a:p>
          <a:p>
            <a:r>
              <a:rPr lang="en-US" altLang="en-US" sz="2400"/>
              <a:t>A country</a:t>
            </a:r>
            <a:r>
              <a:rPr lang="ja-JP" altLang="en-US" sz="2400">
                <a:latin typeface="Arial" panose="020B0604020202020204" pitchFamily="34" charset="0"/>
              </a:rPr>
              <a:t>’</a:t>
            </a:r>
            <a:r>
              <a:rPr lang="en-US" altLang="ja-JP" sz="2400"/>
              <a:t>s government is responsible for developing both domestic policy and foreign policy.</a:t>
            </a:r>
          </a:p>
          <a:p>
            <a:r>
              <a:rPr lang="en-US" altLang="en-US" sz="2400"/>
              <a:t>Foreign policy decisions may have short term effects or long term effects.</a:t>
            </a:r>
          </a:p>
          <a:p>
            <a:r>
              <a:rPr lang="en-US" altLang="en-US" sz="2400"/>
              <a:t>Some foreign policy decisions made at the end of World War I are still affecting the world today. Many people believe that the turmoil in the Middle Eastern countries related directly to the foreign policy decisions of the United States and European  countries as they pursued their own national interest.</a:t>
            </a:r>
          </a:p>
        </p:txBody>
      </p:sp>
    </p:spTree>
    <p:extLst>
      <p:ext uri="{BB962C8B-B14F-4D97-AF65-F5344CB8AC3E}">
        <p14:creationId xmlns:p14="http://schemas.microsoft.com/office/powerpoint/2010/main" val="3097244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5" name="Rectangle 7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7" name="Rectangle 2">
            <a:extLst>
              <a:ext uri="{FF2B5EF4-FFF2-40B4-BE49-F238E27FC236}">
                <a16:creationId xmlns:a16="http://schemas.microsoft.com/office/drawing/2014/main" id="{6F93EF36-B87C-0A43-8DBD-4FA2C95EE2B1}"/>
              </a:ext>
            </a:extLst>
          </p:cNvPr>
          <p:cNvSpPr>
            <a:spLocks noGrp="1" noChangeArrowheads="1"/>
          </p:cNvSpPr>
          <p:nvPr>
            <p:ph type="title"/>
          </p:nvPr>
        </p:nvSpPr>
        <p:spPr>
          <a:xfrm>
            <a:off x="808638" y="386930"/>
            <a:ext cx="9236700" cy="1188950"/>
          </a:xfrm>
        </p:spPr>
        <p:txBody>
          <a:bodyPr anchor="b">
            <a:normAutofit/>
          </a:bodyPr>
          <a:lstStyle/>
          <a:p>
            <a:r>
              <a:rPr lang="en-US" altLang="en-US" sz="3800"/>
              <a:t>How has foreign policy shaped national interest?</a:t>
            </a:r>
          </a:p>
        </p:txBody>
      </p:sp>
      <p:grpSp>
        <p:nvGrpSpPr>
          <p:cNvPr id="30726" name="Group 7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6" name="Rectangle 7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7" name="Rectangle 7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3" name="Rectangle 3">
            <a:extLst>
              <a:ext uri="{FF2B5EF4-FFF2-40B4-BE49-F238E27FC236}">
                <a16:creationId xmlns:a16="http://schemas.microsoft.com/office/drawing/2014/main" id="{FAB89550-F9D0-FF47-9A9A-E5852B76FC17}"/>
              </a:ext>
            </a:extLst>
          </p:cNvPr>
          <p:cNvSpPr>
            <a:spLocks noGrp="1" noChangeArrowheads="1"/>
          </p:cNvSpPr>
          <p:nvPr>
            <p:ph idx="1"/>
          </p:nvPr>
        </p:nvSpPr>
        <p:spPr>
          <a:xfrm>
            <a:off x="793660" y="2599509"/>
            <a:ext cx="10143668" cy="3435531"/>
          </a:xfrm>
        </p:spPr>
        <p:txBody>
          <a:bodyPr anchor="ctr">
            <a:normAutofit/>
          </a:bodyPr>
          <a:lstStyle/>
          <a:p>
            <a:r>
              <a:rPr lang="en-US" altLang="en-US" sz="2000"/>
              <a:t>Just as national interest shapes foreign policy, foreign policy can also affect national interest. </a:t>
            </a:r>
          </a:p>
          <a:p>
            <a:r>
              <a:rPr lang="en-US" altLang="en-US" sz="2000"/>
              <a:t>For example, a government’s foreign policies can affect its citizens’ safety and security, their economic future, and their values and culture.</a:t>
            </a:r>
          </a:p>
          <a:p>
            <a:r>
              <a:rPr lang="en-US" altLang="en-US" sz="2000"/>
              <a:t>National governments often make decisions about what is in the national interest, then work to persuade citizens to support it.</a:t>
            </a:r>
          </a:p>
          <a:p>
            <a:r>
              <a:rPr lang="en-US" altLang="en-US" sz="2000"/>
              <a:t>Canada</a:t>
            </a:r>
            <a:r>
              <a:rPr lang="ja-JP" altLang="en-US" sz="2000">
                <a:latin typeface="Arial" panose="020B0604020202020204" pitchFamily="34" charset="0"/>
              </a:rPr>
              <a:t>’</a:t>
            </a:r>
            <a:r>
              <a:rPr lang="en-US" altLang="ja-JP" sz="2000"/>
              <a:t>s effort on the War on Terrorism in Afghanistan is part of a foreign policy. Canada is part of NATO (North Atlantic Treaty Organization) and when NATO decided to go to war with the Taliban, Canada went to war as well. How did this affect our national interest?</a:t>
            </a:r>
            <a:endParaRPr lang="en-US" altLang="en-US" sz="2000"/>
          </a:p>
        </p:txBody>
      </p:sp>
    </p:spTree>
    <p:extLst>
      <p:ext uri="{BB962C8B-B14F-4D97-AF65-F5344CB8AC3E}">
        <p14:creationId xmlns:p14="http://schemas.microsoft.com/office/powerpoint/2010/main" val="106239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Rectangle 7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073" name="Rectangle 2">
            <a:extLst>
              <a:ext uri="{FF2B5EF4-FFF2-40B4-BE49-F238E27FC236}">
                <a16:creationId xmlns:a16="http://schemas.microsoft.com/office/drawing/2014/main" id="{6EBA5731-3F4A-9145-B478-467B2B3BD3D7}"/>
              </a:ext>
            </a:extLst>
          </p:cNvPr>
          <p:cNvSpPr>
            <a:spLocks noGrp="1" noChangeArrowheads="1"/>
          </p:cNvSpPr>
          <p:nvPr>
            <p:ph type="title"/>
          </p:nvPr>
        </p:nvSpPr>
        <p:spPr>
          <a:xfrm>
            <a:off x="1047280" y="759805"/>
            <a:ext cx="10306520" cy="1325563"/>
          </a:xfrm>
        </p:spPr>
        <p:txBody>
          <a:bodyPr>
            <a:normAutofit/>
          </a:bodyPr>
          <a:lstStyle/>
          <a:p>
            <a:r>
              <a:rPr lang="en-US" altLang="en-US" sz="4000">
                <a:solidFill>
                  <a:srgbClr val="FFFFFF"/>
                </a:solidFill>
              </a:rPr>
              <a:t>How are Nationalism and National Interest Related?</a:t>
            </a:r>
          </a:p>
        </p:txBody>
      </p:sp>
      <p:sp>
        <p:nvSpPr>
          <p:cNvPr id="4099" name="Rectangle 3">
            <a:extLst>
              <a:ext uri="{FF2B5EF4-FFF2-40B4-BE49-F238E27FC236}">
                <a16:creationId xmlns:a16="http://schemas.microsoft.com/office/drawing/2014/main" id="{966BABCA-ADB9-9E4B-B0AE-68A1A90CB806}"/>
              </a:ext>
            </a:extLst>
          </p:cNvPr>
          <p:cNvSpPr>
            <a:spLocks noGrp="1" noChangeArrowheads="1"/>
          </p:cNvSpPr>
          <p:nvPr>
            <p:ph idx="1"/>
          </p:nvPr>
        </p:nvSpPr>
        <p:spPr>
          <a:xfrm>
            <a:off x="1424904" y="2494450"/>
            <a:ext cx="4053545" cy="3563159"/>
          </a:xfrm>
        </p:spPr>
        <p:txBody>
          <a:bodyPr>
            <a:normAutofit/>
          </a:bodyPr>
          <a:lstStyle/>
          <a:p>
            <a:pPr>
              <a:buFont typeface="Wingdings" pitchFamily="2" charset="2"/>
              <a:buNone/>
            </a:pPr>
            <a:r>
              <a:rPr lang="en-US" altLang="en-US" sz="1900"/>
              <a:t>Aspects of National Interest</a:t>
            </a:r>
          </a:p>
          <a:p>
            <a:r>
              <a:rPr lang="en-US" altLang="en-US" sz="1900"/>
              <a:t>People who govern democratic communities and nations make decisions based on what is the best interest of the community or nation.</a:t>
            </a:r>
          </a:p>
          <a:p>
            <a:r>
              <a:rPr lang="en-US" altLang="en-US" sz="1900"/>
              <a:t>Whether a people</a:t>
            </a:r>
            <a:r>
              <a:rPr lang="ja-JP" altLang="en-US" sz="1900">
                <a:latin typeface="Arial" panose="020B0604020202020204" pitchFamily="34" charset="0"/>
              </a:rPr>
              <a:t>’</a:t>
            </a:r>
            <a:r>
              <a:rPr lang="en-US" altLang="ja-JP" sz="1900"/>
              <a:t>s nationalism is based on a shared ethnicity and culture or shared beliefs and values, they want certain benefits for themselves and their communities.</a:t>
            </a:r>
          </a:p>
          <a:p>
            <a:endParaRPr lang="en-US" altLang="en-US" sz="1900"/>
          </a:p>
        </p:txBody>
      </p:sp>
      <p:pic>
        <p:nvPicPr>
          <p:cNvPr id="3" name="Picture 2" descr="A picture containing food&#10;&#10;Description automatically generated">
            <a:extLst>
              <a:ext uri="{FF2B5EF4-FFF2-40B4-BE49-F238E27FC236}">
                <a16:creationId xmlns:a16="http://schemas.microsoft.com/office/drawing/2014/main" id="{BCEB3B7B-0CBB-1148-A92D-A10B2D0176A0}"/>
              </a:ext>
            </a:extLst>
          </p:cNvPr>
          <p:cNvPicPr>
            <a:picLocks noChangeAspect="1"/>
          </p:cNvPicPr>
          <p:nvPr/>
        </p:nvPicPr>
        <p:blipFill rotWithShape="1">
          <a:blip r:embed="rId2"/>
          <a:srcRect t="3162" r="2" b="10511"/>
          <a:stretch/>
        </p:blipFill>
        <p:spPr>
          <a:xfrm>
            <a:off x="6098892" y="2492376"/>
            <a:ext cx="4802404" cy="3563372"/>
          </a:xfrm>
          <a:prstGeom prst="rect">
            <a:avLst/>
          </a:prstGeom>
        </p:spPr>
      </p:pic>
    </p:spTree>
    <p:extLst>
      <p:ext uri="{BB962C8B-B14F-4D97-AF65-F5344CB8AC3E}">
        <p14:creationId xmlns:p14="http://schemas.microsoft.com/office/powerpoint/2010/main" val="97802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 name="Rectangle 2">
            <a:extLst>
              <a:ext uri="{FF2B5EF4-FFF2-40B4-BE49-F238E27FC236}">
                <a16:creationId xmlns:a16="http://schemas.microsoft.com/office/drawing/2014/main" id="{9E997774-02A5-A747-9455-BFB6BBFDFECE}"/>
              </a:ext>
            </a:extLst>
          </p:cNvPr>
          <p:cNvSpPr>
            <a:spLocks noGrp="1" noChangeArrowheads="1"/>
          </p:cNvSpPr>
          <p:nvPr>
            <p:ph type="title"/>
          </p:nvPr>
        </p:nvSpPr>
        <p:spPr>
          <a:xfrm>
            <a:off x="686834" y="1153572"/>
            <a:ext cx="3200400" cy="4461163"/>
          </a:xfrm>
        </p:spPr>
        <p:txBody>
          <a:bodyPr>
            <a:normAutofit/>
          </a:bodyPr>
          <a:lstStyle/>
          <a:p>
            <a:r>
              <a:rPr lang="en-US" altLang="en-US">
                <a:solidFill>
                  <a:srgbClr val="FFFFFF"/>
                </a:solidFill>
              </a:rPr>
              <a:t>Aspects of National Interest</a:t>
            </a:r>
          </a:p>
        </p:txBody>
      </p:sp>
      <p:sp>
        <p:nvSpPr>
          <p:cNvPr id="75" name="Arc 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98" name="Rectangle 3">
            <a:extLst>
              <a:ext uri="{FF2B5EF4-FFF2-40B4-BE49-F238E27FC236}">
                <a16:creationId xmlns:a16="http://schemas.microsoft.com/office/drawing/2014/main" id="{0556D6D8-633D-BE49-97C1-98E4C3FD1E48}"/>
              </a:ext>
            </a:extLst>
          </p:cNvPr>
          <p:cNvSpPr>
            <a:spLocks noGrp="1" noChangeArrowheads="1"/>
          </p:cNvSpPr>
          <p:nvPr>
            <p:ph idx="1"/>
          </p:nvPr>
        </p:nvSpPr>
        <p:spPr>
          <a:xfrm>
            <a:off x="4447308" y="591344"/>
            <a:ext cx="6906491" cy="5585619"/>
          </a:xfrm>
        </p:spPr>
        <p:txBody>
          <a:bodyPr anchor="ctr">
            <a:normAutofit/>
          </a:bodyPr>
          <a:lstStyle/>
          <a:p>
            <a:endParaRPr lang="en-US" altLang="en-US" dirty="0"/>
          </a:p>
          <a:p>
            <a:r>
              <a:rPr lang="en-US" altLang="en-US" dirty="0"/>
              <a:t>National Interest may focus on one or more of the following:</a:t>
            </a:r>
          </a:p>
          <a:p>
            <a:pPr lvl="1"/>
            <a:r>
              <a:rPr lang="en-US" altLang="en-US" b="1"/>
              <a:t>Economic prosperity </a:t>
            </a:r>
            <a:r>
              <a:rPr lang="en-US" altLang="en-US"/>
              <a:t>– This includes stable employment and a decent standard of living.</a:t>
            </a:r>
          </a:p>
          <a:p>
            <a:pPr lvl="1"/>
            <a:r>
              <a:rPr lang="en-US" altLang="en-US" b="1"/>
              <a:t>Security and Safety </a:t>
            </a:r>
            <a:r>
              <a:rPr lang="en-US" altLang="en-US"/>
              <a:t>– Measure to maintain national security and physical protection include laws that protect citizens within the country, as well as secure borders that can be defended against intruders.</a:t>
            </a:r>
          </a:p>
          <a:p>
            <a:pPr lvl="1"/>
            <a:r>
              <a:rPr lang="en-US" altLang="en-US" b="1"/>
              <a:t>Beliefs and values </a:t>
            </a:r>
            <a:r>
              <a:rPr lang="en-US" altLang="en-US"/>
              <a:t>– These include affirming and promoting citizens</a:t>
            </a:r>
            <a:r>
              <a:rPr lang="ja-JP" altLang="en-US">
                <a:latin typeface="Arial" panose="020B0604020202020204" pitchFamily="34" charset="0"/>
              </a:rPr>
              <a:t>’</a:t>
            </a:r>
            <a:r>
              <a:rPr lang="en-US" altLang="ja-JP"/>
              <a:t> values, beliefs, and cultures. Governments try to safeguard and respect the shared worldviews, ways of life, traditions, and languages of their citizens.</a:t>
            </a:r>
            <a:endParaRPr lang="en-US" altLang="en-US"/>
          </a:p>
          <a:p>
            <a:pPr lvl="1"/>
            <a:endParaRPr lang="en-US" altLang="en-US"/>
          </a:p>
        </p:txBody>
      </p:sp>
    </p:spTree>
    <p:extLst>
      <p:ext uri="{BB962C8B-B14F-4D97-AF65-F5344CB8AC3E}">
        <p14:creationId xmlns:p14="http://schemas.microsoft.com/office/powerpoint/2010/main" val="3761480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A4274B3-A9C6-4B46-8DAF-4FEE3C87C92E}"/>
              </a:ext>
            </a:extLst>
          </p:cNvPr>
          <p:cNvSpPr>
            <a:spLocks noGrp="1"/>
          </p:cNvSpPr>
          <p:nvPr>
            <p:ph sz="half" idx="1"/>
          </p:nvPr>
        </p:nvSpPr>
        <p:spPr>
          <a:xfrm>
            <a:off x="2073276" y="1600200"/>
            <a:ext cx="3840163" cy="4343400"/>
          </a:xfrm>
        </p:spPr>
        <p:txBody>
          <a:bodyPr rtlCol="0">
            <a:normAutofit lnSpcReduction="10000"/>
          </a:bodyPr>
          <a:lstStyle/>
          <a:p>
            <a:pPr>
              <a:buClr>
                <a:schemeClr val="accent1">
                  <a:lumMod val="60000"/>
                  <a:lumOff val="40000"/>
                </a:schemeClr>
              </a:buClr>
              <a:buFont typeface="Wingdings 2" pitchFamily="18" charset="2"/>
              <a:buChar char=""/>
              <a:defRPr/>
            </a:pPr>
            <a:r>
              <a:rPr lang="en-US" b="1" dirty="0">
                <a:solidFill>
                  <a:schemeClr val="tx1">
                    <a:lumMod val="65000"/>
                    <a:lumOff val="35000"/>
                  </a:schemeClr>
                </a:solidFill>
                <a:ea typeface="+mn-ea"/>
              </a:rPr>
              <a:t>Domestic Policy</a:t>
            </a:r>
          </a:p>
          <a:p>
            <a:pPr marL="0" indent="0">
              <a:buClr>
                <a:schemeClr val="accent1">
                  <a:lumMod val="60000"/>
                  <a:lumOff val="40000"/>
                </a:schemeClr>
              </a:buClr>
              <a:buNone/>
              <a:defRPr/>
            </a:pPr>
            <a:r>
              <a:rPr lang="en-US" dirty="0">
                <a:solidFill>
                  <a:schemeClr val="tx1">
                    <a:lumMod val="65000"/>
                    <a:lumOff val="35000"/>
                  </a:schemeClr>
                </a:solidFill>
                <a:ea typeface="+mn-ea"/>
              </a:rPr>
              <a:t>Guides decisions about what to do within the country.  In Canada, domestic policy may guide decisions about changing federal laws, settling Aboriginal land claims and spending tax revenues.</a:t>
            </a:r>
          </a:p>
        </p:txBody>
      </p:sp>
      <p:sp>
        <p:nvSpPr>
          <p:cNvPr id="6" name="Content Placeholder 5">
            <a:extLst>
              <a:ext uri="{FF2B5EF4-FFF2-40B4-BE49-F238E27FC236}">
                <a16:creationId xmlns:a16="http://schemas.microsoft.com/office/drawing/2014/main" id="{C229F7B5-FA55-944B-83C0-2DA20558FB21}"/>
              </a:ext>
            </a:extLst>
          </p:cNvPr>
          <p:cNvSpPr>
            <a:spLocks noGrp="1"/>
          </p:cNvSpPr>
          <p:nvPr>
            <p:ph sz="half" idx="2"/>
          </p:nvPr>
        </p:nvSpPr>
        <p:spPr>
          <a:xfrm>
            <a:off x="6275388" y="1600200"/>
            <a:ext cx="3840162" cy="4343400"/>
          </a:xfrm>
        </p:spPr>
        <p:txBody>
          <a:bodyPr rtlCol="0">
            <a:normAutofit lnSpcReduction="10000"/>
          </a:bodyPr>
          <a:lstStyle/>
          <a:p>
            <a:pPr>
              <a:buClr>
                <a:schemeClr val="accent1">
                  <a:lumMod val="60000"/>
                  <a:lumOff val="40000"/>
                </a:schemeClr>
              </a:buClr>
              <a:buFont typeface="Wingdings 2" pitchFamily="18" charset="2"/>
              <a:buChar char=""/>
              <a:defRPr/>
            </a:pPr>
            <a:r>
              <a:rPr lang="en-US" b="1" dirty="0">
                <a:solidFill>
                  <a:schemeClr val="tx1">
                    <a:lumMod val="65000"/>
                    <a:lumOff val="35000"/>
                  </a:schemeClr>
                </a:solidFill>
                <a:ea typeface="+mn-ea"/>
              </a:rPr>
              <a:t>Foreign Policy</a:t>
            </a:r>
          </a:p>
          <a:p>
            <a:pPr marL="0" indent="0">
              <a:buClr>
                <a:schemeClr val="accent1">
                  <a:lumMod val="60000"/>
                  <a:lumOff val="40000"/>
                </a:schemeClr>
              </a:buClr>
              <a:buNone/>
              <a:defRPr/>
            </a:pPr>
            <a:r>
              <a:rPr lang="en-US" dirty="0">
                <a:solidFill>
                  <a:schemeClr val="tx1">
                    <a:lumMod val="65000"/>
                    <a:lumOff val="35000"/>
                  </a:schemeClr>
                </a:solidFill>
                <a:ea typeface="+mn-ea"/>
              </a:rPr>
              <a:t>Guides decisions about official relations with other countries.  It is often called external relations or foreign affairs and may involve cooperating with international organizations such as the UN.</a:t>
            </a:r>
          </a:p>
        </p:txBody>
      </p:sp>
      <p:pic>
        <p:nvPicPr>
          <p:cNvPr id="3" name="Picture 2" descr="A person standing in front of a sign&#10;&#10;Description automatically generated">
            <a:extLst>
              <a:ext uri="{FF2B5EF4-FFF2-40B4-BE49-F238E27FC236}">
                <a16:creationId xmlns:a16="http://schemas.microsoft.com/office/drawing/2014/main" id="{A180877B-E65A-E74A-8F30-35279FEE4E5D}"/>
              </a:ext>
            </a:extLst>
          </p:cNvPr>
          <p:cNvPicPr>
            <a:picLocks noChangeAspect="1"/>
          </p:cNvPicPr>
          <p:nvPr/>
        </p:nvPicPr>
        <p:blipFill>
          <a:blip r:embed="rId2"/>
          <a:stretch>
            <a:fillRect/>
          </a:stretch>
        </p:blipFill>
        <p:spPr>
          <a:xfrm>
            <a:off x="10115550" y="4757737"/>
            <a:ext cx="1943100" cy="1943100"/>
          </a:xfrm>
          <a:prstGeom prst="rect">
            <a:avLst/>
          </a:prstGeom>
        </p:spPr>
      </p:pic>
    </p:spTree>
    <p:extLst>
      <p:ext uri="{BB962C8B-B14F-4D97-AF65-F5344CB8AC3E}">
        <p14:creationId xmlns:p14="http://schemas.microsoft.com/office/powerpoint/2010/main" val="111736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 name="Rectangle 2">
            <a:extLst>
              <a:ext uri="{FF2B5EF4-FFF2-40B4-BE49-F238E27FC236}">
                <a16:creationId xmlns:a16="http://schemas.microsoft.com/office/drawing/2014/main" id="{B8AA0224-BC41-8145-B8AC-1A762C234F2C}"/>
              </a:ext>
            </a:extLst>
          </p:cNvPr>
          <p:cNvSpPr>
            <a:spLocks noGrp="1" noChangeArrowheads="1"/>
          </p:cNvSpPr>
          <p:nvPr>
            <p:ph type="title"/>
          </p:nvPr>
        </p:nvSpPr>
        <p:spPr>
          <a:xfrm>
            <a:off x="1075767" y="1188637"/>
            <a:ext cx="2988234" cy="4480726"/>
          </a:xfrm>
        </p:spPr>
        <p:txBody>
          <a:bodyPr>
            <a:normAutofit/>
          </a:bodyPr>
          <a:lstStyle/>
          <a:p>
            <a:pPr algn="r"/>
            <a:r>
              <a:rPr lang="en-US" altLang="en-US" sz="5600"/>
              <a:t>Changing views of National Interest</a:t>
            </a:r>
          </a:p>
        </p:txBody>
      </p:sp>
      <p:cxnSp>
        <p:nvCxnSpPr>
          <p:cNvPr id="77" name="Straight Connector 7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22" name="Rectangle 3">
            <a:extLst>
              <a:ext uri="{FF2B5EF4-FFF2-40B4-BE49-F238E27FC236}">
                <a16:creationId xmlns:a16="http://schemas.microsoft.com/office/drawing/2014/main" id="{4544C138-99C7-5848-8C6D-D046FA2AAFB0}"/>
              </a:ext>
            </a:extLst>
          </p:cNvPr>
          <p:cNvSpPr>
            <a:spLocks noGrp="1" noChangeArrowheads="1"/>
          </p:cNvSpPr>
          <p:nvPr>
            <p:ph idx="1"/>
          </p:nvPr>
        </p:nvSpPr>
        <p:spPr>
          <a:xfrm>
            <a:off x="5255260" y="1648870"/>
            <a:ext cx="4702848" cy="3560260"/>
          </a:xfrm>
        </p:spPr>
        <p:txBody>
          <a:bodyPr anchor="ctr">
            <a:normAutofit/>
          </a:bodyPr>
          <a:lstStyle/>
          <a:p>
            <a:r>
              <a:rPr lang="en-US" altLang="en-US" sz="2200"/>
              <a:t>Just as people</a:t>
            </a:r>
            <a:r>
              <a:rPr lang="ja-JP" altLang="en-US" sz="2200">
                <a:latin typeface="Arial" panose="020B0604020202020204" pitchFamily="34" charset="0"/>
              </a:rPr>
              <a:t>’</a:t>
            </a:r>
            <a:r>
              <a:rPr lang="en-US" altLang="ja-JP" sz="2200"/>
              <a:t>s understanding for nationalism may differ, their opinions on what is in the national interest may also differ.</a:t>
            </a:r>
          </a:p>
          <a:p>
            <a:r>
              <a:rPr lang="en-US" altLang="en-US" sz="2200"/>
              <a:t>National interest is not static or unchanging. Events within a country can change people’s opinion about what is in the national interest. For example, what was the national interest regarding the Haiti earthquake of 2009?</a:t>
            </a:r>
          </a:p>
        </p:txBody>
      </p:sp>
    </p:spTree>
    <p:extLst>
      <p:ext uri="{BB962C8B-B14F-4D97-AF65-F5344CB8AC3E}">
        <p14:creationId xmlns:p14="http://schemas.microsoft.com/office/powerpoint/2010/main" val="120138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16EFD4F4-4E08-4D4D-A447-C17DA4EBFE0A}"/>
              </a:ext>
            </a:extLst>
          </p:cNvPr>
          <p:cNvSpPr>
            <a:spLocks noGrp="1" noChangeArrowheads="1"/>
          </p:cNvSpPr>
          <p:nvPr>
            <p:ph type="title"/>
          </p:nvPr>
        </p:nvSpPr>
        <p:spPr>
          <a:xfrm>
            <a:off x="2057400" y="609600"/>
            <a:ext cx="7772400" cy="731838"/>
          </a:xfrm>
        </p:spPr>
        <p:txBody>
          <a:bodyPr/>
          <a:lstStyle/>
          <a:p>
            <a:r>
              <a:rPr lang="en-US" altLang="en-US" sz="2800"/>
              <a:t>Differing Views of National Interest</a:t>
            </a:r>
          </a:p>
        </p:txBody>
      </p:sp>
      <p:sp>
        <p:nvSpPr>
          <p:cNvPr id="6146" name="Rectangle 4">
            <a:extLst>
              <a:ext uri="{FF2B5EF4-FFF2-40B4-BE49-F238E27FC236}">
                <a16:creationId xmlns:a16="http://schemas.microsoft.com/office/drawing/2014/main" id="{40C7FFFF-00C3-294C-A4B7-F449EE80A955}"/>
              </a:ext>
            </a:extLst>
          </p:cNvPr>
          <p:cNvSpPr>
            <a:spLocks noGrp="1" noChangeArrowheads="1"/>
          </p:cNvSpPr>
          <p:nvPr>
            <p:ph type="body" sz="half" idx="2"/>
          </p:nvPr>
        </p:nvSpPr>
        <p:spPr>
          <a:xfrm>
            <a:off x="5951538" y="1628776"/>
            <a:ext cx="3878262" cy="4475163"/>
          </a:xfrm>
        </p:spPr>
        <p:txBody>
          <a:bodyPr/>
          <a:lstStyle/>
          <a:p>
            <a:r>
              <a:rPr lang="en-US" altLang="en-US" sz="1800"/>
              <a:t>People often decide what is in the national interest based on the understanding on nation and national identity.</a:t>
            </a:r>
          </a:p>
          <a:p>
            <a:r>
              <a:rPr lang="en-US" altLang="en-US" sz="1800"/>
              <a:t>For example, many Canadians take pride in Canada</a:t>
            </a:r>
            <a:r>
              <a:rPr lang="ja-JP" altLang="en-US" sz="1800">
                <a:latin typeface="Arial" panose="020B0604020202020204" pitchFamily="34" charset="0"/>
              </a:rPr>
              <a:t>’</a:t>
            </a:r>
            <a:r>
              <a:rPr lang="en-US" altLang="ja-JP" sz="1800"/>
              <a:t>s reputation as a nation of peacekeepers. While other Canadians believe Canada</a:t>
            </a:r>
            <a:r>
              <a:rPr lang="en-US" altLang="en-US" sz="1800"/>
              <a:t>’</a:t>
            </a:r>
            <a:r>
              <a:rPr lang="en-US" altLang="ja-JP" sz="1800"/>
              <a:t>s role should shift to peacemaking, which allows soldiers to use force for reasons other than self-defense (ex: Afghanistan)</a:t>
            </a:r>
            <a:endParaRPr lang="en-US" altLang="en-US" sz="1800"/>
          </a:p>
        </p:txBody>
      </p:sp>
      <p:pic>
        <p:nvPicPr>
          <p:cNvPr id="6147" name="ClipArt Placeholder 2" descr="can_peace_jpg.jpg">
            <a:extLst>
              <a:ext uri="{FF2B5EF4-FFF2-40B4-BE49-F238E27FC236}">
                <a16:creationId xmlns:a16="http://schemas.microsoft.com/office/drawing/2014/main" id="{7E52C7D1-2FDA-FF41-BBEA-80DE9F41A0C0}"/>
              </a:ext>
            </a:extLst>
          </p:cNvPr>
          <p:cNvPicPr>
            <a:picLocks noGrp="1" noChangeAspect="1"/>
          </p:cNvPicPr>
          <p:nvPr>
            <p:ph type="clipArt" sz="half" idx="1"/>
          </p:nvPr>
        </p:nvPicPr>
        <p:blipFill>
          <a:blip r:embed="rId2">
            <a:extLst>
              <a:ext uri="{28A0092B-C50C-407E-A947-70E740481C1C}">
                <a14:useLocalDpi xmlns:a14="http://schemas.microsoft.com/office/drawing/2010/main" val="0"/>
              </a:ext>
            </a:extLst>
          </a:blip>
          <a:srcRect l="17593" r="17593"/>
          <a:stretch>
            <a:fillRect/>
          </a:stretch>
        </p:blipFill>
        <p:spPr>
          <a:xfrm>
            <a:off x="1992313" y="1628775"/>
            <a:ext cx="3810000" cy="4114800"/>
          </a:xfrm>
        </p:spPr>
      </p:pic>
    </p:spTree>
    <p:extLst>
      <p:ext uri="{BB962C8B-B14F-4D97-AF65-F5344CB8AC3E}">
        <p14:creationId xmlns:p14="http://schemas.microsoft.com/office/powerpoint/2010/main" val="2462720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A521024A-80B1-8842-A2BE-2F85C42DF372}"/>
              </a:ext>
            </a:extLst>
          </p:cNvPr>
          <p:cNvSpPr>
            <a:spLocks noGrp="1" noChangeArrowheads="1"/>
          </p:cNvSpPr>
          <p:nvPr>
            <p:ph type="title"/>
          </p:nvPr>
        </p:nvSpPr>
        <p:spPr/>
        <p:txBody>
          <a:bodyPr/>
          <a:lstStyle/>
          <a:p>
            <a:r>
              <a:rPr lang="en-US" altLang="en-US" dirty="0"/>
              <a:t>National Interest in China</a:t>
            </a:r>
          </a:p>
        </p:txBody>
      </p:sp>
      <p:sp>
        <p:nvSpPr>
          <p:cNvPr id="7170" name="Rectangle 3">
            <a:extLst>
              <a:ext uri="{FF2B5EF4-FFF2-40B4-BE49-F238E27FC236}">
                <a16:creationId xmlns:a16="http://schemas.microsoft.com/office/drawing/2014/main" id="{53FD2C81-EE16-BD4E-9144-A70852E7EAB8}"/>
              </a:ext>
            </a:extLst>
          </p:cNvPr>
          <p:cNvSpPr>
            <a:spLocks noGrp="1" noChangeArrowheads="1"/>
          </p:cNvSpPr>
          <p:nvPr>
            <p:ph type="body" sz="half" idx="1"/>
          </p:nvPr>
        </p:nvSpPr>
        <p:spPr/>
        <p:txBody>
          <a:bodyPr/>
          <a:lstStyle/>
          <a:p>
            <a:pPr>
              <a:lnSpc>
                <a:spcPct val="90000"/>
              </a:lnSpc>
            </a:pPr>
            <a:r>
              <a:rPr lang="en-US" altLang="en-US"/>
              <a:t>Another example is China. The Chinese government believes that a strong military is essential. </a:t>
            </a:r>
            <a:r>
              <a:rPr lang="ja-JP" altLang="en-US">
                <a:latin typeface="Arial" panose="020B0604020202020204" pitchFamily="34" charset="0"/>
              </a:rPr>
              <a:t>“</a:t>
            </a:r>
            <a:r>
              <a:rPr lang="en-US" altLang="ja-JP"/>
              <a:t>China</a:t>
            </a:r>
            <a:r>
              <a:rPr lang="ja-JP" altLang="en-US">
                <a:latin typeface="Arial" panose="020B0604020202020204" pitchFamily="34" charset="0"/>
              </a:rPr>
              <a:t>’</a:t>
            </a:r>
            <a:r>
              <a:rPr lang="en-US" altLang="ja-JP"/>
              <a:t>s military might is meant to deter any hostile </a:t>
            </a:r>
            <a:r>
              <a:rPr lang="en-CA" altLang="ja-JP"/>
              <a:t>attempts towards China</a:t>
            </a:r>
            <a:r>
              <a:rPr lang="en-CA" altLang="en-US"/>
              <a:t>’</a:t>
            </a:r>
            <a:r>
              <a:rPr lang="en-CA" altLang="ja-JP"/>
              <a:t>s national interest.</a:t>
            </a:r>
            <a:endParaRPr lang="en-US" altLang="en-US"/>
          </a:p>
        </p:txBody>
      </p:sp>
      <p:pic>
        <p:nvPicPr>
          <p:cNvPr id="8199" name="Picture 7" descr="http://img.timeinc.net/time/daily/2007/0703/chinese_military0305.jpg">
            <a:extLst>
              <a:ext uri="{FF2B5EF4-FFF2-40B4-BE49-F238E27FC236}">
                <a16:creationId xmlns:a16="http://schemas.microsoft.com/office/drawing/2014/main" id="{67BA7F0F-B99A-DE44-825C-5D7F69795B71}"/>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18214" r="18214"/>
          <a:stretch>
            <a:fillRect/>
          </a:stretch>
        </p:blipFill>
        <p:spPr>
          <a:noFill/>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81998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Rectangle 8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193" name="Rectangle 1026">
            <a:extLst>
              <a:ext uri="{FF2B5EF4-FFF2-40B4-BE49-F238E27FC236}">
                <a16:creationId xmlns:a16="http://schemas.microsoft.com/office/drawing/2014/main" id="{E5BAEAFD-E36D-4645-919E-4E643E182C0D}"/>
              </a:ext>
            </a:extLst>
          </p:cNvPr>
          <p:cNvSpPr>
            <a:spLocks noGrp="1" noChangeArrowheads="1"/>
          </p:cNvSpPr>
          <p:nvPr>
            <p:ph type="title"/>
          </p:nvPr>
        </p:nvSpPr>
        <p:spPr>
          <a:xfrm>
            <a:off x="958506" y="800392"/>
            <a:ext cx="10264697" cy="1212102"/>
          </a:xfrm>
        </p:spPr>
        <p:txBody>
          <a:bodyPr>
            <a:normAutofit/>
          </a:bodyPr>
          <a:lstStyle/>
          <a:p>
            <a:r>
              <a:rPr lang="en-US" altLang="en-US" sz="4000">
                <a:solidFill>
                  <a:srgbClr val="FFFFFF"/>
                </a:solidFill>
              </a:rPr>
              <a:t>How are Nationalism and </a:t>
            </a:r>
            <a:br>
              <a:rPr lang="en-US" altLang="en-US" sz="4000">
                <a:solidFill>
                  <a:srgbClr val="FFFFFF"/>
                </a:solidFill>
              </a:rPr>
            </a:br>
            <a:r>
              <a:rPr lang="en-US" altLang="en-US" sz="4000">
                <a:solidFill>
                  <a:srgbClr val="FFFFFF"/>
                </a:solidFill>
              </a:rPr>
              <a:t>National Interest Related?</a:t>
            </a:r>
          </a:p>
        </p:txBody>
      </p:sp>
      <p:sp>
        <p:nvSpPr>
          <p:cNvPr id="8194" name="Rectangle 1027">
            <a:extLst>
              <a:ext uri="{FF2B5EF4-FFF2-40B4-BE49-F238E27FC236}">
                <a16:creationId xmlns:a16="http://schemas.microsoft.com/office/drawing/2014/main" id="{B4024549-68CD-A14E-822E-7CB0C2DF6F0A}"/>
              </a:ext>
            </a:extLst>
          </p:cNvPr>
          <p:cNvSpPr>
            <a:spLocks noGrp="1" noChangeArrowheads="1"/>
          </p:cNvSpPr>
          <p:nvPr>
            <p:ph idx="1"/>
          </p:nvPr>
        </p:nvSpPr>
        <p:spPr>
          <a:xfrm>
            <a:off x="1367624" y="2490436"/>
            <a:ext cx="9708995" cy="3567173"/>
          </a:xfrm>
        </p:spPr>
        <p:txBody>
          <a:bodyPr anchor="ctr">
            <a:normAutofit/>
          </a:bodyPr>
          <a:lstStyle/>
          <a:p>
            <a:r>
              <a:rPr lang="en-US" altLang="en-US" sz="2400"/>
              <a:t>People’s choices are often inspired by loyalty. Nationalism and national loyalty can inspire people to pursue the national interests of their country or nation.</a:t>
            </a:r>
          </a:p>
          <a:p>
            <a:r>
              <a:rPr lang="en-US" altLang="en-US" sz="2400"/>
              <a:t>The Summer Olympics of 2008 in Beijing allowed the Chinese to show the world how proud they were of their nation. This would be a national interest. </a:t>
            </a:r>
          </a:p>
          <a:p>
            <a:r>
              <a:rPr lang="en-US" altLang="en-US" sz="2400"/>
              <a:t>It also allowed for those opposed of China and the Chinese rule over Tibet to show their conflicting national interest. </a:t>
            </a:r>
          </a:p>
        </p:txBody>
      </p:sp>
    </p:spTree>
    <p:extLst>
      <p:ext uri="{BB962C8B-B14F-4D97-AF65-F5344CB8AC3E}">
        <p14:creationId xmlns:p14="http://schemas.microsoft.com/office/powerpoint/2010/main" val="86115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Content Placeholder 3" descr="tibet-2p.jpg">
            <a:extLst>
              <a:ext uri="{FF2B5EF4-FFF2-40B4-BE49-F238E27FC236}">
                <a16:creationId xmlns:a16="http://schemas.microsoft.com/office/drawing/2014/main" id="{FA19E324-3521-274C-BF04-2946F486BC5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392" b="8392"/>
          <a:stretch>
            <a:fillRect/>
          </a:stretch>
        </p:blipFill>
        <p:spPr>
          <a:xfrm>
            <a:off x="2135189" y="981075"/>
            <a:ext cx="8042275" cy="4895850"/>
          </a:xfrm>
        </p:spPr>
      </p:pic>
    </p:spTree>
    <p:extLst>
      <p:ext uri="{BB962C8B-B14F-4D97-AF65-F5344CB8AC3E}">
        <p14:creationId xmlns:p14="http://schemas.microsoft.com/office/powerpoint/2010/main" val="2116241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740</Words>
  <Application>Microsoft Macintosh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Wingdings</vt:lpstr>
      <vt:lpstr>Wingdings 2</vt:lpstr>
      <vt:lpstr>Office Theme</vt:lpstr>
      <vt:lpstr>Unit 2</vt:lpstr>
      <vt:lpstr>How are Nationalism and National Interest Related?</vt:lpstr>
      <vt:lpstr>Aspects of National Interest</vt:lpstr>
      <vt:lpstr>PowerPoint Presentation</vt:lpstr>
      <vt:lpstr>Changing views of National Interest</vt:lpstr>
      <vt:lpstr>Differing Views of National Interest</vt:lpstr>
      <vt:lpstr>National Interest in China</vt:lpstr>
      <vt:lpstr>How are Nationalism and  National Interest Related?</vt:lpstr>
      <vt:lpstr>PowerPoint Presentation</vt:lpstr>
      <vt:lpstr>How has national interest shaped foreign policy?</vt:lpstr>
      <vt:lpstr>How has foreign policy shaped national interest?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Jennifer in'tVeld</dc:creator>
  <cp:lastModifiedBy>Jennifer in'tVeld</cp:lastModifiedBy>
  <cp:revision>1</cp:revision>
  <dcterms:created xsi:type="dcterms:W3CDTF">2020-09-01T23:01:18Z</dcterms:created>
  <dcterms:modified xsi:type="dcterms:W3CDTF">2020-09-01T23:01:50Z</dcterms:modified>
</cp:coreProperties>
</file>