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7" r:id="rId3"/>
    <p:sldId id="259" r:id="rId4"/>
    <p:sldId id="277" r:id="rId5"/>
    <p:sldId id="278" r:id="rId6"/>
    <p:sldId id="279" r:id="rId7"/>
    <p:sldId id="280" r:id="rId8"/>
    <p:sldId id="281" r:id="rId9"/>
    <p:sldId id="282" r:id="rId10"/>
    <p:sldId id="283" r:id="rId11"/>
    <p:sldId id="284" r:id="rId12"/>
    <p:sldId id="285" r:id="rId13"/>
    <p:sldId id="286" r:id="rId14"/>
    <p:sldId id="287" r:id="rId15"/>
    <p:sldId id="288" r:id="rId16"/>
    <p:sldId id="289"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9"/>
  </p:normalViewPr>
  <p:slideViewPr>
    <p:cSldViewPr snapToGrid="0" snapToObjects="1">
      <p:cViewPr varScale="1">
        <p:scale>
          <a:sx n="104" d="100"/>
          <a:sy n="104" d="100"/>
        </p:scale>
        <p:origin x="1880"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FD3141-0795-4316-9AE2-0F34B1A1DB95}"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519D0B42-D27C-40A8-9A07-BB4656314A92}">
      <dgm:prSet/>
      <dgm:spPr/>
      <dgm:t>
        <a:bodyPr/>
        <a:lstStyle/>
        <a:p>
          <a:r>
            <a:rPr lang="en-US"/>
            <a:t>voluntary balkanization</a:t>
          </a:r>
        </a:p>
      </dgm:t>
    </dgm:pt>
    <dgm:pt modelId="{62A54199-DE49-4CF1-AF3F-C2BCA6E380E9}" type="parTrans" cxnId="{BC1AC528-90B7-40C8-9411-EE26AACAC170}">
      <dgm:prSet/>
      <dgm:spPr/>
      <dgm:t>
        <a:bodyPr/>
        <a:lstStyle/>
        <a:p>
          <a:endParaRPr lang="en-US"/>
        </a:p>
      </dgm:t>
    </dgm:pt>
    <dgm:pt modelId="{9E49516B-6C17-4009-9518-699B2334A811}" type="sibTrans" cxnId="{BC1AC528-90B7-40C8-9411-EE26AACAC170}">
      <dgm:prSet/>
      <dgm:spPr/>
      <dgm:t>
        <a:bodyPr/>
        <a:lstStyle/>
        <a:p>
          <a:endParaRPr lang="en-US"/>
        </a:p>
      </dgm:t>
    </dgm:pt>
    <dgm:pt modelId="{72229A92-24BA-4386-8B10-AEF23F2F79F8}">
      <dgm:prSet/>
      <dgm:spPr/>
      <dgm:t>
        <a:bodyPr/>
        <a:lstStyle/>
        <a:p>
          <a:r>
            <a:rPr lang="en-US"/>
            <a:t>responsibility to protect</a:t>
          </a:r>
        </a:p>
      </dgm:t>
    </dgm:pt>
    <dgm:pt modelId="{0C050199-C98A-4009-9180-93009E324C19}" type="parTrans" cxnId="{6CC2F561-38AC-4D2B-9BDC-7A74D7DFBCA3}">
      <dgm:prSet/>
      <dgm:spPr/>
      <dgm:t>
        <a:bodyPr/>
        <a:lstStyle/>
        <a:p>
          <a:endParaRPr lang="en-US"/>
        </a:p>
      </dgm:t>
    </dgm:pt>
    <dgm:pt modelId="{2A1E9CC7-AA17-403A-AB6D-0E42092E642A}" type="sibTrans" cxnId="{6CC2F561-38AC-4D2B-9BDC-7A74D7DFBCA3}">
      <dgm:prSet/>
      <dgm:spPr/>
      <dgm:t>
        <a:bodyPr/>
        <a:lstStyle/>
        <a:p>
          <a:endParaRPr lang="en-US"/>
        </a:p>
      </dgm:t>
    </dgm:pt>
    <dgm:pt modelId="{626FD2DF-733A-4991-AB79-AEAAAFBCF7D5}">
      <dgm:prSet/>
      <dgm:spPr/>
      <dgm:t>
        <a:bodyPr/>
        <a:lstStyle/>
        <a:p>
          <a:r>
            <a:rPr lang="en-US"/>
            <a:t>common human heritage</a:t>
          </a:r>
        </a:p>
      </dgm:t>
    </dgm:pt>
    <dgm:pt modelId="{4E8FE957-B9C1-453F-B2AC-0C791766F928}" type="parTrans" cxnId="{F0CD4EA5-8BC3-43E1-9240-C1B076832DBE}">
      <dgm:prSet/>
      <dgm:spPr/>
      <dgm:t>
        <a:bodyPr/>
        <a:lstStyle/>
        <a:p>
          <a:endParaRPr lang="en-US"/>
        </a:p>
      </dgm:t>
    </dgm:pt>
    <dgm:pt modelId="{000D83D0-3CFB-4210-98F2-6931883EFE50}" type="sibTrans" cxnId="{F0CD4EA5-8BC3-43E1-9240-C1B076832DBE}">
      <dgm:prSet/>
      <dgm:spPr/>
      <dgm:t>
        <a:bodyPr/>
        <a:lstStyle/>
        <a:p>
          <a:endParaRPr lang="en-US"/>
        </a:p>
      </dgm:t>
    </dgm:pt>
    <dgm:pt modelId="{52E6C9B3-C626-4D65-902C-A09DE2DA8934}">
      <dgm:prSet/>
      <dgm:spPr/>
      <dgm:t>
        <a:bodyPr/>
        <a:lstStyle/>
        <a:p>
          <a:r>
            <a:rPr lang="en-US"/>
            <a:t>trickle-down-effect</a:t>
          </a:r>
        </a:p>
      </dgm:t>
    </dgm:pt>
    <dgm:pt modelId="{B0FDF542-4730-4BC7-A021-56210E791BAB}" type="parTrans" cxnId="{7F40D763-BA25-41FA-A736-AED51E666F5B}">
      <dgm:prSet/>
      <dgm:spPr/>
      <dgm:t>
        <a:bodyPr/>
        <a:lstStyle/>
        <a:p>
          <a:endParaRPr lang="en-US"/>
        </a:p>
      </dgm:t>
    </dgm:pt>
    <dgm:pt modelId="{1649CF1A-E374-421C-A1B8-1C047777623E}" type="sibTrans" cxnId="{7F40D763-BA25-41FA-A736-AED51E666F5B}">
      <dgm:prSet/>
      <dgm:spPr/>
      <dgm:t>
        <a:bodyPr/>
        <a:lstStyle/>
        <a:p>
          <a:endParaRPr lang="en-US"/>
        </a:p>
      </dgm:t>
    </dgm:pt>
    <dgm:pt modelId="{70176F9B-8A3E-CE44-A767-703845F4FCCB}" type="pres">
      <dgm:prSet presAssocID="{1AFD3141-0795-4316-9AE2-0F34B1A1DB95}" presName="vert0" presStyleCnt="0">
        <dgm:presLayoutVars>
          <dgm:dir/>
          <dgm:animOne val="branch"/>
          <dgm:animLvl val="lvl"/>
        </dgm:presLayoutVars>
      </dgm:prSet>
      <dgm:spPr/>
    </dgm:pt>
    <dgm:pt modelId="{5FB4FF68-D74B-4D4F-B44A-CF24BE032D26}" type="pres">
      <dgm:prSet presAssocID="{519D0B42-D27C-40A8-9A07-BB4656314A92}" presName="thickLine" presStyleLbl="alignNode1" presStyleIdx="0" presStyleCnt="4"/>
      <dgm:spPr/>
    </dgm:pt>
    <dgm:pt modelId="{224D4ECB-3FBD-5642-B8BD-B190228D6EC6}" type="pres">
      <dgm:prSet presAssocID="{519D0B42-D27C-40A8-9A07-BB4656314A92}" presName="horz1" presStyleCnt="0"/>
      <dgm:spPr/>
    </dgm:pt>
    <dgm:pt modelId="{E7EAF3DB-5899-E842-9178-489640A3A69B}" type="pres">
      <dgm:prSet presAssocID="{519D0B42-D27C-40A8-9A07-BB4656314A92}" presName="tx1" presStyleLbl="revTx" presStyleIdx="0" presStyleCnt="4"/>
      <dgm:spPr/>
    </dgm:pt>
    <dgm:pt modelId="{4B49AD17-6979-8C4B-9F3B-ECF5CDA5AD18}" type="pres">
      <dgm:prSet presAssocID="{519D0B42-D27C-40A8-9A07-BB4656314A92}" presName="vert1" presStyleCnt="0"/>
      <dgm:spPr/>
    </dgm:pt>
    <dgm:pt modelId="{BA0D6D1F-94F5-7C4A-B484-461E36D24957}" type="pres">
      <dgm:prSet presAssocID="{72229A92-24BA-4386-8B10-AEF23F2F79F8}" presName="thickLine" presStyleLbl="alignNode1" presStyleIdx="1" presStyleCnt="4"/>
      <dgm:spPr/>
    </dgm:pt>
    <dgm:pt modelId="{B43FA29C-6B24-2A48-A2DB-D3F943E8B3ED}" type="pres">
      <dgm:prSet presAssocID="{72229A92-24BA-4386-8B10-AEF23F2F79F8}" presName="horz1" presStyleCnt="0"/>
      <dgm:spPr/>
    </dgm:pt>
    <dgm:pt modelId="{9080FEC9-A3B2-5F48-8BCA-68F4CF72B806}" type="pres">
      <dgm:prSet presAssocID="{72229A92-24BA-4386-8B10-AEF23F2F79F8}" presName="tx1" presStyleLbl="revTx" presStyleIdx="1" presStyleCnt="4"/>
      <dgm:spPr/>
    </dgm:pt>
    <dgm:pt modelId="{3A17F882-B500-494F-BB74-897FB070265B}" type="pres">
      <dgm:prSet presAssocID="{72229A92-24BA-4386-8B10-AEF23F2F79F8}" presName="vert1" presStyleCnt="0"/>
      <dgm:spPr/>
    </dgm:pt>
    <dgm:pt modelId="{D8011175-341C-FC41-8624-80D1906629B9}" type="pres">
      <dgm:prSet presAssocID="{626FD2DF-733A-4991-AB79-AEAAAFBCF7D5}" presName="thickLine" presStyleLbl="alignNode1" presStyleIdx="2" presStyleCnt="4"/>
      <dgm:spPr/>
    </dgm:pt>
    <dgm:pt modelId="{DEEEAEBA-8A34-F342-B532-CE5F4BC0C9AD}" type="pres">
      <dgm:prSet presAssocID="{626FD2DF-733A-4991-AB79-AEAAAFBCF7D5}" presName="horz1" presStyleCnt="0"/>
      <dgm:spPr/>
    </dgm:pt>
    <dgm:pt modelId="{DD4BEB83-CEF5-D249-B21F-723EF1FE84F1}" type="pres">
      <dgm:prSet presAssocID="{626FD2DF-733A-4991-AB79-AEAAAFBCF7D5}" presName="tx1" presStyleLbl="revTx" presStyleIdx="2" presStyleCnt="4"/>
      <dgm:spPr/>
    </dgm:pt>
    <dgm:pt modelId="{56F2D642-421D-A941-A14A-11E1015C19AD}" type="pres">
      <dgm:prSet presAssocID="{626FD2DF-733A-4991-AB79-AEAAAFBCF7D5}" presName="vert1" presStyleCnt="0"/>
      <dgm:spPr/>
    </dgm:pt>
    <dgm:pt modelId="{53EBEAAC-8043-9C44-A204-CDC9F3F840CF}" type="pres">
      <dgm:prSet presAssocID="{52E6C9B3-C626-4D65-902C-A09DE2DA8934}" presName="thickLine" presStyleLbl="alignNode1" presStyleIdx="3" presStyleCnt="4"/>
      <dgm:spPr/>
    </dgm:pt>
    <dgm:pt modelId="{FC5715C7-ED3E-DE49-9F68-D377B4DF3910}" type="pres">
      <dgm:prSet presAssocID="{52E6C9B3-C626-4D65-902C-A09DE2DA8934}" presName="horz1" presStyleCnt="0"/>
      <dgm:spPr/>
    </dgm:pt>
    <dgm:pt modelId="{59F1D770-69E0-1849-B25E-6F92BB3FA468}" type="pres">
      <dgm:prSet presAssocID="{52E6C9B3-C626-4D65-902C-A09DE2DA8934}" presName="tx1" presStyleLbl="revTx" presStyleIdx="3" presStyleCnt="4"/>
      <dgm:spPr/>
    </dgm:pt>
    <dgm:pt modelId="{F51FBBFB-A300-D140-BAD1-50E02BA0ADC9}" type="pres">
      <dgm:prSet presAssocID="{52E6C9B3-C626-4D65-902C-A09DE2DA8934}" presName="vert1" presStyleCnt="0"/>
      <dgm:spPr/>
    </dgm:pt>
  </dgm:ptLst>
  <dgm:cxnLst>
    <dgm:cxn modelId="{A7F87023-F418-CF44-8FB9-4B541A19193A}" type="presOf" srcId="{72229A92-24BA-4386-8B10-AEF23F2F79F8}" destId="{9080FEC9-A3B2-5F48-8BCA-68F4CF72B806}" srcOrd="0" destOrd="0" presId="urn:microsoft.com/office/officeart/2008/layout/LinedList"/>
    <dgm:cxn modelId="{29C29F25-E606-6546-BF6B-114B068CFD76}" type="presOf" srcId="{519D0B42-D27C-40A8-9A07-BB4656314A92}" destId="{E7EAF3DB-5899-E842-9178-489640A3A69B}" srcOrd="0" destOrd="0" presId="urn:microsoft.com/office/officeart/2008/layout/LinedList"/>
    <dgm:cxn modelId="{BC1AC528-90B7-40C8-9411-EE26AACAC170}" srcId="{1AFD3141-0795-4316-9AE2-0F34B1A1DB95}" destId="{519D0B42-D27C-40A8-9A07-BB4656314A92}" srcOrd="0" destOrd="0" parTransId="{62A54199-DE49-4CF1-AF3F-C2BCA6E380E9}" sibTransId="{9E49516B-6C17-4009-9518-699B2334A811}"/>
    <dgm:cxn modelId="{6CC2F561-38AC-4D2B-9BDC-7A74D7DFBCA3}" srcId="{1AFD3141-0795-4316-9AE2-0F34B1A1DB95}" destId="{72229A92-24BA-4386-8B10-AEF23F2F79F8}" srcOrd="1" destOrd="0" parTransId="{0C050199-C98A-4009-9180-93009E324C19}" sibTransId="{2A1E9CC7-AA17-403A-AB6D-0E42092E642A}"/>
    <dgm:cxn modelId="{7F40D763-BA25-41FA-A736-AED51E666F5B}" srcId="{1AFD3141-0795-4316-9AE2-0F34B1A1DB95}" destId="{52E6C9B3-C626-4D65-902C-A09DE2DA8934}" srcOrd="3" destOrd="0" parTransId="{B0FDF542-4730-4BC7-A021-56210E791BAB}" sibTransId="{1649CF1A-E374-421C-A1B8-1C047777623E}"/>
    <dgm:cxn modelId="{443ADF67-B0BB-F344-AEE6-F2BADDA16CFB}" type="presOf" srcId="{626FD2DF-733A-4991-AB79-AEAAAFBCF7D5}" destId="{DD4BEB83-CEF5-D249-B21F-723EF1FE84F1}" srcOrd="0" destOrd="0" presId="urn:microsoft.com/office/officeart/2008/layout/LinedList"/>
    <dgm:cxn modelId="{F0CD4EA5-8BC3-43E1-9240-C1B076832DBE}" srcId="{1AFD3141-0795-4316-9AE2-0F34B1A1DB95}" destId="{626FD2DF-733A-4991-AB79-AEAAAFBCF7D5}" srcOrd="2" destOrd="0" parTransId="{4E8FE957-B9C1-453F-B2AC-0C791766F928}" sibTransId="{000D83D0-3CFB-4210-98F2-6931883EFE50}"/>
    <dgm:cxn modelId="{BD5BE5B5-94E6-A942-B997-721355502D0E}" type="presOf" srcId="{1AFD3141-0795-4316-9AE2-0F34B1A1DB95}" destId="{70176F9B-8A3E-CE44-A767-703845F4FCCB}" srcOrd="0" destOrd="0" presId="urn:microsoft.com/office/officeart/2008/layout/LinedList"/>
    <dgm:cxn modelId="{4858A5BB-D01D-244F-BD44-7469D9AAC437}" type="presOf" srcId="{52E6C9B3-C626-4D65-902C-A09DE2DA8934}" destId="{59F1D770-69E0-1849-B25E-6F92BB3FA468}" srcOrd="0" destOrd="0" presId="urn:microsoft.com/office/officeart/2008/layout/LinedList"/>
    <dgm:cxn modelId="{35E17179-F1A2-1748-A66B-AEBDE7CE6F11}" type="presParOf" srcId="{70176F9B-8A3E-CE44-A767-703845F4FCCB}" destId="{5FB4FF68-D74B-4D4F-B44A-CF24BE032D26}" srcOrd="0" destOrd="0" presId="urn:microsoft.com/office/officeart/2008/layout/LinedList"/>
    <dgm:cxn modelId="{EE8DA835-485B-B54B-B387-53F83FF2C557}" type="presParOf" srcId="{70176F9B-8A3E-CE44-A767-703845F4FCCB}" destId="{224D4ECB-3FBD-5642-B8BD-B190228D6EC6}" srcOrd="1" destOrd="0" presId="urn:microsoft.com/office/officeart/2008/layout/LinedList"/>
    <dgm:cxn modelId="{4E6BEC7A-C019-F14E-99A4-DB7BE9C3B3E2}" type="presParOf" srcId="{224D4ECB-3FBD-5642-B8BD-B190228D6EC6}" destId="{E7EAF3DB-5899-E842-9178-489640A3A69B}" srcOrd="0" destOrd="0" presId="urn:microsoft.com/office/officeart/2008/layout/LinedList"/>
    <dgm:cxn modelId="{2083BB1B-D284-C341-8638-8904AB9578FD}" type="presParOf" srcId="{224D4ECB-3FBD-5642-B8BD-B190228D6EC6}" destId="{4B49AD17-6979-8C4B-9F3B-ECF5CDA5AD18}" srcOrd="1" destOrd="0" presId="urn:microsoft.com/office/officeart/2008/layout/LinedList"/>
    <dgm:cxn modelId="{D6CF9E0D-90AA-3246-B31E-8B2466C31E14}" type="presParOf" srcId="{70176F9B-8A3E-CE44-A767-703845F4FCCB}" destId="{BA0D6D1F-94F5-7C4A-B484-461E36D24957}" srcOrd="2" destOrd="0" presId="urn:microsoft.com/office/officeart/2008/layout/LinedList"/>
    <dgm:cxn modelId="{C660BCA1-143A-D54E-8309-6C6127FD0A1F}" type="presParOf" srcId="{70176F9B-8A3E-CE44-A767-703845F4FCCB}" destId="{B43FA29C-6B24-2A48-A2DB-D3F943E8B3ED}" srcOrd="3" destOrd="0" presId="urn:microsoft.com/office/officeart/2008/layout/LinedList"/>
    <dgm:cxn modelId="{D7AA26F2-BA95-7246-8D31-B15B38E9A563}" type="presParOf" srcId="{B43FA29C-6B24-2A48-A2DB-D3F943E8B3ED}" destId="{9080FEC9-A3B2-5F48-8BCA-68F4CF72B806}" srcOrd="0" destOrd="0" presId="urn:microsoft.com/office/officeart/2008/layout/LinedList"/>
    <dgm:cxn modelId="{6A0FE74F-6285-F545-987B-B6E7109CFC81}" type="presParOf" srcId="{B43FA29C-6B24-2A48-A2DB-D3F943E8B3ED}" destId="{3A17F882-B500-494F-BB74-897FB070265B}" srcOrd="1" destOrd="0" presId="urn:microsoft.com/office/officeart/2008/layout/LinedList"/>
    <dgm:cxn modelId="{837857F2-9372-ED45-9642-855EFB0A8EFB}" type="presParOf" srcId="{70176F9B-8A3E-CE44-A767-703845F4FCCB}" destId="{D8011175-341C-FC41-8624-80D1906629B9}" srcOrd="4" destOrd="0" presId="urn:microsoft.com/office/officeart/2008/layout/LinedList"/>
    <dgm:cxn modelId="{2BD52D72-53BC-5342-9F07-43BD0F551C58}" type="presParOf" srcId="{70176F9B-8A3E-CE44-A767-703845F4FCCB}" destId="{DEEEAEBA-8A34-F342-B532-CE5F4BC0C9AD}" srcOrd="5" destOrd="0" presId="urn:microsoft.com/office/officeart/2008/layout/LinedList"/>
    <dgm:cxn modelId="{02415247-A7C7-DA49-AE6C-7E7C63C43811}" type="presParOf" srcId="{DEEEAEBA-8A34-F342-B532-CE5F4BC0C9AD}" destId="{DD4BEB83-CEF5-D249-B21F-723EF1FE84F1}" srcOrd="0" destOrd="0" presId="urn:microsoft.com/office/officeart/2008/layout/LinedList"/>
    <dgm:cxn modelId="{DDC2D085-883E-054F-A67F-C4D7C3C206AE}" type="presParOf" srcId="{DEEEAEBA-8A34-F342-B532-CE5F4BC0C9AD}" destId="{56F2D642-421D-A941-A14A-11E1015C19AD}" srcOrd="1" destOrd="0" presId="urn:microsoft.com/office/officeart/2008/layout/LinedList"/>
    <dgm:cxn modelId="{97C20808-3131-BC49-83AD-C84270BA2C79}" type="presParOf" srcId="{70176F9B-8A3E-CE44-A767-703845F4FCCB}" destId="{53EBEAAC-8043-9C44-A204-CDC9F3F840CF}" srcOrd="6" destOrd="0" presId="urn:microsoft.com/office/officeart/2008/layout/LinedList"/>
    <dgm:cxn modelId="{0B2B0D1A-CFAB-754C-8F66-CD813298DDDE}" type="presParOf" srcId="{70176F9B-8A3E-CE44-A767-703845F4FCCB}" destId="{FC5715C7-ED3E-DE49-9F68-D377B4DF3910}" srcOrd="7" destOrd="0" presId="urn:microsoft.com/office/officeart/2008/layout/LinedList"/>
    <dgm:cxn modelId="{87F6EFF4-BF64-0440-8DA6-CCA64D456DFA}" type="presParOf" srcId="{FC5715C7-ED3E-DE49-9F68-D377B4DF3910}" destId="{59F1D770-69E0-1849-B25E-6F92BB3FA468}" srcOrd="0" destOrd="0" presId="urn:microsoft.com/office/officeart/2008/layout/LinedList"/>
    <dgm:cxn modelId="{C61CD8D1-F4B3-2448-8080-A1EC6A70A36B}" type="presParOf" srcId="{FC5715C7-ED3E-DE49-9F68-D377B4DF3910}" destId="{F51FBBFB-A300-D140-BAD1-50E02BA0ADC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B4FF68-D74B-4D4F-B44A-CF24BE032D26}">
      <dsp:nvSpPr>
        <dsp:cNvPr id="0" name=""/>
        <dsp:cNvSpPr/>
      </dsp:nvSpPr>
      <dsp:spPr>
        <a:xfrm>
          <a:off x="0" y="0"/>
          <a:ext cx="4869656"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EAF3DB-5899-E842-9178-489640A3A69B}">
      <dsp:nvSpPr>
        <dsp:cNvPr id="0" name=""/>
        <dsp:cNvSpPr/>
      </dsp:nvSpPr>
      <dsp:spPr>
        <a:xfrm>
          <a:off x="0" y="0"/>
          <a:ext cx="4869656"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voluntary balkanization</a:t>
          </a:r>
        </a:p>
      </dsp:txBody>
      <dsp:txXfrm>
        <a:off x="0" y="0"/>
        <a:ext cx="4869656" cy="1276350"/>
      </dsp:txXfrm>
    </dsp:sp>
    <dsp:sp modelId="{BA0D6D1F-94F5-7C4A-B484-461E36D24957}">
      <dsp:nvSpPr>
        <dsp:cNvPr id="0" name=""/>
        <dsp:cNvSpPr/>
      </dsp:nvSpPr>
      <dsp:spPr>
        <a:xfrm>
          <a:off x="0" y="1276350"/>
          <a:ext cx="4869656"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80FEC9-A3B2-5F48-8BCA-68F4CF72B806}">
      <dsp:nvSpPr>
        <dsp:cNvPr id="0" name=""/>
        <dsp:cNvSpPr/>
      </dsp:nvSpPr>
      <dsp:spPr>
        <a:xfrm>
          <a:off x="0" y="1276350"/>
          <a:ext cx="4869656"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responsibility to protect</a:t>
          </a:r>
        </a:p>
      </dsp:txBody>
      <dsp:txXfrm>
        <a:off x="0" y="1276350"/>
        <a:ext cx="4869656" cy="1276350"/>
      </dsp:txXfrm>
    </dsp:sp>
    <dsp:sp modelId="{D8011175-341C-FC41-8624-80D1906629B9}">
      <dsp:nvSpPr>
        <dsp:cNvPr id="0" name=""/>
        <dsp:cNvSpPr/>
      </dsp:nvSpPr>
      <dsp:spPr>
        <a:xfrm>
          <a:off x="0" y="2552700"/>
          <a:ext cx="4869656"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4BEB83-CEF5-D249-B21F-723EF1FE84F1}">
      <dsp:nvSpPr>
        <dsp:cNvPr id="0" name=""/>
        <dsp:cNvSpPr/>
      </dsp:nvSpPr>
      <dsp:spPr>
        <a:xfrm>
          <a:off x="0" y="2552700"/>
          <a:ext cx="4869656"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common human heritage</a:t>
          </a:r>
        </a:p>
      </dsp:txBody>
      <dsp:txXfrm>
        <a:off x="0" y="2552700"/>
        <a:ext cx="4869656" cy="1276350"/>
      </dsp:txXfrm>
    </dsp:sp>
    <dsp:sp modelId="{53EBEAAC-8043-9C44-A204-CDC9F3F840CF}">
      <dsp:nvSpPr>
        <dsp:cNvPr id="0" name=""/>
        <dsp:cNvSpPr/>
      </dsp:nvSpPr>
      <dsp:spPr>
        <a:xfrm>
          <a:off x="0" y="3829050"/>
          <a:ext cx="4869656"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F1D770-69E0-1849-B25E-6F92BB3FA468}">
      <dsp:nvSpPr>
        <dsp:cNvPr id="0" name=""/>
        <dsp:cNvSpPr/>
      </dsp:nvSpPr>
      <dsp:spPr>
        <a:xfrm>
          <a:off x="0" y="3829050"/>
          <a:ext cx="4869656"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trickle-down-effect</a:t>
          </a:r>
        </a:p>
      </dsp:txBody>
      <dsp:txXfrm>
        <a:off x="0" y="3829050"/>
        <a:ext cx="4869656" cy="127635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1F3B83-7C04-D947-9ECC-E0B15D37317C}" type="datetimeFigureOut">
              <a:rPr lang="en-US" smtClean="0"/>
              <a:t>9/2/20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4C48C6-A195-9D40-8C51-C62BB4441CC3}" type="slidenum">
              <a:rPr lang="en-US" smtClean="0"/>
              <a:t>‹#›</a:t>
            </a:fld>
            <a:endParaRPr lang="en-US"/>
          </a:p>
        </p:txBody>
      </p:sp>
    </p:spTree>
    <p:extLst>
      <p:ext uri="{BB962C8B-B14F-4D97-AF65-F5344CB8AC3E}">
        <p14:creationId xmlns:p14="http://schemas.microsoft.com/office/powerpoint/2010/main" val="32549555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E2D06C38-64B9-F440-83B7-CD950F6BB473}" type="datetimeFigureOut">
              <a:rPr lang="en-US" smtClean="0"/>
              <a:t>9/2/20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39DBF6-F39E-D64F-80F0-6BCABDFAE8AC}" type="slidenum">
              <a:rPr lang="en-US" smtClean="0"/>
              <a:t>‹#›</a:t>
            </a:fld>
            <a:endParaRPr lang="en-US"/>
          </a:p>
        </p:txBody>
      </p:sp>
    </p:spTree>
    <p:extLst>
      <p:ext uri="{BB962C8B-B14F-4D97-AF65-F5344CB8AC3E}">
        <p14:creationId xmlns:p14="http://schemas.microsoft.com/office/powerpoint/2010/main" val="1076299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E2D06C38-64B9-F440-83B7-CD950F6BB473}" type="datetimeFigureOut">
              <a:rPr lang="en-US" smtClean="0"/>
              <a:t>9/2/20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39DBF6-F39E-D64F-80F0-6BCABDFAE8AC}" type="slidenum">
              <a:rPr lang="en-US" smtClean="0"/>
              <a:t>‹#›</a:t>
            </a:fld>
            <a:endParaRPr lang="en-US"/>
          </a:p>
        </p:txBody>
      </p:sp>
    </p:spTree>
    <p:extLst>
      <p:ext uri="{BB962C8B-B14F-4D97-AF65-F5344CB8AC3E}">
        <p14:creationId xmlns:p14="http://schemas.microsoft.com/office/powerpoint/2010/main" val="1794404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E2D06C38-64B9-F440-83B7-CD950F6BB473}" type="datetimeFigureOut">
              <a:rPr lang="en-US" smtClean="0"/>
              <a:t>9/2/20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39DBF6-F39E-D64F-80F0-6BCABDFAE8AC}" type="slidenum">
              <a:rPr lang="en-US" smtClean="0"/>
              <a:t>‹#›</a:t>
            </a:fld>
            <a:endParaRPr lang="en-US"/>
          </a:p>
        </p:txBody>
      </p:sp>
    </p:spTree>
    <p:extLst>
      <p:ext uri="{BB962C8B-B14F-4D97-AF65-F5344CB8AC3E}">
        <p14:creationId xmlns:p14="http://schemas.microsoft.com/office/powerpoint/2010/main" val="1310684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E2D06C38-64B9-F440-83B7-CD950F6BB473}" type="datetimeFigureOut">
              <a:rPr lang="en-US" smtClean="0"/>
              <a:t>9/2/20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39DBF6-F39E-D64F-80F0-6BCABDFAE8AC}" type="slidenum">
              <a:rPr lang="en-US" smtClean="0"/>
              <a:t>‹#›</a:t>
            </a:fld>
            <a:endParaRPr lang="en-US"/>
          </a:p>
        </p:txBody>
      </p:sp>
    </p:spTree>
    <p:extLst>
      <p:ext uri="{BB962C8B-B14F-4D97-AF65-F5344CB8AC3E}">
        <p14:creationId xmlns:p14="http://schemas.microsoft.com/office/powerpoint/2010/main" val="2426373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E2D06C38-64B9-F440-83B7-CD950F6BB473}" type="datetimeFigureOut">
              <a:rPr lang="en-US" smtClean="0"/>
              <a:t>9/2/20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39DBF6-F39E-D64F-80F0-6BCABDFAE8AC}" type="slidenum">
              <a:rPr lang="en-US" smtClean="0"/>
              <a:t>‹#›</a:t>
            </a:fld>
            <a:endParaRPr lang="en-US"/>
          </a:p>
        </p:txBody>
      </p:sp>
    </p:spTree>
    <p:extLst>
      <p:ext uri="{BB962C8B-B14F-4D97-AF65-F5344CB8AC3E}">
        <p14:creationId xmlns:p14="http://schemas.microsoft.com/office/powerpoint/2010/main" val="124883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E2D06C38-64B9-F440-83B7-CD950F6BB473}" type="datetimeFigureOut">
              <a:rPr lang="en-US" smtClean="0"/>
              <a:t>9/2/20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39DBF6-F39E-D64F-80F0-6BCABDFAE8AC}" type="slidenum">
              <a:rPr lang="en-US" smtClean="0"/>
              <a:t>‹#›</a:t>
            </a:fld>
            <a:endParaRPr lang="en-US"/>
          </a:p>
        </p:txBody>
      </p:sp>
    </p:spTree>
    <p:extLst>
      <p:ext uri="{BB962C8B-B14F-4D97-AF65-F5344CB8AC3E}">
        <p14:creationId xmlns:p14="http://schemas.microsoft.com/office/powerpoint/2010/main" val="170768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E2D06C38-64B9-F440-83B7-CD950F6BB473}" type="datetimeFigureOut">
              <a:rPr lang="en-US" smtClean="0"/>
              <a:t>9/2/20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39DBF6-F39E-D64F-80F0-6BCABDFAE8AC}" type="slidenum">
              <a:rPr lang="en-US" smtClean="0"/>
              <a:t>‹#›</a:t>
            </a:fld>
            <a:endParaRPr lang="en-US"/>
          </a:p>
        </p:txBody>
      </p:sp>
    </p:spTree>
    <p:extLst>
      <p:ext uri="{BB962C8B-B14F-4D97-AF65-F5344CB8AC3E}">
        <p14:creationId xmlns:p14="http://schemas.microsoft.com/office/powerpoint/2010/main" val="3066009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E2D06C38-64B9-F440-83B7-CD950F6BB473}" type="datetimeFigureOut">
              <a:rPr lang="en-US" smtClean="0"/>
              <a:t>9/2/20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39DBF6-F39E-D64F-80F0-6BCABDFAE8AC}" type="slidenum">
              <a:rPr lang="en-US" smtClean="0"/>
              <a:t>‹#›</a:t>
            </a:fld>
            <a:endParaRPr lang="en-US"/>
          </a:p>
        </p:txBody>
      </p:sp>
    </p:spTree>
    <p:extLst>
      <p:ext uri="{BB962C8B-B14F-4D97-AF65-F5344CB8AC3E}">
        <p14:creationId xmlns:p14="http://schemas.microsoft.com/office/powerpoint/2010/main" val="1364561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D06C38-64B9-F440-83B7-CD950F6BB473}" type="datetimeFigureOut">
              <a:rPr lang="en-US" smtClean="0"/>
              <a:t>9/2/20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39DBF6-F39E-D64F-80F0-6BCABDFAE8AC}" type="slidenum">
              <a:rPr lang="en-US" smtClean="0"/>
              <a:t>‹#›</a:t>
            </a:fld>
            <a:endParaRPr lang="en-US"/>
          </a:p>
        </p:txBody>
      </p:sp>
    </p:spTree>
    <p:extLst>
      <p:ext uri="{BB962C8B-B14F-4D97-AF65-F5344CB8AC3E}">
        <p14:creationId xmlns:p14="http://schemas.microsoft.com/office/powerpoint/2010/main" val="3845071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E2D06C38-64B9-F440-83B7-CD950F6BB473}" type="datetimeFigureOut">
              <a:rPr lang="en-US" smtClean="0"/>
              <a:t>9/2/20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39DBF6-F39E-D64F-80F0-6BCABDFAE8AC}" type="slidenum">
              <a:rPr lang="en-US" smtClean="0"/>
              <a:t>‹#›</a:t>
            </a:fld>
            <a:endParaRPr lang="en-US"/>
          </a:p>
        </p:txBody>
      </p:sp>
    </p:spTree>
    <p:extLst>
      <p:ext uri="{BB962C8B-B14F-4D97-AF65-F5344CB8AC3E}">
        <p14:creationId xmlns:p14="http://schemas.microsoft.com/office/powerpoint/2010/main" val="999086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E2D06C38-64B9-F440-83B7-CD950F6BB473}" type="datetimeFigureOut">
              <a:rPr lang="en-US" smtClean="0"/>
              <a:t>9/2/20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39DBF6-F39E-D64F-80F0-6BCABDFAE8AC}" type="slidenum">
              <a:rPr lang="en-US" smtClean="0"/>
              <a:t>‹#›</a:t>
            </a:fld>
            <a:endParaRPr lang="en-US"/>
          </a:p>
        </p:txBody>
      </p:sp>
    </p:spTree>
    <p:extLst>
      <p:ext uri="{BB962C8B-B14F-4D97-AF65-F5344CB8AC3E}">
        <p14:creationId xmlns:p14="http://schemas.microsoft.com/office/powerpoint/2010/main" val="1873104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D06C38-64B9-F440-83B7-CD950F6BB473}" type="datetimeFigureOut">
              <a:rPr lang="en-US" smtClean="0"/>
              <a:t>9/2/20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39DBF6-F39E-D64F-80F0-6BCABDFAE8AC}" type="slidenum">
              <a:rPr lang="en-US" smtClean="0"/>
              <a:t>‹#›</a:t>
            </a:fld>
            <a:endParaRPr lang="en-US"/>
          </a:p>
        </p:txBody>
      </p:sp>
    </p:spTree>
    <p:extLst>
      <p:ext uri="{BB962C8B-B14F-4D97-AF65-F5344CB8AC3E}">
        <p14:creationId xmlns:p14="http://schemas.microsoft.com/office/powerpoint/2010/main" val="350528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5918" y="0"/>
            <a:ext cx="7772400" cy="1470025"/>
          </a:xfrm>
        </p:spPr>
        <p:txBody>
          <a:bodyPr>
            <a:noAutofit/>
          </a:bodyPr>
          <a:lstStyle/>
          <a:p>
            <a:r>
              <a:rPr lang="en-US" sz="3600" dirty="0"/>
              <a:t>Internationalism and Nationalism  </a:t>
            </a:r>
            <a:br>
              <a:rPr lang="en-US" sz="3600" dirty="0"/>
            </a:br>
            <a:r>
              <a:rPr lang="en-US" sz="3600" dirty="0"/>
              <a:t>Chapter   11</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9155" y="1237485"/>
            <a:ext cx="4186475" cy="4049814"/>
          </a:xfrm>
          <a:prstGeom prst="rect">
            <a:avLst/>
          </a:prstGeom>
        </p:spPr>
      </p:pic>
      <p:sp>
        <p:nvSpPr>
          <p:cNvPr id="3" name="TextBox 2"/>
          <p:cNvSpPr txBox="1"/>
          <p:nvPr/>
        </p:nvSpPr>
        <p:spPr>
          <a:xfrm>
            <a:off x="555918" y="5506287"/>
            <a:ext cx="8378231" cy="830997"/>
          </a:xfrm>
          <a:prstGeom prst="rect">
            <a:avLst/>
          </a:prstGeom>
          <a:noFill/>
        </p:spPr>
        <p:txBody>
          <a:bodyPr wrap="square" rtlCol="0">
            <a:spAutoFit/>
          </a:bodyPr>
          <a:lstStyle/>
          <a:p>
            <a:pPr algn="ctr"/>
            <a:r>
              <a:rPr lang="en-US" sz="2400" dirty="0"/>
              <a:t>To what extent do efforts to promote internationalism through world organizations affect nationalism?</a:t>
            </a:r>
          </a:p>
        </p:txBody>
      </p:sp>
    </p:spTree>
    <p:extLst>
      <p:ext uri="{BB962C8B-B14F-4D97-AF65-F5344CB8AC3E}">
        <p14:creationId xmlns:p14="http://schemas.microsoft.com/office/powerpoint/2010/main" val="1987302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0DFA0FD-AB28-4B25-B870-4D2BBC35B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Fig11-10_p261.jpg"/>
          <p:cNvPicPr>
            <a:picLocks noChangeAspect="1"/>
          </p:cNvPicPr>
          <p:nvPr/>
        </p:nvPicPr>
        <p:blipFill rotWithShape="1">
          <a:blip r:embed="rId2">
            <a:alphaModFix/>
            <a:extLst>
              <a:ext uri="{28A0092B-C50C-407E-A947-70E740481C1C}">
                <a14:useLocalDpi xmlns:a14="http://schemas.microsoft.com/office/drawing/2010/main" val="0"/>
              </a:ext>
            </a:extLst>
          </a:blip>
          <a:srcRect l="7931" r="8822"/>
          <a:stretch/>
        </p:blipFill>
        <p:spPr>
          <a:xfrm>
            <a:off x="4375482" y="10"/>
            <a:ext cx="4795614" cy="6857990"/>
          </a:xfrm>
          <a:prstGeom prst="rect">
            <a:avLst/>
          </a:prstGeom>
        </p:spPr>
      </p:pic>
      <p:grpSp>
        <p:nvGrpSpPr>
          <p:cNvPr id="13" name="Group 12">
            <a:extLst>
              <a:ext uri="{FF2B5EF4-FFF2-40B4-BE49-F238E27FC236}">
                <a16:creationId xmlns:a16="http://schemas.microsoft.com/office/drawing/2014/main" id="{0D628DFB-9CD1-4E2B-8B44-9FDF7E80F6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84674" y="0"/>
            <a:ext cx="4986424" cy="6858000"/>
            <a:chOff x="5705128" y="0"/>
            <a:chExt cx="6648564" cy="6858000"/>
          </a:xfrm>
        </p:grpSpPr>
        <p:sp>
          <p:nvSpPr>
            <p:cNvPr id="14" name="Freeform: Shape 13">
              <a:extLst>
                <a:ext uri="{FF2B5EF4-FFF2-40B4-BE49-F238E27FC236}">
                  <a16:creationId xmlns:a16="http://schemas.microsoft.com/office/drawing/2014/main" id="{4CB07514-66C4-498E-85FA-6CCDFB2531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8018" y="0"/>
              <a:ext cx="6485674" cy="6858000"/>
            </a:xfrm>
            <a:custGeom>
              <a:avLst/>
              <a:gdLst>
                <a:gd name="connsiteX0" fmla="*/ 1720317 w 6237794"/>
                <a:gd name="connsiteY0" fmla="*/ 0 h 6858000"/>
                <a:gd name="connsiteX1" fmla="*/ 2433560 w 6237794"/>
                <a:gd name="connsiteY1" fmla="*/ 0 h 6858000"/>
                <a:gd name="connsiteX2" fmla="*/ 2351473 w 6237794"/>
                <a:gd name="connsiteY2" fmla="*/ 41605 h 6858000"/>
                <a:gd name="connsiteX3" fmla="*/ 1473152 w 6237794"/>
                <a:gd name="connsiteY3" fmla="*/ 667521 h 6858000"/>
                <a:gd name="connsiteX4" fmla="*/ 982876 w 6237794"/>
                <a:gd name="connsiteY4" fmla="*/ 1193803 h 6858000"/>
                <a:gd name="connsiteX5" fmla="*/ 595242 w 6237794"/>
                <a:gd name="connsiteY5" fmla="*/ 1798192 h 6858000"/>
                <a:gd name="connsiteX6" fmla="*/ 332174 w 6237794"/>
                <a:gd name="connsiteY6" fmla="*/ 2466315 h 6858000"/>
                <a:gd name="connsiteX7" fmla="*/ 236500 w 6237794"/>
                <a:gd name="connsiteY7" fmla="*/ 3178573 h 6858000"/>
                <a:gd name="connsiteX8" fmla="*/ 276860 w 6237794"/>
                <a:gd name="connsiteY8" fmla="*/ 3527298 h 6858000"/>
                <a:gd name="connsiteX9" fmla="*/ 396054 w 6237794"/>
                <a:gd name="connsiteY9" fmla="*/ 3853520 h 6858000"/>
                <a:gd name="connsiteX10" fmla="*/ 479243 w 6237794"/>
                <a:gd name="connsiteY10" fmla="*/ 4007121 h 6858000"/>
                <a:gd name="connsiteX11" fmla="*/ 574772 w 6237794"/>
                <a:gd name="connsiteY11" fmla="*/ 4155787 h 6858000"/>
                <a:gd name="connsiteX12" fmla="*/ 795447 w 6237794"/>
                <a:gd name="connsiteY12" fmla="*/ 4443100 h 6858000"/>
                <a:gd name="connsiteX13" fmla="*/ 1034270 w 6237794"/>
                <a:gd name="connsiteY13" fmla="*/ 4732591 h 6858000"/>
                <a:gd name="connsiteX14" fmla="*/ 1153028 w 6237794"/>
                <a:gd name="connsiteY14" fmla="*/ 4883725 h 6858000"/>
                <a:gd name="connsiteX15" fmla="*/ 1210084 w 6237794"/>
                <a:gd name="connsiteY15" fmla="*/ 4957912 h 6858000"/>
                <a:gd name="connsiteX16" fmla="*/ 1265979 w 6237794"/>
                <a:gd name="connsiteY16" fmla="*/ 5028906 h 6858000"/>
                <a:gd name="connsiteX17" fmla="*/ 1746238 w 6237794"/>
                <a:gd name="connsiteY17" fmla="*/ 5553590 h 6858000"/>
                <a:gd name="connsiteX18" fmla="*/ 2001611 w 6237794"/>
                <a:gd name="connsiteY18" fmla="*/ 5789654 h 6858000"/>
                <a:gd name="connsiteX19" fmla="*/ 2269035 w 6237794"/>
                <a:gd name="connsiteY19" fmla="*/ 6007280 h 6858000"/>
                <a:gd name="connsiteX20" fmla="*/ 2866455 w 6237794"/>
                <a:gd name="connsiteY20" fmla="*/ 6351505 h 6858000"/>
                <a:gd name="connsiteX21" fmla="*/ 3200661 w 6237794"/>
                <a:gd name="connsiteY21" fmla="*/ 6448777 h 6858000"/>
                <a:gd name="connsiteX22" fmla="*/ 3286318 w 6237794"/>
                <a:gd name="connsiteY22" fmla="*/ 6465908 h 6858000"/>
                <a:gd name="connsiteX23" fmla="*/ 3372701 w 6237794"/>
                <a:gd name="connsiteY23" fmla="*/ 6480281 h 6858000"/>
                <a:gd name="connsiteX24" fmla="*/ 3547063 w 6237794"/>
                <a:gd name="connsiteY24" fmla="*/ 6500896 h 6858000"/>
                <a:gd name="connsiteX25" fmla="*/ 3634753 w 6237794"/>
                <a:gd name="connsiteY25" fmla="*/ 6507575 h 6858000"/>
                <a:gd name="connsiteX26" fmla="*/ 3722733 w 6237794"/>
                <a:gd name="connsiteY26" fmla="*/ 6512221 h 6858000"/>
                <a:gd name="connsiteX27" fmla="*/ 3811003 w 6237794"/>
                <a:gd name="connsiteY27" fmla="*/ 6514253 h 6858000"/>
                <a:gd name="connsiteX28" fmla="*/ 3899418 w 6237794"/>
                <a:gd name="connsiteY28" fmla="*/ 6513817 h 6858000"/>
                <a:gd name="connsiteX29" fmla="*/ 3943698 w 6237794"/>
                <a:gd name="connsiteY29" fmla="*/ 6513381 h 6858000"/>
                <a:gd name="connsiteX30" fmla="*/ 3986381 w 6237794"/>
                <a:gd name="connsiteY30" fmla="*/ 6511495 h 6858000"/>
                <a:gd name="connsiteX31" fmla="*/ 4028919 w 6237794"/>
                <a:gd name="connsiteY31" fmla="*/ 6509317 h 6858000"/>
                <a:gd name="connsiteX32" fmla="*/ 4071312 w 6237794"/>
                <a:gd name="connsiteY32" fmla="*/ 6505833 h 6858000"/>
                <a:gd name="connsiteX33" fmla="*/ 4239432 w 6237794"/>
                <a:gd name="connsiteY33" fmla="*/ 6485072 h 6858000"/>
                <a:gd name="connsiteX34" fmla="*/ 4879826 w 6237794"/>
                <a:gd name="connsiteY34" fmla="*/ 6274849 h 6858000"/>
                <a:gd name="connsiteX35" fmla="*/ 5471439 w 6237794"/>
                <a:gd name="connsiteY35" fmla="*/ 5906235 h 6858000"/>
                <a:gd name="connsiteX36" fmla="*/ 5614877 w 6237794"/>
                <a:gd name="connsiteY36" fmla="*/ 5797930 h 6858000"/>
                <a:gd name="connsiteX37" fmla="*/ 5758316 w 6237794"/>
                <a:gd name="connsiteY37" fmla="*/ 5685995 h 6858000"/>
                <a:gd name="connsiteX38" fmla="*/ 6048824 w 6237794"/>
                <a:gd name="connsiteY38" fmla="*/ 5453705 h 6858000"/>
                <a:gd name="connsiteX39" fmla="*/ 6237794 w 6237794"/>
                <a:gd name="connsiteY39" fmla="*/ 5308644 h 6858000"/>
                <a:gd name="connsiteX40" fmla="*/ 6237794 w 6237794"/>
                <a:gd name="connsiteY40" fmla="*/ 6081399 h 6858000"/>
                <a:gd name="connsiteX41" fmla="*/ 6123011 w 6237794"/>
                <a:gd name="connsiteY41" fmla="*/ 6166399 h 6858000"/>
                <a:gd name="connsiteX42" fmla="*/ 5965925 w 6237794"/>
                <a:gd name="connsiteY42" fmla="*/ 6278479 h 6858000"/>
                <a:gd name="connsiteX43" fmla="*/ 5803903 w 6237794"/>
                <a:gd name="connsiteY43" fmla="*/ 6387364 h 6858000"/>
                <a:gd name="connsiteX44" fmla="*/ 5463744 w 6237794"/>
                <a:gd name="connsiteY44" fmla="*/ 6591780 h 6858000"/>
                <a:gd name="connsiteX45" fmla="*/ 5097888 w 6237794"/>
                <a:gd name="connsiteY45" fmla="*/ 6765562 h 6858000"/>
                <a:gd name="connsiteX46" fmla="*/ 4905602 w 6237794"/>
                <a:gd name="connsiteY46" fmla="*/ 6836446 h 6858000"/>
                <a:gd name="connsiteX47" fmla="*/ 4831447 w 6237794"/>
                <a:gd name="connsiteY47" fmla="*/ 6858000 h 6858000"/>
                <a:gd name="connsiteX48" fmla="*/ 3036485 w 6237794"/>
                <a:gd name="connsiteY48" fmla="*/ 6858000 h 6858000"/>
                <a:gd name="connsiteX49" fmla="*/ 2911533 w 6237794"/>
                <a:gd name="connsiteY49" fmla="*/ 6825558 h 6858000"/>
                <a:gd name="connsiteX50" fmla="*/ 2719386 w 6237794"/>
                <a:gd name="connsiteY50" fmla="*/ 6767158 h 6858000"/>
                <a:gd name="connsiteX51" fmla="*/ 1980415 w 6237794"/>
                <a:gd name="connsiteY51" fmla="*/ 6440210 h 6858000"/>
                <a:gd name="connsiteX52" fmla="*/ 1357588 w 6237794"/>
                <a:gd name="connsiteY52" fmla="*/ 5931206 h 6858000"/>
                <a:gd name="connsiteX53" fmla="*/ 1105118 w 6237794"/>
                <a:gd name="connsiteY53" fmla="*/ 5624874 h 6858000"/>
                <a:gd name="connsiteX54" fmla="*/ 884588 w 6237794"/>
                <a:gd name="connsiteY54" fmla="*/ 5300539 h 6858000"/>
                <a:gd name="connsiteX55" fmla="*/ 833049 w 6237794"/>
                <a:gd name="connsiteY55" fmla="*/ 5217931 h 6858000"/>
                <a:gd name="connsiteX56" fmla="*/ 783833 w 6237794"/>
                <a:gd name="connsiteY56" fmla="*/ 5137791 h 6858000"/>
                <a:gd name="connsiteX57" fmla="*/ 686706 w 6237794"/>
                <a:gd name="connsiteY57" fmla="*/ 4982447 h 6858000"/>
                <a:gd name="connsiteX58" fmla="*/ 485485 w 6237794"/>
                <a:gd name="connsiteY58" fmla="*/ 4665082 h 6858000"/>
                <a:gd name="connsiteX59" fmla="*/ 289055 w 6237794"/>
                <a:gd name="connsiteY59" fmla="*/ 4329568 h 6858000"/>
                <a:gd name="connsiteX60" fmla="*/ 200495 w 6237794"/>
                <a:gd name="connsiteY60" fmla="*/ 4151721 h 6858000"/>
                <a:gd name="connsiteX61" fmla="*/ 125291 w 6237794"/>
                <a:gd name="connsiteY61" fmla="*/ 3965600 h 6858000"/>
                <a:gd name="connsiteX62" fmla="*/ 67654 w 6237794"/>
                <a:gd name="connsiteY62" fmla="*/ 3772509 h 6858000"/>
                <a:gd name="connsiteX63" fmla="*/ 46168 w 6237794"/>
                <a:gd name="connsiteY63" fmla="*/ 3674076 h 6858000"/>
                <a:gd name="connsiteX64" fmla="*/ 36731 w 6237794"/>
                <a:gd name="connsiteY64" fmla="*/ 3624714 h 6858000"/>
                <a:gd name="connsiteX65" fmla="*/ 28891 w 6237794"/>
                <a:gd name="connsiteY65" fmla="*/ 3575208 h 6858000"/>
                <a:gd name="connsiteX66" fmla="*/ 0 w 6237794"/>
                <a:gd name="connsiteY66" fmla="*/ 3178573 h 6858000"/>
                <a:gd name="connsiteX67" fmla="*/ 80575 w 6237794"/>
                <a:gd name="connsiteY67" fmla="*/ 2405774 h 6858000"/>
                <a:gd name="connsiteX68" fmla="*/ 322737 w 6237794"/>
                <a:gd name="connsiteY68" fmla="*/ 1665351 h 6858000"/>
                <a:gd name="connsiteX69" fmla="*/ 1230700 w 6237794"/>
                <a:gd name="connsiteY69" fmla="*/ 407938 h 6858000"/>
                <a:gd name="connsiteX70" fmla="*/ 1521825 w 6237794"/>
                <a:gd name="connsiteY70" fmla="*/ 1494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237794" h="6858000">
                  <a:moveTo>
                    <a:pt x="1720317" y="0"/>
                  </a:moveTo>
                  <a:lnTo>
                    <a:pt x="2433560" y="0"/>
                  </a:lnTo>
                  <a:lnTo>
                    <a:pt x="2351473" y="41605"/>
                  </a:lnTo>
                  <a:cubicBezTo>
                    <a:pt x="2036528" y="216271"/>
                    <a:pt x="1740794" y="426339"/>
                    <a:pt x="1473152" y="667521"/>
                  </a:cubicBezTo>
                  <a:cubicBezTo>
                    <a:pt x="1295305" y="828818"/>
                    <a:pt x="1130525" y="1004777"/>
                    <a:pt x="982876" y="1193803"/>
                  </a:cubicBezTo>
                  <a:cubicBezTo>
                    <a:pt x="834936" y="1382538"/>
                    <a:pt x="704418" y="1584921"/>
                    <a:pt x="595242" y="1798192"/>
                  </a:cubicBezTo>
                  <a:cubicBezTo>
                    <a:pt x="486066" y="2011317"/>
                    <a:pt x="395183" y="2234461"/>
                    <a:pt x="332174" y="2466315"/>
                  </a:cubicBezTo>
                  <a:cubicBezTo>
                    <a:pt x="269166" y="2697588"/>
                    <a:pt x="236355" y="2938008"/>
                    <a:pt x="236500" y="3178573"/>
                  </a:cubicBezTo>
                  <a:cubicBezTo>
                    <a:pt x="237807" y="3296751"/>
                    <a:pt x="249421" y="3414057"/>
                    <a:pt x="276860" y="3527298"/>
                  </a:cubicBezTo>
                  <a:cubicBezTo>
                    <a:pt x="303864" y="3640684"/>
                    <a:pt x="345821" y="3749135"/>
                    <a:pt x="396054" y="3853520"/>
                  </a:cubicBezTo>
                  <a:cubicBezTo>
                    <a:pt x="421461" y="3905640"/>
                    <a:pt x="449626" y="3956743"/>
                    <a:pt x="479243" y="4007121"/>
                  </a:cubicBezTo>
                  <a:cubicBezTo>
                    <a:pt x="509295" y="4057354"/>
                    <a:pt x="541380" y="4106861"/>
                    <a:pt x="574772" y="4155787"/>
                  </a:cubicBezTo>
                  <a:cubicBezTo>
                    <a:pt x="642426" y="4253348"/>
                    <a:pt x="717630" y="4348007"/>
                    <a:pt x="795447" y="4443100"/>
                  </a:cubicBezTo>
                  <a:cubicBezTo>
                    <a:pt x="873264" y="4538339"/>
                    <a:pt x="954565" y="4633577"/>
                    <a:pt x="1034270" y="4732591"/>
                  </a:cubicBezTo>
                  <a:cubicBezTo>
                    <a:pt x="1074195" y="4781952"/>
                    <a:pt x="1113684" y="4832476"/>
                    <a:pt x="1153028" y="4883725"/>
                  </a:cubicBezTo>
                  <a:lnTo>
                    <a:pt x="1210084" y="4957912"/>
                  </a:lnTo>
                  <a:cubicBezTo>
                    <a:pt x="1228813" y="4981576"/>
                    <a:pt x="1246670" y="5005822"/>
                    <a:pt x="1265979" y="5028906"/>
                  </a:cubicBezTo>
                  <a:cubicBezTo>
                    <a:pt x="1416677" y="5216770"/>
                    <a:pt x="1580151" y="5389681"/>
                    <a:pt x="1746238" y="5553590"/>
                  </a:cubicBezTo>
                  <a:cubicBezTo>
                    <a:pt x="1829717" y="5635182"/>
                    <a:pt x="1914648" y="5714015"/>
                    <a:pt x="2001611" y="5789654"/>
                  </a:cubicBezTo>
                  <a:cubicBezTo>
                    <a:pt x="2088575" y="5865293"/>
                    <a:pt x="2177135" y="5938465"/>
                    <a:pt x="2269035" y="6007280"/>
                  </a:cubicBezTo>
                  <a:cubicBezTo>
                    <a:pt x="2452108" y="6145202"/>
                    <a:pt x="2649554" y="6268461"/>
                    <a:pt x="2866455" y="6351505"/>
                  </a:cubicBezTo>
                  <a:cubicBezTo>
                    <a:pt x="2974615" y="6393027"/>
                    <a:pt x="3086694" y="6424821"/>
                    <a:pt x="3200661" y="6448777"/>
                  </a:cubicBezTo>
                  <a:cubicBezTo>
                    <a:pt x="3229262" y="6454438"/>
                    <a:pt x="3257572" y="6460971"/>
                    <a:pt x="3286318" y="6465908"/>
                  </a:cubicBezTo>
                  <a:lnTo>
                    <a:pt x="3372701" y="6480281"/>
                  </a:lnTo>
                  <a:cubicBezTo>
                    <a:pt x="3430628" y="6487975"/>
                    <a:pt x="3488556" y="6496106"/>
                    <a:pt x="3547063" y="6500896"/>
                  </a:cubicBezTo>
                  <a:cubicBezTo>
                    <a:pt x="3576245" y="6503654"/>
                    <a:pt x="3605426" y="6506268"/>
                    <a:pt x="3634753" y="6507575"/>
                  </a:cubicBezTo>
                  <a:cubicBezTo>
                    <a:pt x="3664079" y="6509026"/>
                    <a:pt x="3693261" y="6511350"/>
                    <a:pt x="3722733" y="6512221"/>
                  </a:cubicBezTo>
                  <a:lnTo>
                    <a:pt x="3811003" y="6514253"/>
                  </a:lnTo>
                  <a:cubicBezTo>
                    <a:pt x="3840329" y="6514979"/>
                    <a:pt x="3869946" y="6513963"/>
                    <a:pt x="3899418" y="6513817"/>
                  </a:cubicBezTo>
                  <a:lnTo>
                    <a:pt x="3943698" y="6513381"/>
                  </a:lnTo>
                  <a:cubicBezTo>
                    <a:pt x="3958071" y="6512946"/>
                    <a:pt x="3972154" y="6512075"/>
                    <a:pt x="3986381" y="6511495"/>
                  </a:cubicBezTo>
                  <a:cubicBezTo>
                    <a:pt x="4000609" y="6510768"/>
                    <a:pt x="4014837" y="6510333"/>
                    <a:pt x="4028919" y="6509317"/>
                  </a:cubicBezTo>
                  <a:lnTo>
                    <a:pt x="4071312" y="6505833"/>
                  </a:lnTo>
                  <a:cubicBezTo>
                    <a:pt x="4127788" y="6501332"/>
                    <a:pt x="4183828" y="6493782"/>
                    <a:pt x="4239432" y="6485072"/>
                  </a:cubicBezTo>
                  <a:cubicBezTo>
                    <a:pt x="4461994" y="6448195"/>
                    <a:pt x="4675992" y="6376041"/>
                    <a:pt x="4879826" y="6274849"/>
                  </a:cubicBezTo>
                  <a:cubicBezTo>
                    <a:pt x="5084386" y="6174820"/>
                    <a:pt x="5279074" y="6046770"/>
                    <a:pt x="5471439" y="5906235"/>
                  </a:cubicBezTo>
                  <a:cubicBezTo>
                    <a:pt x="5519494" y="5871246"/>
                    <a:pt x="5567258" y="5834806"/>
                    <a:pt x="5614877" y="5797930"/>
                  </a:cubicBezTo>
                  <a:cubicBezTo>
                    <a:pt x="5662787" y="5761199"/>
                    <a:pt x="5710551" y="5723887"/>
                    <a:pt x="5758316" y="5685995"/>
                  </a:cubicBezTo>
                  <a:lnTo>
                    <a:pt x="6048824" y="5453705"/>
                  </a:lnTo>
                  <a:lnTo>
                    <a:pt x="6237794" y="5308644"/>
                  </a:lnTo>
                  <a:lnTo>
                    <a:pt x="6237794" y="6081399"/>
                  </a:lnTo>
                  <a:lnTo>
                    <a:pt x="6123011" y="6166399"/>
                  </a:lnTo>
                  <a:cubicBezTo>
                    <a:pt x="6071326" y="6204001"/>
                    <a:pt x="6019061" y="6241458"/>
                    <a:pt x="5965925" y="6278479"/>
                  </a:cubicBezTo>
                  <a:cubicBezTo>
                    <a:pt x="5912644" y="6315210"/>
                    <a:pt x="5858927" y="6351650"/>
                    <a:pt x="5803903" y="6387364"/>
                  </a:cubicBezTo>
                  <a:cubicBezTo>
                    <a:pt x="5694437" y="6458938"/>
                    <a:pt x="5581486" y="6528335"/>
                    <a:pt x="5463744" y="6591780"/>
                  </a:cubicBezTo>
                  <a:cubicBezTo>
                    <a:pt x="5346147" y="6655514"/>
                    <a:pt x="5224486" y="6714748"/>
                    <a:pt x="5097888" y="6765562"/>
                  </a:cubicBezTo>
                  <a:cubicBezTo>
                    <a:pt x="5034879" y="6791332"/>
                    <a:pt x="4970700" y="6815005"/>
                    <a:pt x="4905602" y="6836446"/>
                  </a:cubicBezTo>
                  <a:lnTo>
                    <a:pt x="4831447" y="6858000"/>
                  </a:lnTo>
                  <a:lnTo>
                    <a:pt x="3036485" y="6858000"/>
                  </a:lnTo>
                  <a:lnTo>
                    <a:pt x="2911533" y="6825558"/>
                  </a:lnTo>
                  <a:cubicBezTo>
                    <a:pt x="2847182" y="6807410"/>
                    <a:pt x="2783121" y="6787919"/>
                    <a:pt x="2719386" y="6767158"/>
                  </a:cubicBezTo>
                  <a:cubicBezTo>
                    <a:pt x="2464884" y="6683389"/>
                    <a:pt x="2213285" y="6579149"/>
                    <a:pt x="1980415" y="6440210"/>
                  </a:cubicBezTo>
                  <a:cubicBezTo>
                    <a:pt x="1747399" y="6301563"/>
                    <a:pt x="1539355" y="6125749"/>
                    <a:pt x="1357588" y="5931206"/>
                  </a:cubicBezTo>
                  <a:cubicBezTo>
                    <a:pt x="1266269" y="5834080"/>
                    <a:pt x="1183226" y="5730711"/>
                    <a:pt x="1105118" y="5624874"/>
                  </a:cubicBezTo>
                  <a:cubicBezTo>
                    <a:pt x="1027446" y="5518601"/>
                    <a:pt x="953549" y="5410732"/>
                    <a:pt x="884588" y="5300539"/>
                  </a:cubicBezTo>
                  <a:cubicBezTo>
                    <a:pt x="866876" y="5273245"/>
                    <a:pt x="850180" y="5245516"/>
                    <a:pt x="833049" y="5217931"/>
                  </a:cubicBezTo>
                  <a:lnTo>
                    <a:pt x="783833" y="5137791"/>
                  </a:lnTo>
                  <a:cubicBezTo>
                    <a:pt x="752328" y="5085962"/>
                    <a:pt x="719662" y="5034567"/>
                    <a:pt x="686706" y="4982447"/>
                  </a:cubicBezTo>
                  <a:lnTo>
                    <a:pt x="485485" y="4665082"/>
                  </a:lnTo>
                  <a:cubicBezTo>
                    <a:pt x="417976" y="4556922"/>
                    <a:pt x="351338" y="4445568"/>
                    <a:pt x="289055" y="4329568"/>
                  </a:cubicBezTo>
                  <a:cubicBezTo>
                    <a:pt x="257987" y="4271496"/>
                    <a:pt x="227934" y="4212408"/>
                    <a:pt x="200495" y="4151721"/>
                  </a:cubicBezTo>
                  <a:cubicBezTo>
                    <a:pt x="173201" y="4090891"/>
                    <a:pt x="147794" y="4028898"/>
                    <a:pt x="125291" y="3965600"/>
                  </a:cubicBezTo>
                  <a:cubicBezTo>
                    <a:pt x="103224" y="3902155"/>
                    <a:pt x="83624" y="3837840"/>
                    <a:pt x="67654" y="3772509"/>
                  </a:cubicBezTo>
                  <a:cubicBezTo>
                    <a:pt x="60105" y="3739843"/>
                    <a:pt x="52410" y="3707032"/>
                    <a:pt x="46168" y="3674076"/>
                  </a:cubicBezTo>
                  <a:lnTo>
                    <a:pt x="36731" y="3624714"/>
                  </a:lnTo>
                  <a:lnTo>
                    <a:pt x="28891" y="3575208"/>
                  </a:lnTo>
                  <a:cubicBezTo>
                    <a:pt x="8566" y="3442948"/>
                    <a:pt x="0" y="3310252"/>
                    <a:pt x="0" y="3178573"/>
                  </a:cubicBezTo>
                  <a:cubicBezTo>
                    <a:pt x="726" y="2919425"/>
                    <a:pt x="27730" y="2660277"/>
                    <a:pt x="80575" y="2405774"/>
                  </a:cubicBezTo>
                  <a:cubicBezTo>
                    <a:pt x="133276" y="2151417"/>
                    <a:pt x="213997" y="1901996"/>
                    <a:pt x="322737" y="1665351"/>
                  </a:cubicBezTo>
                  <a:cubicBezTo>
                    <a:pt x="541235" y="1192061"/>
                    <a:pt x="857875" y="768568"/>
                    <a:pt x="1230700" y="407938"/>
                  </a:cubicBezTo>
                  <a:cubicBezTo>
                    <a:pt x="1324124" y="317781"/>
                    <a:pt x="1421323" y="231579"/>
                    <a:pt x="1521825" y="14944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3BFB38F-216C-4A75-8C1C-DAF998A5C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698" y="0"/>
              <a:ext cx="6477994" cy="6858000"/>
            </a:xfrm>
            <a:custGeom>
              <a:avLst/>
              <a:gdLst>
                <a:gd name="connsiteX0" fmla="*/ 5634917 w 6230407"/>
                <a:gd name="connsiteY0" fmla="*/ 0 h 6858000"/>
                <a:gd name="connsiteX1" fmla="*/ 6230407 w 6230407"/>
                <a:gd name="connsiteY1" fmla="*/ 0 h 6858000"/>
                <a:gd name="connsiteX2" fmla="*/ 6230407 w 6230407"/>
                <a:gd name="connsiteY2" fmla="*/ 322046 h 6858000"/>
                <a:gd name="connsiteX3" fmla="*/ 6061915 w 6230407"/>
                <a:gd name="connsiteY3" fmla="*/ 206288 h 6858000"/>
                <a:gd name="connsiteX4" fmla="*/ 5814792 w 6230407"/>
                <a:gd name="connsiteY4" fmla="*/ 74312 h 6858000"/>
                <a:gd name="connsiteX5" fmla="*/ 5676576 w 6230407"/>
                <a:gd name="connsiteY5" fmla="*/ 15049 h 6858000"/>
                <a:gd name="connsiteX6" fmla="*/ 1821847 w 6230407"/>
                <a:gd name="connsiteY6" fmla="*/ 0 h 6858000"/>
                <a:gd name="connsiteX7" fmla="*/ 3449591 w 6230407"/>
                <a:gd name="connsiteY7" fmla="*/ 0 h 6858000"/>
                <a:gd name="connsiteX8" fmla="*/ 3354111 w 6230407"/>
                <a:gd name="connsiteY8" fmla="*/ 29819 h 6858000"/>
                <a:gd name="connsiteX9" fmla="*/ 3177287 w 6230407"/>
                <a:gd name="connsiteY9" fmla="*/ 93621 h 6858000"/>
                <a:gd name="connsiteX10" fmla="*/ 1915374 w 6230407"/>
                <a:gd name="connsiteY10" fmla="*/ 844207 h 6858000"/>
                <a:gd name="connsiteX11" fmla="*/ 1042545 w 6230407"/>
                <a:gd name="connsiteY11" fmla="*/ 1926532 h 6858000"/>
                <a:gd name="connsiteX12" fmla="*/ 726050 w 6230407"/>
                <a:gd name="connsiteY12" fmla="*/ 3186123 h 6858000"/>
                <a:gd name="connsiteX13" fmla="*/ 1249864 w 6230407"/>
                <a:gd name="connsiteY13" fmla="*/ 4355701 h 6858000"/>
                <a:gd name="connsiteX14" fmla="*/ 1513803 w 6230407"/>
                <a:gd name="connsiteY14" fmla="*/ 4726929 h 6858000"/>
                <a:gd name="connsiteX15" fmla="*/ 3990446 w 6230407"/>
                <a:gd name="connsiteY15" fmla="*/ 6178014 h 6858000"/>
                <a:gd name="connsiteX16" fmla="*/ 5870541 w 6230407"/>
                <a:gd name="connsiteY16" fmla="*/ 5285296 h 6858000"/>
                <a:gd name="connsiteX17" fmla="*/ 6099347 w 6230407"/>
                <a:gd name="connsiteY17" fmla="*/ 5108030 h 6858000"/>
                <a:gd name="connsiteX18" fmla="*/ 6230407 w 6230407"/>
                <a:gd name="connsiteY18" fmla="*/ 5006078 h 6858000"/>
                <a:gd name="connsiteX19" fmla="*/ 6230407 w 6230407"/>
                <a:gd name="connsiteY19" fmla="*/ 5924458 h 6858000"/>
                <a:gd name="connsiteX20" fmla="*/ 6056186 w 6230407"/>
                <a:gd name="connsiteY20" fmla="*/ 6058925 h 6858000"/>
                <a:gd name="connsiteX21" fmla="*/ 4500343 w 6230407"/>
                <a:gd name="connsiteY21" fmla="*/ 6854086 h 6858000"/>
                <a:gd name="connsiteX22" fmla="*/ 4476760 w 6230407"/>
                <a:gd name="connsiteY22" fmla="*/ 6858000 h 6858000"/>
                <a:gd name="connsiteX23" fmla="*/ 3391617 w 6230407"/>
                <a:gd name="connsiteY23" fmla="*/ 6858000 h 6858000"/>
                <a:gd name="connsiteX24" fmla="*/ 3242986 w 6230407"/>
                <a:gd name="connsiteY24" fmla="*/ 6833894 h 6858000"/>
                <a:gd name="connsiteX25" fmla="*/ 913044 w 6230407"/>
                <a:gd name="connsiteY25" fmla="*/ 5134452 h 6858000"/>
                <a:gd name="connsiteX26" fmla="*/ 0 w 6230407"/>
                <a:gd name="connsiteY26" fmla="*/ 3186123 h 6858000"/>
                <a:gd name="connsiteX27" fmla="*/ 1779764 w 6230407"/>
                <a:gd name="connsiteY27" fmla="*/ 288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230407" h="6858000">
                  <a:moveTo>
                    <a:pt x="5634917" y="0"/>
                  </a:moveTo>
                  <a:lnTo>
                    <a:pt x="6230407" y="0"/>
                  </a:lnTo>
                  <a:lnTo>
                    <a:pt x="6230407" y="322046"/>
                  </a:lnTo>
                  <a:lnTo>
                    <a:pt x="6061915" y="206288"/>
                  </a:lnTo>
                  <a:cubicBezTo>
                    <a:pt x="5982213" y="157828"/>
                    <a:pt x="5899796" y="113801"/>
                    <a:pt x="5814792" y="74312"/>
                  </a:cubicBezTo>
                  <a:cubicBezTo>
                    <a:pt x="5769441" y="53261"/>
                    <a:pt x="5723362" y="33505"/>
                    <a:pt x="5676576" y="15049"/>
                  </a:cubicBezTo>
                  <a:close/>
                  <a:moveTo>
                    <a:pt x="1821847" y="0"/>
                  </a:moveTo>
                  <a:lnTo>
                    <a:pt x="3449591" y="0"/>
                  </a:lnTo>
                  <a:lnTo>
                    <a:pt x="3354111" y="29819"/>
                  </a:lnTo>
                  <a:cubicBezTo>
                    <a:pt x="3295072" y="49686"/>
                    <a:pt x="3236122" y="70955"/>
                    <a:pt x="3177287" y="93621"/>
                  </a:cubicBezTo>
                  <a:cubicBezTo>
                    <a:pt x="2718951" y="269871"/>
                    <a:pt x="2282682" y="529455"/>
                    <a:pt x="1915374" y="844207"/>
                  </a:cubicBezTo>
                  <a:cubicBezTo>
                    <a:pt x="1541678" y="1164331"/>
                    <a:pt x="1247976" y="1528591"/>
                    <a:pt x="1042545" y="1926532"/>
                  </a:cubicBezTo>
                  <a:cubicBezTo>
                    <a:pt x="832613" y="2333329"/>
                    <a:pt x="726050" y="2757113"/>
                    <a:pt x="726050" y="3186123"/>
                  </a:cubicBezTo>
                  <a:cubicBezTo>
                    <a:pt x="726050" y="3618181"/>
                    <a:pt x="896057" y="3870506"/>
                    <a:pt x="1249864" y="4355701"/>
                  </a:cubicBezTo>
                  <a:cubicBezTo>
                    <a:pt x="1335230" y="4472717"/>
                    <a:pt x="1423500" y="4593798"/>
                    <a:pt x="1513803" y="4726929"/>
                  </a:cubicBezTo>
                  <a:cubicBezTo>
                    <a:pt x="2203848" y="5744068"/>
                    <a:pt x="2944562" y="6178014"/>
                    <a:pt x="3990446" y="6178014"/>
                  </a:cubicBezTo>
                  <a:cubicBezTo>
                    <a:pt x="4676863" y="6178014"/>
                    <a:pt x="5180496" y="5824498"/>
                    <a:pt x="5870541" y="5285296"/>
                  </a:cubicBezTo>
                  <a:cubicBezTo>
                    <a:pt x="5947632" y="5225046"/>
                    <a:pt x="6024723" y="5165521"/>
                    <a:pt x="6099347" y="5108030"/>
                  </a:cubicBezTo>
                  <a:lnTo>
                    <a:pt x="6230407" y="5006078"/>
                  </a:lnTo>
                  <a:lnTo>
                    <a:pt x="6230407" y="5924458"/>
                  </a:lnTo>
                  <a:lnTo>
                    <a:pt x="6056186" y="6058925"/>
                  </a:lnTo>
                  <a:cubicBezTo>
                    <a:pt x="5577260" y="6421454"/>
                    <a:pt x="5092142" y="6735949"/>
                    <a:pt x="4500343" y="6854086"/>
                  </a:cubicBezTo>
                  <a:lnTo>
                    <a:pt x="4476760" y="6858000"/>
                  </a:lnTo>
                  <a:lnTo>
                    <a:pt x="3391617" y="6858000"/>
                  </a:lnTo>
                  <a:lnTo>
                    <a:pt x="3242986" y="6833894"/>
                  </a:lnTo>
                  <a:cubicBezTo>
                    <a:pt x="2233307" y="6634206"/>
                    <a:pt x="1512986" y="6018796"/>
                    <a:pt x="913044" y="5134452"/>
                  </a:cubicBezTo>
                  <a:cubicBezTo>
                    <a:pt x="469951" y="4481428"/>
                    <a:pt x="0" y="4033545"/>
                    <a:pt x="0" y="3186123"/>
                  </a:cubicBezTo>
                  <a:cubicBezTo>
                    <a:pt x="0" y="1915018"/>
                    <a:pt x="732545" y="779286"/>
                    <a:pt x="1779764" y="2881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DF24F7D-73CE-4EF0-86BC-1C1C4C5CB7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698" y="0"/>
              <a:ext cx="6477994" cy="6858000"/>
            </a:xfrm>
            <a:custGeom>
              <a:avLst/>
              <a:gdLst>
                <a:gd name="connsiteX0" fmla="*/ 5061392 w 6230408"/>
                <a:gd name="connsiteY0" fmla="*/ 0 h 6858000"/>
                <a:gd name="connsiteX1" fmla="*/ 6230408 w 6230408"/>
                <a:gd name="connsiteY1" fmla="*/ 0 h 6858000"/>
                <a:gd name="connsiteX2" fmla="*/ 6230408 w 6230408"/>
                <a:gd name="connsiteY2" fmla="*/ 502666 h 6858000"/>
                <a:gd name="connsiteX3" fmla="*/ 6204367 w 6230408"/>
                <a:gd name="connsiteY3" fmla="*/ 480166 h 6858000"/>
                <a:gd name="connsiteX4" fmla="*/ 5753525 w 6230408"/>
                <a:gd name="connsiteY4" fmla="*/ 205991 h 6858000"/>
                <a:gd name="connsiteX5" fmla="*/ 5205685 w 6230408"/>
                <a:gd name="connsiteY5" fmla="*/ 25948 h 6858000"/>
                <a:gd name="connsiteX6" fmla="*/ 1821847 w 6230408"/>
                <a:gd name="connsiteY6" fmla="*/ 0 h 6858000"/>
                <a:gd name="connsiteX7" fmla="*/ 4114919 w 6230408"/>
                <a:gd name="connsiteY7" fmla="*/ 0 h 6858000"/>
                <a:gd name="connsiteX8" fmla="*/ 4086206 w 6230408"/>
                <a:gd name="connsiteY8" fmla="*/ 3507 h 6858000"/>
                <a:gd name="connsiteX9" fmla="*/ 3229262 w 6230408"/>
                <a:gd name="connsiteY9" fmla="*/ 229075 h 6858000"/>
                <a:gd name="connsiteX10" fmla="*/ 2009741 w 6230408"/>
                <a:gd name="connsiteY10" fmla="*/ 954400 h 6858000"/>
                <a:gd name="connsiteX11" fmla="*/ 1171466 w 6230408"/>
                <a:gd name="connsiteY11" fmla="*/ 1993025 h 6858000"/>
                <a:gd name="connsiteX12" fmla="*/ 871086 w 6230408"/>
                <a:gd name="connsiteY12" fmla="*/ 3186123 h 6858000"/>
                <a:gd name="connsiteX13" fmla="*/ 1367025 w 6230408"/>
                <a:gd name="connsiteY13" fmla="*/ 4270190 h 6858000"/>
                <a:gd name="connsiteX14" fmla="*/ 1633868 w 6230408"/>
                <a:gd name="connsiteY14" fmla="*/ 4645483 h 6858000"/>
                <a:gd name="connsiteX15" fmla="*/ 2651877 w 6230408"/>
                <a:gd name="connsiteY15" fmla="*/ 5684689 h 6858000"/>
                <a:gd name="connsiteX16" fmla="*/ 3990301 w 6230408"/>
                <a:gd name="connsiteY16" fmla="*/ 6032833 h 6858000"/>
                <a:gd name="connsiteX17" fmla="*/ 4851225 w 6230408"/>
                <a:gd name="connsiteY17" fmla="*/ 5811141 h 6858000"/>
                <a:gd name="connsiteX18" fmla="*/ 5780965 w 6230408"/>
                <a:gd name="connsiteY18" fmla="*/ 5171038 h 6858000"/>
                <a:gd name="connsiteX19" fmla="*/ 6010496 w 6230408"/>
                <a:gd name="connsiteY19" fmla="*/ 4993191 h 6858000"/>
                <a:gd name="connsiteX20" fmla="*/ 6230408 w 6230408"/>
                <a:gd name="connsiteY20" fmla="*/ 4822117 h 6858000"/>
                <a:gd name="connsiteX21" fmla="*/ 6230408 w 6230408"/>
                <a:gd name="connsiteY21" fmla="*/ 5924457 h 6858000"/>
                <a:gd name="connsiteX22" fmla="*/ 6056186 w 6230408"/>
                <a:gd name="connsiteY22" fmla="*/ 6058925 h 6858000"/>
                <a:gd name="connsiteX23" fmla="*/ 4500343 w 6230408"/>
                <a:gd name="connsiteY23" fmla="*/ 6854086 h 6858000"/>
                <a:gd name="connsiteX24" fmla="*/ 4476760 w 6230408"/>
                <a:gd name="connsiteY24" fmla="*/ 6858000 h 6858000"/>
                <a:gd name="connsiteX25" fmla="*/ 3391617 w 6230408"/>
                <a:gd name="connsiteY25" fmla="*/ 6858000 h 6858000"/>
                <a:gd name="connsiteX26" fmla="*/ 3242986 w 6230408"/>
                <a:gd name="connsiteY26" fmla="*/ 6833894 h 6858000"/>
                <a:gd name="connsiteX27" fmla="*/ 913044 w 6230408"/>
                <a:gd name="connsiteY27" fmla="*/ 5134452 h 6858000"/>
                <a:gd name="connsiteX28" fmla="*/ 0 w 6230408"/>
                <a:gd name="connsiteY28" fmla="*/ 3186123 h 6858000"/>
                <a:gd name="connsiteX29" fmla="*/ 1779764 w 6230408"/>
                <a:gd name="connsiteY29" fmla="*/ 288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30408" h="6858000">
                  <a:moveTo>
                    <a:pt x="5061392" y="0"/>
                  </a:moveTo>
                  <a:lnTo>
                    <a:pt x="6230408" y="0"/>
                  </a:lnTo>
                  <a:lnTo>
                    <a:pt x="6230408" y="502666"/>
                  </a:lnTo>
                  <a:lnTo>
                    <a:pt x="6204367" y="480166"/>
                  </a:lnTo>
                  <a:cubicBezTo>
                    <a:pt x="6064466" y="372115"/>
                    <a:pt x="5913877" y="280469"/>
                    <a:pt x="5753525" y="205991"/>
                  </a:cubicBezTo>
                  <a:cubicBezTo>
                    <a:pt x="5581848" y="126214"/>
                    <a:pt x="5398775" y="66109"/>
                    <a:pt x="5205685" y="25948"/>
                  </a:cubicBezTo>
                  <a:close/>
                  <a:moveTo>
                    <a:pt x="1821847" y="0"/>
                  </a:moveTo>
                  <a:lnTo>
                    <a:pt x="4114919" y="0"/>
                  </a:lnTo>
                  <a:lnTo>
                    <a:pt x="4086206" y="3507"/>
                  </a:lnTo>
                  <a:cubicBezTo>
                    <a:pt x="3798985" y="45364"/>
                    <a:pt x="3509190" y="121369"/>
                    <a:pt x="3229262" y="229075"/>
                  </a:cubicBezTo>
                  <a:cubicBezTo>
                    <a:pt x="2786315" y="399518"/>
                    <a:pt x="2364564" y="650390"/>
                    <a:pt x="2009741" y="954400"/>
                  </a:cubicBezTo>
                  <a:cubicBezTo>
                    <a:pt x="1655354" y="1257973"/>
                    <a:pt x="1365573" y="1617151"/>
                    <a:pt x="1171466" y="1993025"/>
                  </a:cubicBezTo>
                  <a:cubicBezTo>
                    <a:pt x="972132" y="2379061"/>
                    <a:pt x="871086" y="2780487"/>
                    <a:pt x="871086" y="3186123"/>
                  </a:cubicBezTo>
                  <a:cubicBezTo>
                    <a:pt x="871086" y="3573756"/>
                    <a:pt x="1023091" y="3798642"/>
                    <a:pt x="1367025" y="4270190"/>
                  </a:cubicBezTo>
                  <a:cubicBezTo>
                    <a:pt x="1453117" y="4388222"/>
                    <a:pt x="1542113" y="4510319"/>
                    <a:pt x="1633868" y="4645483"/>
                  </a:cubicBezTo>
                  <a:cubicBezTo>
                    <a:pt x="1958347" y="5123709"/>
                    <a:pt x="2291248" y="5463723"/>
                    <a:pt x="2651877" y="5684689"/>
                  </a:cubicBezTo>
                  <a:cubicBezTo>
                    <a:pt x="3034139" y="5919011"/>
                    <a:pt x="3472005" y="6032833"/>
                    <a:pt x="3990301" y="6032833"/>
                  </a:cubicBezTo>
                  <a:cubicBezTo>
                    <a:pt x="4284438" y="6032833"/>
                    <a:pt x="4557959" y="5962420"/>
                    <a:pt x="4851225" y="5811141"/>
                  </a:cubicBezTo>
                  <a:cubicBezTo>
                    <a:pt x="5152330" y="5655798"/>
                    <a:pt x="5450387" y="5429315"/>
                    <a:pt x="5780965" y="5171038"/>
                  </a:cubicBezTo>
                  <a:cubicBezTo>
                    <a:pt x="5858491" y="5110498"/>
                    <a:pt x="5935727" y="5050828"/>
                    <a:pt x="6010496" y="4993191"/>
                  </a:cubicBezTo>
                  <a:lnTo>
                    <a:pt x="6230408" y="4822117"/>
                  </a:lnTo>
                  <a:lnTo>
                    <a:pt x="6230408" y="5924457"/>
                  </a:lnTo>
                  <a:lnTo>
                    <a:pt x="6056186" y="6058925"/>
                  </a:lnTo>
                  <a:cubicBezTo>
                    <a:pt x="5577260" y="6421454"/>
                    <a:pt x="5092142" y="6735949"/>
                    <a:pt x="4500343" y="6854086"/>
                  </a:cubicBezTo>
                  <a:lnTo>
                    <a:pt x="4476760" y="6858000"/>
                  </a:lnTo>
                  <a:lnTo>
                    <a:pt x="3391617" y="6858000"/>
                  </a:lnTo>
                  <a:lnTo>
                    <a:pt x="3242986" y="6833894"/>
                  </a:lnTo>
                  <a:cubicBezTo>
                    <a:pt x="2233307" y="6634206"/>
                    <a:pt x="1512986" y="6018796"/>
                    <a:pt x="913044" y="5134452"/>
                  </a:cubicBezTo>
                  <a:cubicBezTo>
                    <a:pt x="469951" y="4481428"/>
                    <a:pt x="0" y="4033545"/>
                    <a:pt x="0" y="3186123"/>
                  </a:cubicBezTo>
                  <a:cubicBezTo>
                    <a:pt x="0" y="1915018"/>
                    <a:pt x="732545" y="779286"/>
                    <a:pt x="1779764" y="2881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Freeform: Shape 16">
              <a:extLst>
                <a:ext uri="{FF2B5EF4-FFF2-40B4-BE49-F238E27FC236}">
                  <a16:creationId xmlns:a16="http://schemas.microsoft.com/office/drawing/2014/main" id="{EC3445B6-9C0D-4865-BF68-CD74892D0E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05128" y="0"/>
              <a:ext cx="6648564" cy="6858000"/>
            </a:xfrm>
            <a:custGeom>
              <a:avLst/>
              <a:gdLst>
                <a:gd name="connsiteX0" fmla="*/ 1242460 w 6394458"/>
                <a:gd name="connsiteY0" fmla="*/ 0 h 6858000"/>
                <a:gd name="connsiteX1" fmla="*/ 2160732 w 6394458"/>
                <a:gd name="connsiteY1" fmla="*/ 0 h 6858000"/>
                <a:gd name="connsiteX2" fmla="*/ 2096124 w 6394458"/>
                <a:gd name="connsiteY2" fmla="*/ 41936 h 6858000"/>
                <a:gd name="connsiteX3" fmla="*/ 1942232 w 6394458"/>
                <a:gd name="connsiteY3" fmla="*/ 154451 h 6858000"/>
                <a:gd name="connsiteX4" fmla="*/ 1941942 w 6394458"/>
                <a:gd name="connsiteY4" fmla="*/ 154741 h 6858000"/>
                <a:gd name="connsiteX5" fmla="*/ 1941652 w 6394458"/>
                <a:gd name="connsiteY5" fmla="*/ 155032 h 6858000"/>
                <a:gd name="connsiteX6" fmla="*/ 1878498 w 6394458"/>
                <a:gd name="connsiteY6" fmla="*/ 203377 h 6858000"/>
                <a:gd name="connsiteX7" fmla="*/ 1865722 w 6394458"/>
                <a:gd name="connsiteY7" fmla="*/ 213395 h 6858000"/>
                <a:gd name="connsiteX8" fmla="*/ 1791679 w 6394458"/>
                <a:gd name="connsiteY8" fmla="*/ 272483 h 6858000"/>
                <a:gd name="connsiteX9" fmla="*/ 1503495 w 6394458"/>
                <a:gd name="connsiteY9" fmla="*/ 525389 h 6858000"/>
                <a:gd name="connsiteX10" fmla="*/ 990135 w 6394458"/>
                <a:gd name="connsiteY10" fmla="*/ 1098128 h 6858000"/>
                <a:gd name="connsiteX11" fmla="*/ 771637 w 6394458"/>
                <a:gd name="connsiteY11" fmla="*/ 1416800 h 6858000"/>
                <a:gd name="connsiteX12" fmla="*/ 585660 w 6394458"/>
                <a:gd name="connsiteY12" fmla="*/ 1756960 h 6858000"/>
                <a:gd name="connsiteX13" fmla="*/ 585515 w 6394458"/>
                <a:gd name="connsiteY13" fmla="*/ 1757395 h 6858000"/>
                <a:gd name="connsiteX14" fmla="*/ 585370 w 6394458"/>
                <a:gd name="connsiteY14" fmla="*/ 1757831 h 6858000"/>
                <a:gd name="connsiteX15" fmla="*/ 544574 w 6394458"/>
                <a:gd name="connsiteY15" fmla="*/ 1845230 h 6858000"/>
                <a:gd name="connsiteX16" fmla="*/ 524539 w 6394458"/>
                <a:gd name="connsiteY16" fmla="*/ 1889510 h 6858000"/>
                <a:gd name="connsiteX17" fmla="*/ 505666 w 6394458"/>
                <a:gd name="connsiteY17" fmla="*/ 1933935 h 6858000"/>
                <a:gd name="connsiteX18" fmla="*/ 502762 w 6394458"/>
                <a:gd name="connsiteY18" fmla="*/ 1940904 h 6858000"/>
                <a:gd name="connsiteX19" fmla="*/ 469661 w 6394458"/>
                <a:gd name="connsiteY19" fmla="*/ 2023512 h 6858000"/>
                <a:gd name="connsiteX20" fmla="*/ 456885 w 6394458"/>
                <a:gd name="connsiteY20" fmla="*/ 2057049 h 6858000"/>
                <a:gd name="connsiteX21" fmla="*/ 435688 w 6394458"/>
                <a:gd name="connsiteY21" fmla="*/ 2114395 h 6858000"/>
                <a:gd name="connsiteX22" fmla="*/ 435543 w 6394458"/>
                <a:gd name="connsiteY22" fmla="*/ 2114976 h 6858000"/>
                <a:gd name="connsiteX23" fmla="*/ 435253 w 6394458"/>
                <a:gd name="connsiteY23" fmla="*/ 2115557 h 6858000"/>
                <a:gd name="connsiteX24" fmla="*/ 324770 w 6394458"/>
                <a:gd name="connsiteY24" fmla="*/ 2488382 h 6858000"/>
                <a:gd name="connsiteX25" fmla="*/ 235338 w 6394458"/>
                <a:gd name="connsiteY25" fmla="*/ 3261036 h 6858000"/>
                <a:gd name="connsiteX26" fmla="*/ 272505 w 6394458"/>
                <a:gd name="connsiteY26" fmla="*/ 3641991 h 6858000"/>
                <a:gd name="connsiteX27" fmla="*/ 385891 w 6394458"/>
                <a:gd name="connsiteY27" fmla="*/ 4006104 h 6858000"/>
                <a:gd name="connsiteX28" fmla="*/ 386182 w 6394458"/>
                <a:gd name="connsiteY28" fmla="*/ 4006685 h 6858000"/>
                <a:gd name="connsiteX29" fmla="*/ 386472 w 6394458"/>
                <a:gd name="connsiteY29" fmla="*/ 4007266 h 6858000"/>
                <a:gd name="connsiteX30" fmla="*/ 413911 w 6394458"/>
                <a:gd name="connsiteY30" fmla="*/ 4068823 h 6858000"/>
                <a:gd name="connsiteX31" fmla="*/ 425380 w 6394458"/>
                <a:gd name="connsiteY31" fmla="*/ 4093794 h 6858000"/>
                <a:gd name="connsiteX32" fmla="*/ 435834 w 6394458"/>
                <a:gd name="connsiteY32" fmla="*/ 4114845 h 6858000"/>
                <a:gd name="connsiteX33" fmla="*/ 468644 w 6394458"/>
                <a:gd name="connsiteY33" fmla="*/ 4178435 h 6858000"/>
                <a:gd name="connsiteX34" fmla="*/ 468935 w 6394458"/>
                <a:gd name="connsiteY34" fmla="*/ 4179015 h 6858000"/>
                <a:gd name="connsiteX35" fmla="*/ 469225 w 6394458"/>
                <a:gd name="connsiteY35" fmla="*/ 4179596 h 6858000"/>
                <a:gd name="connsiteX36" fmla="*/ 566496 w 6394458"/>
                <a:gd name="connsiteY36" fmla="*/ 4345828 h 6858000"/>
                <a:gd name="connsiteX37" fmla="*/ 674366 w 6394458"/>
                <a:gd name="connsiteY37" fmla="*/ 4507124 h 6858000"/>
                <a:gd name="connsiteX38" fmla="*/ 790946 w 6394458"/>
                <a:gd name="connsiteY38" fmla="*/ 4665372 h 6858000"/>
                <a:gd name="connsiteX39" fmla="*/ 938015 w 6394458"/>
                <a:gd name="connsiteY39" fmla="*/ 4855559 h 6858000"/>
                <a:gd name="connsiteX40" fmla="*/ 1035286 w 6394458"/>
                <a:gd name="connsiteY40" fmla="*/ 4980269 h 6858000"/>
                <a:gd name="connsiteX41" fmla="*/ 1158254 w 6394458"/>
                <a:gd name="connsiteY41" fmla="*/ 5140985 h 6858000"/>
                <a:gd name="connsiteX42" fmla="*/ 1221118 w 6394458"/>
                <a:gd name="connsiteY42" fmla="*/ 5226351 h 6858000"/>
                <a:gd name="connsiteX43" fmla="*/ 1277448 w 6394458"/>
                <a:gd name="connsiteY43" fmla="*/ 5303007 h 6858000"/>
                <a:gd name="connsiteX44" fmla="*/ 1277739 w 6394458"/>
                <a:gd name="connsiteY44" fmla="*/ 5303297 h 6858000"/>
                <a:gd name="connsiteX45" fmla="*/ 1278029 w 6394458"/>
                <a:gd name="connsiteY45" fmla="*/ 5303588 h 6858000"/>
                <a:gd name="connsiteX46" fmla="*/ 1376607 w 6394458"/>
                <a:gd name="connsiteY46" fmla="*/ 5433525 h 6858000"/>
                <a:gd name="connsiteX47" fmla="*/ 1395625 w 6394458"/>
                <a:gd name="connsiteY47" fmla="*/ 5458060 h 6858000"/>
                <a:gd name="connsiteX48" fmla="*/ 1405207 w 6394458"/>
                <a:gd name="connsiteY48" fmla="*/ 5469965 h 6858000"/>
                <a:gd name="connsiteX49" fmla="*/ 1518739 w 6394458"/>
                <a:gd name="connsiteY49" fmla="*/ 5607597 h 6858000"/>
                <a:gd name="connsiteX50" fmla="*/ 1779194 w 6394458"/>
                <a:gd name="connsiteY50" fmla="*/ 5888957 h 6858000"/>
                <a:gd name="connsiteX51" fmla="*/ 2361805 w 6394458"/>
                <a:gd name="connsiteY51" fmla="*/ 6356876 h 6858000"/>
                <a:gd name="connsiteX52" fmla="*/ 2682656 w 6394458"/>
                <a:gd name="connsiteY52" fmla="*/ 6532110 h 6858000"/>
                <a:gd name="connsiteX53" fmla="*/ 2682946 w 6394458"/>
                <a:gd name="connsiteY53" fmla="*/ 6532255 h 6858000"/>
                <a:gd name="connsiteX54" fmla="*/ 2683236 w 6394458"/>
                <a:gd name="connsiteY54" fmla="*/ 6532400 h 6858000"/>
                <a:gd name="connsiteX55" fmla="*/ 3021944 w 6394458"/>
                <a:gd name="connsiteY55" fmla="*/ 6664805 h 6858000"/>
                <a:gd name="connsiteX56" fmla="*/ 3375605 w 6394458"/>
                <a:gd name="connsiteY56" fmla="*/ 6756415 h 6858000"/>
                <a:gd name="connsiteX57" fmla="*/ 3555048 w 6394458"/>
                <a:gd name="connsiteY57" fmla="*/ 6786612 h 6858000"/>
                <a:gd name="connsiteX58" fmla="*/ 3735218 w 6394458"/>
                <a:gd name="connsiteY58" fmla="*/ 6807083 h 6858000"/>
                <a:gd name="connsiteX59" fmla="*/ 4108188 w 6394458"/>
                <a:gd name="connsiteY59" fmla="*/ 6823343 h 6858000"/>
                <a:gd name="connsiteX60" fmla="*/ 4126917 w 6394458"/>
                <a:gd name="connsiteY60" fmla="*/ 6823343 h 6858000"/>
                <a:gd name="connsiteX61" fmla="*/ 4151597 w 6394458"/>
                <a:gd name="connsiteY61" fmla="*/ 6823488 h 6858000"/>
                <a:gd name="connsiteX62" fmla="*/ 4199652 w 6394458"/>
                <a:gd name="connsiteY62" fmla="*/ 6822763 h 6858000"/>
                <a:gd name="connsiteX63" fmla="*/ 4200088 w 6394458"/>
                <a:gd name="connsiteY63" fmla="*/ 6822763 h 6858000"/>
                <a:gd name="connsiteX64" fmla="*/ 4200523 w 6394458"/>
                <a:gd name="connsiteY64" fmla="*/ 6822763 h 6858000"/>
                <a:gd name="connsiteX65" fmla="*/ 4245675 w 6394458"/>
                <a:gd name="connsiteY65" fmla="*/ 6821601 h 6858000"/>
                <a:gd name="connsiteX66" fmla="*/ 4291117 w 6394458"/>
                <a:gd name="connsiteY66" fmla="*/ 6819277 h 6858000"/>
                <a:gd name="connsiteX67" fmla="*/ 4469108 w 6394458"/>
                <a:gd name="connsiteY67" fmla="*/ 6803743 h 6858000"/>
                <a:gd name="connsiteX68" fmla="*/ 5157267 w 6394458"/>
                <a:gd name="connsiteY68" fmla="*/ 6617766 h 6858000"/>
                <a:gd name="connsiteX69" fmla="*/ 5484069 w 6394458"/>
                <a:gd name="connsiteY69" fmla="*/ 6455744 h 6858000"/>
                <a:gd name="connsiteX70" fmla="*/ 5801144 w 6394458"/>
                <a:gd name="connsiteY70" fmla="*/ 6257717 h 6858000"/>
                <a:gd name="connsiteX71" fmla="*/ 6111106 w 6394458"/>
                <a:gd name="connsiteY71" fmla="*/ 6032542 h 6858000"/>
                <a:gd name="connsiteX72" fmla="*/ 6264127 w 6394458"/>
                <a:gd name="connsiteY72" fmla="*/ 5913203 h 6858000"/>
                <a:gd name="connsiteX73" fmla="*/ 6394458 w 6394458"/>
                <a:gd name="connsiteY73" fmla="*/ 5808939 h 6858000"/>
                <a:gd name="connsiteX74" fmla="*/ 6394458 w 6394458"/>
                <a:gd name="connsiteY74" fmla="*/ 6858000 h 6858000"/>
                <a:gd name="connsiteX75" fmla="*/ 2234128 w 6394458"/>
                <a:gd name="connsiteY75" fmla="*/ 6858000 h 6858000"/>
                <a:gd name="connsiteX76" fmla="*/ 2151583 w 6394458"/>
                <a:gd name="connsiteY76" fmla="*/ 6802146 h 6858000"/>
                <a:gd name="connsiteX77" fmla="*/ 593791 w 6394458"/>
                <a:gd name="connsiteY77" fmla="*/ 5241450 h 6858000"/>
                <a:gd name="connsiteX78" fmla="*/ 0 w 6394458"/>
                <a:gd name="connsiteY78" fmla="*/ 3044861 h 6858000"/>
                <a:gd name="connsiteX79" fmla="*/ 342337 w 6394458"/>
                <a:gd name="connsiteY79" fmla="*/ 1349581 h 6858000"/>
                <a:gd name="connsiteX80" fmla="*/ 1129762 w 6394458"/>
                <a:gd name="connsiteY80" fmla="*/ 1181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394458" h="6858000">
                  <a:moveTo>
                    <a:pt x="1242460" y="0"/>
                  </a:moveTo>
                  <a:lnTo>
                    <a:pt x="2160732" y="0"/>
                  </a:lnTo>
                  <a:lnTo>
                    <a:pt x="2096124" y="41936"/>
                  </a:lnTo>
                  <a:cubicBezTo>
                    <a:pt x="2053586" y="71988"/>
                    <a:pt x="1997691" y="111913"/>
                    <a:pt x="1942232" y="154451"/>
                  </a:cubicBezTo>
                  <a:lnTo>
                    <a:pt x="1941942" y="154741"/>
                  </a:lnTo>
                  <a:lnTo>
                    <a:pt x="1941652" y="155032"/>
                  </a:lnTo>
                  <a:cubicBezTo>
                    <a:pt x="1920455" y="170711"/>
                    <a:pt x="1899113" y="187262"/>
                    <a:pt x="1878498" y="203377"/>
                  </a:cubicBezTo>
                  <a:lnTo>
                    <a:pt x="1865722" y="213395"/>
                  </a:lnTo>
                  <a:cubicBezTo>
                    <a:pt x="1838863" y="233865"/>
                    <a:pt x="1813311" y="254771"/>
                    <a:pt x="1791679" y="272483"/>
                  </a:cubicBezTo>
                  <a:cubicBezTo>
                    <a:pt x="1684245" y="360463"/>
                    <a:pt x="1590023" y="443216"/>
                    <a:pt x="1503495" y="525389"/>
                  </a:cubicBezTo>
                  <a:cubicBezTo>
                    <a:pt x="1315050" y="703090"/>
                    <a:pt x="1142430" y="895746"/>
                    <a:pt x="990135" y="1098128"/>
                  </a:cubicBezTo>
                  <a:cubicBezTo>
                    <a:pt x="911301" y="1202949"/>
                    <a:pt x="837695" y="1310238"/>
                    <a:pt x="771637" y="1416800"/>
                  </a:cubicBezTo>
                  <a:cubicBezTo>
                    <a:pt x="697595" y="1538898"/>
                    <a:pt x="636764" y="1650106"/>
                    <a:pt x="585660" y="1756960"/>
                  </a:cubicBezTo>
                  <a:lnTo>
                    <a:pt x="585515" y="1757395"/>
                  </a:lnTo>
                  <a:lnTo>
                    <a:pt x="585370" y="1757831"/>
                  </a:lnTo>
                  <a:cubicBezTo>
                    <a:pt x="570271" y="1788174"/>
                    <a:pt x="556334" y="1818952"/>
                    <a:pt x="544574" y="1845230"/>
                  </a:cubicBezTo>
                  <a:lnTo>
                    <a:pt x="524539" y="1889510"/>
                  </a:lnTo>
                  <a:lnTo>
                    <a:pt x="505666" y="1933935"/>
                  </a:lnTo>
                  <a:lnTo>
                    <a:pt x="502762" y="1940904"/>
                  </a:lnTo>
                  <a:cubicBezTo>
                    <a:pt x="491002" y="1969214"/>
                    <a:pt x="479823" y="1996073"/>
                    <a:pt x="469661" y="2023512"/>
                  </a:cubicBezTo>
                  <a:cubicBezTo>
                    <a:pt x="465450" y="2034691"/>
                    <a:pt x="461240" y="2045870"/>
                    <a:pt x="456885" y="2057049"/>
                  </a:cubicBezTo>
                  <a:cubicBezTo>
                    <a:pt x="449190" y="2076794"/>
                    <a:pt x="442076" y="2095522"/>
                    <a:pt x="435688" y="2114395"/>
                  </a:cubicBezTo>
                  <a:lnTo>
                    <a:pt x="435543" y="2114976"/>
                  </a:lnTo>
                  <a:lnTo>
                    <a:pt x="435253" y="2115557"/>
                  </a:lnTo>
                  <a:cubicBezTo>
                    <a:pt x="390392" y="2239687"/>
                    <a:pt x="353226" y="2365123"/>
                    <a:pt x="324770" y="2488382"/>
                  </a:cubicBezTo>
                  <a:cubicBezTo>
                    <a:pt x="265391" y="2742158"/>
                    <a:pt x="235193" y="3002178"/>
                    <a:pt x="235338" y="3261036"/>
                  </a:cubicBezTo>
                  <a:cubicBezTo>
                    <a:pt x="236210" y="3391989"/>
                    <a:pt x="248695" y="3520474"/>
                    <a:pt x="272505" y="3641991"/>
                  </a:cubicBezTo>
                  <a:cubicBezTo>
                    <a:pt x="299073" y="3770621"/>
                    <a:pt x="337110" y="3893154"/>
                    <a:pt x="385891" y="4006104"/>
                  </a:cubicBezTo>
                  <a:lnTo>
                    <a:pt x="386182" y="4006685"/>
                  </a:lnTo>
                  <a:lnTo>
                    <a:pt x="386472" y="4007266"/>
                  </a:lnTo>
                  <a:cubicBezTo>
                    <a:pt x="394747" y="4027591"/>
                    <a:pt x="404039" y="4047626"/>
                    <a:pt x="413911" y="4068823"/>
                  </a:cubicBezTo>
                  <a:cubicBezTo>
                    <a:pt x="417686" y="4077098"/>
                    <a:pt x="421606" y="4085374"/>
                    <a:pt x="425380" y="4093794"/>
                  </a:cubicBezTo>
                  <a:cubicBezTo>
                    <a:pt x="428865" y="4100908"/>
                    <a:pt x="432349" y="4107876"/>
                    <a:pt x="435834" y="4114845"/>
                  </a:cubicBezTo>
                  <a:cubicBezTo>
                    <a:pt x="446867" y="4136913"/>
                    <a:pt x="457320" y="4157819"/>
                    <a:pt x="468644" y="4178435"/>
                  </a:cubicBezTo>
                  <a:lnTo>
                    <a:pt x="468935" y="4179015"/>
                  </a:lnTo>
                  <a:lnTo>
                    <a:pt x="469225" y="4179596"/>
                  </a:lnTo>
                  <a:cubicBezTo>
                    <a:pt x="495213" y="4229103"/>
                    <a:pt x="525120" y="4280352"/>
                    <a:pt x="566496" y="4345828"/>
                  </a:cubicBezTo>
                  <a:cubicBezTo>
                    <a:pt x="598727" y="4397368"/>
                    <a:pt x="633135" y="4447745"/>
                    <a:pt x="674366" y="4507124"/>
                  </a:cubicBezTo>
                  <a:cubicBezTo>
                    <a:pt x="713129" y="4561713"/>
                    <a:pt x="753199" y="4615139"/>
                    <a:pt x="790946" y="4665372"/>
                  </a:cubicBezTo>
                  <a:cubicBezTo>
                    <a:pt x="839001" y="4729106"/>
                    <a:pt x="889379" y="4793421"/>
                    <a:pt x="938015" y="4855559"/>
                  </a:cubicBezTo>
                  <a:cubicBezTo>
                    <a:pt x="969955" y="4896355"/>
                    <a:pt x="1003056" y="4938457"/>
                    <a:pt x="1035286" y="4980269"/>
                  </a:cubicBezTo>
                  <a:cubicBezTo>
                    <a:pt x="1069113" y="5023969"/>
                    <a:pt x="1113684" y="5081606"/>
                    <a:pt x="1158254" y="5140985"/>
                  </a:cubicBezTo>
                  <a:cubicBezTo>
                    <a:pt x="1179451" y="5169005"/>
                    <a:pt x="1200647" y="5198186"/>
                    <a:pt x="1221118" y="5226351"/>
                  </a:cubicBezTo>
                  <a:cubicBezTo>
                    <a:pt x="1240572" y="5253065"/>
                    <a:pt x="1259010" y="5278471"/>
                    <a:pt x="1277448" y="5303007"/>
                  </a:cubicBezTo>
                  <a:lnTo>
                    <a:pt x="1277739" y="5303297"/>
                  </a:lnTo>
                  <a:lnTo>
                    <a:pt x="1278029" y="5303588"/>
                  </a:lnTo>
                  <a:cubicBezTo>
                    <a:pt x="1309824" y="5347287"/>
                    <a:pt x="1343796" y="5391132"/>
                    <a:pt x="1376607" y="5433525"/>
                  </a:cubicBezTo>
                  <a:lnTo>
                    <a:pt x="1395625" y="5458060"/>
                  </a:lnTo>
                  <a:lnTo>
                    <a:pt x="1405207" y="5469965"/>
                  </a:lnTo>
                  <a:cubicBezTo>
                    <a:pt x="1442083" y="5515552"/>
                    <a:pt x="1479976" y="5562736"/>
                    <a:pt x="1518739" y="5607597"/>
                  </a:cubicBezTo>
                  <a:cubicBezTo>
                    <a:pt x="1603960" y="5707481"/>
                    <a:pt x="1691650" y="5802139"/>
                    <a:pt x="1779194" y="5888957"/>
                  </a:cubicBezTo>
                  <a:cubicBezTo>
                    <a:pt x="1965606" y="6072902"/>
                    <a:pt x="2161746" y="6230423"/>
                    <a:pt x="2361805" y="6356876"/>
                  </a:cubicBezTo>
                  <a:cubicBezTo>
                    <a:pt x="2475047" y="6427870"/>
                    <a:pt x="2579867" y="6485217"/>
                    <a:pt x="2682656" y="6532110"/>
                  </a:cubicBezTo>
                  <a:lnTo>
                    <a:pt x="2682946" y="6532255"/>
                  </a:lnTo>
                  <a:lnTo>
                    <a:pt x="2683236" y="6532400"/>
                  </a:lnTo>
                  <a:cubicBezTo>
                    <a:pt x="2787767" y="6581616"/>
                    <a:pt x="2901734" y="6626187"/>
                    <a:pt x="3021944" y="6664805"/>
                  </a:cubicBezTo>
                  <a:cubicBezTo>
                    <a:pt x="3132572" y="6700374"/>
                    <a:pt x="3251620" y="6731298"/>
                    <a:pt x="3375605" y="6756415"/>
                  </a:cubicBezTo>
                  <a:cubicBezTo>
                    <a:pt x="3432661" y="6767738"/>
                    <a:pt x="3493201" y="6777901"/>
                    <a:pt x="3555048" y="6786612"/>
                  </a:cubicBezTo>
                  <a:cubicBezTo>
                    <a:pt x="3613121" y="6794742"/>
                    <a:pt x="3673807" y="6801566"/>
                    <a:pt x="3735218" y="6807083"/>
                  </a:cubicBezTo>
                  <a:cubicBezTo>
                    <a:pt x="3852670" y="6817826"/>
                    <a:pt x="3974622" y="6823052"/>
                    <a:pt x="4108188" y="6823343"/>
                  </a:cubicBezTo>
                  <a:lnTo>
                    <a:pt x="4126917" y="6823343"/>
                  </a:lnTo>
                  <a:cubicBezTo>
                    <a:pt x="4135192" y="6823488"/>
                    <a:pt x="4143322" y="6823488"/>
                    <a:pt x="4151597" y="6823488"/>
                  </a:cubicBezTo>
                  <a:cubicBezTo>
                    <a:pt x="4171487" y="6823488"/>
                    <a:pt x="4186296" y="6823343"/>
                    <a:pt x="4199652" y="6822763"/>
                  </a:cubicBezTo>
                  <a:lnTo>
                    <a:pt x="4200088" y="6822763"/>
                  </a:lnTo>
                  <a:lnTo>
                    <a:pt x="4200523" y="6822763"/>
                  </a:lnTo>
                  <a:lnTo>
                    <a:pt x="4245675" y="6821601"/>
                  </a:lnTo>
                  <a:lnTo>
                    <a:pt x="4291117" y="6819277"/>
                  </a:lnTo>
                  <a:cubicBezTo>
                    <a:pt x="4342801" y="6816955"/>
                    <a:pt x="4397825" y="6812164"/>
                    <a:pt x="4469108" y="6803743"/>
                  </a:cubicBezTo>
                  <a:cubicBezTo>
                    <a:pt x="4700672" y="6775433"/>
                    <a:pt x="4932236" y="6712860"/>
                    <a:pt x="5157267" y="6617766"/>
                  </a:cubicBezTo>
                  <a:cubicBezTo>
                    <a:pt x="5260490" y="6574648"/>
                    <a:pt x="5367344" y="6521656"/>
                    <a:pt x="5484069" y="6455744"/>
                  </a:cubicBezTo>
                  <a:cubicBezTo>
                    <a:pt x="5584535" y="6399414"/>
                    <a:pt x="5688194" y="6334663"/>
                    <a:pt x="5801144" y="6257717"/>
                  </a:cubicBezTo>
                  <a:cubicBezTo>
                    <a:pt x="5894061" y="6194419"/>
                    <a:pt x="5992638" y="6122844"/>
                    <a:pt x="6111106" y="6032542"/>
                  </a:cubicBezTo>
                  <a:cubicBezTo>
                    <a:pt x="6163081" y="5993052"/>
                    <a:pt x="6215491" y="5951676"/>
                    <a:pt x="6264127" y="5913203"/>
                  </a:cubicBezTo>
                  <a:lnTo>
                    <a:pt x="6394458" y="5808939"/>
                  </a:lnTo>
                  <a:lnTo>
                    <a:pt x="6394458" y="6858000"/>
                  </a:lnTo>
                  <a:lnTo>
                    <a:pt x="2234128" y="6858000"/>
                  </a:lnTo>
                  <a:lnTo>
                    <a:pt x="2151583" y="6802146"/>
                  </a:lnTo>
                  <a:cubicBezTo>
                    <a:pt x="1509012" y="6424386"/>
                    <a:pt x="970245" y="5884748"/>
                    <a:pt x="593791" y="5241450"/>
                  </a:cubicBezTo>
                  <a:cubicBezTo>
                    <a:pt x="205286" y="4577683"/>
                    <a:pt x="0" y="3818240"/>
                    <a:pt x="0" y="3044861"/>
                  </a:cubicBezTo>
                  <a:cubicBezTo>
                    <a:pt x="0" y="2457023"/>
                    <a:pt x="115129" y="1886606"/>
                    <a:pt x="342337" y="1349581"/>
                  </a:cubicBezTo>
                  <a:cubicBezTo>
                    <a:pt x="534284" y="895692"/>
                    <a:pt x="798705" y="482372"/>
                    <a:pt x="1129762" y="11818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Freeform: Shape 17">
              <a:extLst>
                <a:ext uri="{FF2B5EF4-FFF2-40B4-BE49-F238E27FC236}">
                  <a16:creationId xmlns:a16="http://schemas.microsoft.com/office/drawing/2014/main" id="{1905757E-C772-4187-BD34-A12DC33F3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4266" y="0"/>
              <a:ext cx="6419426" cy="6858000"/>
            </a:xfrm>
            <a:custGeom>
              <a:avLst/>
              <a:gdLst>
                <a:gd name="connsiteX0" fmla="*/ 6419426 w 6419426"/>
                <a:gd name="connsiteY0" fmla="*/ 6276207 h 6858000"/>
                <a:gd name="connsiteX1" fmla="*/ 6419426 w 6419426"/>
                <a:gd name="connsiteY1" fmla="*/ 6858000 h 6858000"/>
                <a:gd name="connsiteX2" fmla="*/ 5377226 w 6419426"/>
                <a:gd name="connsiteY2" fmla="*/ 6858000 h 6858000"/>
                <a:gd name="connsiteX3" fmla="*/ 5526079 w 6419426"/>
                <a:gd name="connsiteY3" fmla="*/ 6799309 h 6858000"/>
                <a:gd name="connsiteX4" fmla="*/ 6372097 w 6419426"/>
                <a:gd name="connsiteY4" fmla="*/ 6313400 h 6858000"/>
                <a:gd name="connsiteX5" fmla="*/ 0 w 6419426"/>
                <a:gd name="connsiteY5" fmla="*/ 3944218 h 6858000"/>
                <a:gd name="connsiteX6" fmla="*/ 31811 w 6419426"/>
                <a:gd name="connsiteY6" fmla="*/ 4082046 h 6858000"/>
                <a:gd name="connsiteX7" fmla="*/ 2375871 w 6419426"/>
                <a:gd name="connsiteY7" fmla="*/ 6799309 h 6858000"/>
                <a:gd name="connsiteX8" fmla="*/ 2524724 w 6419426"/>
                <a:gd name="connsiteY8" fmla="*/ 6858000 h 6858000"/>
                <a:gd name="connsiteX9" fmla="*/ 0 w 6419426"/>
                <a:gd name="connsiteY9" fmla="*/ 6858000 h 6858000"/>
                <a:gd name="connsiteX10" fmla="*/ 0 w 6419426"/>
                <a:gd name="connsiteY10" fmla="*/ 0 h 6858000"/>
                <a:gd name="connsiteX11" fmla="*/ 1320019 w 6419426"/>
                <a:gd name="connsiteY11" fmla="*/ 0 h 6858000"/>
                <a:gd name="connsiteX12" fmla="*/ 1089625 w 6419426"/>
                <a:gd name="connsiteY12" fmla="*/ 209396 h 6858000"/>
                <a:gd name="connsiteX13" fmla="*/ 31811 w 6419426"/>
                <a:gd name="connsiteY13" fmla="*/ 2059448 h 6858000"/>
                <a:gd name="connsiteX14" fmla="*/ 0 w 6419426"/>
                <a:gd name="connsiteY14" fmla="*/ 21972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9426" h="6858000">
                  <a:moveTo>
                    <a:pt x="6419426" y="6276207"/>
                  </a:moveTo>
                  <a:lnTo>
                    <a:pt x="6419426" y="6858000"/>
                  </a:lnTo>
                  <a:lnTo>
                    <a:pt x="5377226" y="6858000"/>
                  </a:lnTo>
                  <a:lnTo>
                    <a:pt x="5526079" y="6799309"/>
                  </a:lnTo>
                  <a:cubicBezTo>
                    <a:pt x="5828657" y="6671330"/>
                    <a:pt x="6112428" y="6507594"/>
                    <a:pt x="6372097" y="6313400"/>
                  </a:cubicBezTo>
                  <a:close/>
                  <a:moveTo>
                    <a:pt x="0" y="3944218"/>
                  </a:moveTo>
                  <a:lnTo>
                    <a:pt x="31811" y="4082046"/>
                  </a:lnTo>
                  <a:cubicBezTo>
                    <a:pt x="347839" y="5310348"/>
                    <a:pt x="1226077" y="6312987"/>
                    <a:pt x="2375871" y="6799309"/>
                  </a:cubicBezTo>
                  <a:lnTo>
                    <a:pt x="2524724" y="6858000"/>
                  </a:lnTo>
                  <a:lnTo>
                    <a:pt x="0" y="6858000"/>
                  </a:lnTo>
                  <a:close/>
                  <a:moveTo>
                    <a:pt x="0" y="0"/>
                  </a:moveTo>
                  <a:lnTo>
                    <a:pt x="1320019" y="0"/>
                  </a:lnTo>
                  <a:lnTo>
                    <a:pt x="1089625" y="209396"/>
                  </a:lnTo>
                  <a:cubicBezTo>
                    <a:pt x="586180" y="712841"/>
                    <a:pt x="214775" y="1348326"/>
                    <a:pt x="31811" y="2059448"/>
                  </a:cubicBezTo>
                  <a:lnTo>
                    <a:pt x="0" y="21972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603504" y="2272143"/>
            <a:ext cx="3530102" cy="3788830"/>
          </a:xfrm>
          <a:prstGeom prst="rect">
            <a:avLst/>
          </a:prstGeom>
        </p:spPr>
        <p:txBody>
          <a:bodyPr vert="horz" lIns="91440" tIns="45720" rIns="91440" bIns="45720" rtlCol="0" anchor="ctr">
            <a:normAutofit/>
          </a:bodyPr>
          <a:lstStyle/>
          <a:p>
            <a:pPr indent="-228600" defTabSz="914400">
              <a:lnSpc>
                <a:spcPct val="90000"/>
              </a:lnSpc>
              <a:spcAft>
                <a:spcPts val="600"/>
              </a:spcAft>
              <a:buFont typeface="Arial" panose="020B0604020202020204" pitchFamily="34" charset="0"/>
              <a:buChar char="•"/>
            </a:pPr>
            <a:r>
              <a:rPr lang="en-US" sz="1600" b="1" i="1">
                <a:solidFill>
                  <a:schemeClr val="tx2"/>
                </a:solidFill>
              </a:rPr>
              <a:t>Should works of art like this be considered the property of the state in which they are located or are they part of everyone’s heritage?</a:t>
            </a:r>
          </a:p>
        </p:txBody>
      </p:sp>
      <p:sp>
        <p:nvSpPr>
          <p:cNvPr id="6" name="TextBox 5"/>
          <p:cNvSpPr txBox="1"/>
          <p:nvPr/>
        </p:nvSpPr>
        <p:spPr>
          <a:xfrm>
            <a:off x="160581" y="1116525"/>
            <a:ext cx="4540066" cy="4708981"/>
          </a:xfrm>
          <a:prstGeom prst="rect">
            <a:avLst/>
          </a:prstGeom>
          <a:noFill/>
        </p:spPr>
        <p:txBody>
          <a:bodyPr wrap="square" rtlCol="0">
            <a:spAutoFit/>
          </a:bodyPr>
          <a:lstStyle/>
          <a:p>
            <a:pPr>
              <a:spcAft>
                <a:spcPts val="600"/>
              </a:spcAft>
            </a:pPr>
            <a:r>
              <a:rPr lang="en-US" sz="2000" dirty="0"/>
              <a:t>Identifying the Common Human Heritage</a:t>
            </a:r>
            <a:endParaRPr lang="en-US" sz="2000"/>
          </a:p>
          <a:p>
            <a:pPr>
              <a:spcAft>
                <a:spcPts val="600"/>
              </a:spcAft>
            </a:pPr>
            <a:endParaRPr lang="en-US" sz="2000"/>
          </a:p>
          <a:p>
            <a:pPr>
              <a:spcAft>
                <a:spcPts val="600"/>
              </a:spcAft>
            </a:pPr>
            <a:endParaRPr lang="en-US" sz="2000"/>
          </a:p>
          <a:p>
            <a:pPr>
              <a:spcAft>
                <a:spcPts val="600"/>
              </a:spcAft>
            </a:pPr>
            <a:endParaRPr lang="en-US" sz="2000"/>
          </a:p>
          <a:p>
            <a:pPr>
              <a:spcAft>
                <a:spcPts val="600"/>
              </a:spcAft>
            </a:pPr>
            <a:r>
              <a:rPr lang="en-US" sz="2000" dirty="0"/>
              <a:t>Threats to the Common Human Heritage</a:t>
            </a:r>
            <a:endParaRPr lang="en-US" sz="2000"/>
          </a:p>
          <a:p>
            <a:pPr>
              <a:spcAft>
                <a:spcPts val="600"/>
              </a:spcAft>
            </a:pPr>
            <a:endParaRPr lang="en-US" sz="2000"/>
          </a:p>
          <a:p>
            <a:pPr>
              <a:spcAft>
                <a:spcPts val="600"/>
              </a:spcAft>
            </a:pPr>
            <a:endParaRPr lang="en-US" sz="2000"/>
          </a:p>
          <a:p>
            <a:pPr>
              <a:spcAft>
                <a:spcPts val="600"/>
              </a:spcAft>
            </a:pPr>
            <a:endParaRPr lang="en-US" sz="2000"/>
          </a:p>
          <a:p>
            <a:pPr>
              <a:spcAft>
                <a:spcPts val="600"/>
              </a:spcAft>
            </a:pPr>
            <a:r>
              <a:rPr lang="en-US" sz="2000" b="1" i="1" dirty="0"/>
              <a:t>Although Canada may value the 14 sites that have received UNESCO’s world heritage designation, are these places part of the culture and heritage of all humanity?  </a:t>
            </a:r>
            <a:endParaRPr lang="en-US" sz="2000" b="1" i="1"/>
          </a:p>
        </p:txBody>
      </p:sp>
    </p:spTree>
    <p:extLst>
      <p:ext uri="{BB962C8B-B14F-4D97-AF65-F5344CB8AC3E}">
        <p14:creationId xmlns:p14="http://schemas.microsoft.com/office/powerpoint/2010/main" val="1265461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628649" y="291090"/>
            <a:ext cx="7886699" cy="932688"/>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endParaRPr lang="en-US" sz="1500" kern="1200">
              <a:solidFill>
                <a:schemeClr val="tx1"/>
              </a:solidFill>
              <a:latin typeface="+mj-lt"/>
              <a:ea typeface="+mj-ea"/>
              <a:cs typeface="+mj-cs"/>
            </a:endParaRPr>
          </a:p>
          <a:p>
            <a:pPr defTabSz="914400">
              <a:lnSpc>
                <a:spcPct val="90000"/>
              </a:lnSpc>
              <a:spcBef>
                <a:spcPct val="0"/>
              </a:spcBef>
              <a:spcAft>
                <a:spcPts val="600"/>
              </a:spcAft>
            </a:pPr>
            <a:r>
              <a:rPr lang="en-US" sz="1500" kern="1200">
                <a:solidFill>
                  <a:schemeClr val="tx1"/>
                </a:solidFill>
                <a:latin typeface="+mj-lt"/>
                <a:ea typeface="+mj-ea"/>
                <a:cs typeface="+mj-cs"/>
              </a:rPr>
              <a:t>IQ #3 HOW DO THE RESPONSES OF VARIOUS INTERNATIONAL ORGANIZATIONS AFFECT NATIONALISM? </a:t>
            </a:r>
          </a:p>
        </p:txBody>
      </p:sp>
      <p:sp>
        <p:nvSpPr>
          <p:cNvPr id="7" name="TextBox 6"/>
          <p:cNvSpPr txBox="1"/>
          <p:nvPr/>
        </p:nvSpPr>
        <p:spPr>
          <a:xfrm>
            <a:off x="628649" y="1335726"/>
            <a:ext cx="7886699" cy="420624"/>
          </a:xfrm>
          <a:prstGeom prst="rect">
            <a:avLst/>
          </a:prstGeom>
        </p:spPr>
        <p:txBody>
          <a:bodyPr vert="horz" lIns="91440" tIns="45720" rIns="91440" bIns="45720" rtlCol="0">
            <a:normAutofit/>
          </a:bodyPr>
          <a:lstStyle/>
          <a:p>
            <a:pPr defTabSz="914400">
              <a:lnSpc>
                <a:spcPct val="90000"/>
              </a:lnSpc>
              <a:spcBef>
                <a:spcPts val="1000"/>
              </a:spcBef>
            </a:pPr>
            <a:r>
              <a:rPr lang="en-US" sz="600" b="1" i="1" kern="1200">
                <a:solidFill>
                  <a:schemeClr val="tx1"/>
                </a:solidFill>
                <a:latin typeface="+mn-lt"/>
                <a:ea typeface="+mn-ea"/>
                <a:cs typeface="+mn-cs"/>
              </a:rPr>
              <a:t>What is Warburg saying about the future of nation-states in an era of internationalism?  </a:t>
            </a:r>
          </a:p>
          <a:p>
            <a:pPr defTabSz="914400">
              <a:lnSpc>
                <a:spcPct val="90000"/>
              </a:lnSpc>
              <a:spcBef>
                <a:spcPts val="1000"/>
              </a:spcBef>
            </a:pPr>
            <a:r>
              <a:rPr lang="en-US" sz="600" b="1" i="1" kern="1200">
                <a:solidFill>
                  <a:schemeClr val="tx1"/>
                </a:solidFill>
                <a:latin typeface="+mn-lt"/>
                <a:ea typeface="+mn-ea"/>
                <a:cs typeface="+mn-cs"/>
              </a:rPr>
              <a:t>Do you agree?  </a:t>
            </a:r>
          </a:p>
        </p:txBody>
      </p:sp>
      <p:sp>
        <p:nvSpPr>
          <p:cNvPr id="6" name="TextBox 5"/>
          <p:cNvSpPr txBox="1"/>
          <p:nvPr/>
        </p:nvSpPr>
        <p:spPr>
          <a:xfrm>
            <a:off x="963488" y="1605918"/>
            <a:ext cx="7751688" cy="3093154"/>
          </a:xfrm>
          <a:prstGeom prst="rect">
            <a:avLst/>
          </a:prstGeom>
          <a:noFill/>
        </p:spPr>
        <p:txBody>
          <a:bodyPr wrap="square" rtlCol="0">
            <a:spAutoFit/>
          </a:bodyPr>
          <a:lstStyle/>
          <a:p>
            <a:pPr algn="ctr">
              <a:spcAft>
                <a:spcPts val="600"/>
              </a:spcAft>
            </a:pPr>
            <a:r>
              <a:rPr lang="en-US" sz="2400"/>
              <a:t>VOICES</a:t>
            </a:r>
          </a:p>
          <a:p>
            <a:pPr algn="ctr">
              <a:spcAft>
                <a:spcPts val="600"/>
              </a:spcAft>
            </a:pPr>
            <a:endParaRPr lang="en-US" sz="2400"/>
          </a:p>
          <a:p>
            <a:pPr>
              <a:spcAft>
                <a:spcPts val="600"/>
              </a:spcAft>
            </a:pPr>
            <a:r>
              <a:rPr lang="en-US" sz="2400"/>
              <a:t>“A world which fails to establish the rule of law over the nation-states cannot long continue to exist.  We are living in a perilous period of transition from the era of the fully sovereign </a:t>
            </a:r>
            <a:r>
              <a:rPr lang="en-US"/>
              <a:t>nation-state to the era of world government.”</a:t>
            </a:r>
          </a:p>
          <a:p>
            <a:pPr algn="r">
              <a:spcAft>
                <a:spcPts val="600"/>
              </a:spcAft>
            </a:pPr>
            <a:r>
              <a:rPr lang="en-US"/>
              <a:t>- James Warburg, former financial adviser to U.S. president Franklin Roosevelt, in </a:t>
            </a:r>
            <a:r>
              <a:rPr lang="en-US" i="1"/>
              <a:t>The West in Crisis, </a:t>
            </a:r>
            <a:r>
              <a:rPr lang="en-US"/>
              <a:t>1959</a:t>
            </a:r>
          </a:p>
        </p:txBody>
      </p:sp>
    </p:spTree>
    <p:extLst>
      <p:ext uri="{BB962C8B-B14F-4D97-AF65-F5344CB8AC3E}">
        <p14:creationId xmlns:p14="http://schemas.microsoft.com/office/powerpoint/2010/main" val="1216734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6342" y="28392"/>
            <a:ext cx="7926868" cy="584776"/>
          </a:xfrm>
          <a:prstGeom prst="rect">
            <a:avLst/>
          </a:prstGeom>
          <a:noFill/>
        </p:spPr>
        <p:txBody>
          <a:bodyPr wrap="square" rtlCol="0">
            <a:spAutoFit/>
          </a:bodyPr>
          <a:lstStyle/>
          <a:p>
            <a:pPr algn="ctr"/>
            <a:r>
              <a:rPr lang="en-US" sz="3200" dirty="0"/>
              <a:t>Economic Organizations</a:t>
            </a:r>
          </a:p>
        </p:txBody>
      </p:sp>
      <p:pic>
        <p:nvPicPr>
          <p:cNvPr id="6" name="Picture 5" descr="Fig11-12_p26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769" y="1007348"/>
            <a:ext cx="3512778" cy="3388007"/>
          </a:xfrm>
          <a:prstGeom prst="rect">
            <a:avLst/>
          </a:prstGeom>
        </p:spPr>
      </p:pic>
      <p:sp>
        <p:nvSpPr>
          <p:cNvPr id="7" name="TextBox 6"/>
          <p:cNvSpPr txBox="1"/>
          <p:nvPr/>
        </p:nvSpPr>
        <p:spPr>
          <a:xfrm>
            <a:off x="4131314" y="759161"/>
            <a:ext cx="4671451" cy="1631216"/>
          </a:xfrm>
          <a:prstGeom prst="rect">
            <a:avLst/>
          </a:prstGeom>
          <a:noFill/>
        </p:spPr>
        <p:txBody>
          <a:bodyPr wrap="square" rtlCol="0">
            <a:spAutoFit/>
          </a:bodyPr>
          <a:lstStyle/>
          <a:p>
            <a:r>
              <a:rPr lang="en-US" sz="2000" dirty="0"/>
              <a:t>Supporters of international trade agreements believe that as the economies of developed countries become stronger and more prosperous, a trick-down effect is created.  </a:t>
            </a:r>
          </a:p>
        </p:txBody>
      </p:sp>
      <p:sp>
        <p:nvSpPr>
          <p:cNvPr id="8" name="TextBox 7"/>
          <p:cNvSpPr txBox="1"/>
          <p:nvPr/>
        </p:nvSpPr>
        <p:spPr>
          <a:xfrm>
            <a:off x="4131314" y="2877601"/>
            <a:ext cx="4992613" cy="2000548"/>
          </a:xfrm>
          <a:prstGeom prst="rect">
            <a:avLst/>
          </a:prstGeom>
          <a:noFill/>
        </p:spPr>
        <p:txBody>
          <a:bodyPr wrap="square" rtlCol="0">
            <a:spAutoFit/>
          </a:bodyPr>
          <a:lstStyle/>
          <a:p>
            <a:r>
              <a:rPr lang="en-US" sz="2400" dirty="0"/>
              <a:t>The  World Trade Organization:</a:t>
            </a:r>
          </a:p>
          <a:p>
            <a:pPr marL="285750" indent="-285750">
              <a:buFont typeface="Arial"/>
              <a:buChar char="•"/>
            </a:pPr>
            <a:r>
              <a:rPr lang="en-US" sz="2000" dirty="0"/>
              <a:t>1948, 23 countries signed GATT (rules for conducting trade)</a:t>
            </a:r>
          </a:p>
          <a:p>
            <a:pPr marL="285750" indent="-285750">
              <a:buFont typeface="Arial"/>
              <a:buChar char="•"/>
            </a:pPr>
            <a:r>
              <a:rPr lang="en-US" sz="2000" dirty="0"/>
              <a:t>1995, the GATT became WTO (150 + countries)</a:t>
            </a:r>
          </a:p>
          <a:p>
            <a:pPr marL="285750" indent="-285750">
              <a:buFont typeface="Arial"/>
              <a:buChar char="•"/>
            </a:pPr>
            <a:r>
              <a:rPr lang="en-US" sz="2000" dirty="0"/>
              <a:t>Not everyone agrees WTO help the world </a:t>
            </a:r>
          </a:p>
        </p:txBody>
      </p:sp>
      <p:sp>
        <p:nvSpPr>
          <p:cNvPr id="9" name="TextBox 8"/>
          <p:cNvSpPr txBox="1"/>
          <p:nvPr/>
        </p:nvSpPr>
        <p:spPr>
          <a:xfrm>
            <a:off x="315769" y="5883500"/>
            <a:ext cx="8218834" cy="369332"/>
          </a:xfrm>
          <a:prstGeom prst="rect">
            <a:avLst/>
          </a:prstGeom>
          <a:noFill/>
        </p:spPr>
        <p:txBody>
          <a:bodyPr wrap="square" rtlCol="0">
            <a:spAutoFit/>
          </a:bodyPr>
          <a:lstStyle/>
          <a:p>
            <a:r>
              <a:rPr lang="en-US" dirty="0"/>
              <a:t>Maude Barlow             </a:t>
            </a:r>
          </a:p>
        </p:txBody>
      </p:sp>
    </p:spTree>
    <p:extLst>
      <p:ext uri="{BB962C8B-B14F-4D97-AF65-F5344CB8AC3E}">
        <p14:creationId xmlns:p14="http://schemas.microsoft.com/office/powerpoint/2010/main" val="3503006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11-13_p26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2764" y="2043153"/>
            <a:ext cx="5445984" cy="4703350"/>
          </a:xfrm>
          <a:prstGeom prst="rect">
            <a:avLst/>
          </a:prstGeom>
        </p:spPr>
      </p:pic>
      <p:sp>
        <p:nvSpPr>
          <p:cNvPr id="5" name="TextBox 4"/>
          <p:cNvSpPr txBox="1"/>
          <p:nvPr/>
        </p:nvSpPr>
        <p:spPr>
          <a:xfrm>
            <a:off x="291966" y="350382"/>
            <a:ext cx="8656782" cy="1692771"/>
          </a:xfrm>
          <a:prstGeom prst="rect">
            <a:avLst/>
          </a:prstGeom>
          <a:noFill/>
        </p:spPr>
        <p:txBody>
          <a:bodyPr wrap="square" rtlCol="0">
            <a:spAutoFit/>
          </a:bodyPr>
          <a:lstStyle/>
          <a:p>
            <a:r>
              <a:rPr lang="en-US" sz="2400" dirty="0"/>
              <a:t>The European Union</a:t>
            </a:r>
          </a:p>
          <a:p>
            <a:pPr marL="342900" indent="-342900">
              <a:buFont typeface="Arial"/>
              <a:buChar char="•"/>
            </a:pPr>
            <a:r>
              <a:rPr lang="en-US" sz="2000" dirty="0"/>
              <a:t>EU became an official supranational body in 1991</a:t>
            </a:r>
          </a:p>
          <a:p>
            <a:pPr marL="342900" indent="-342900">
              <a:buFont typeface="Arial"/>
              <a:buChar char="•"/>
            </a:pPr>
            <a:r>
              <a:rPr lang="en-US" sz="2000" dirty="0"/>
              <a:t>Large free-trade zone – integrating economies of member countries</a:t>
            </a:r>
          </a:p>
          <a:p>
            <a:pPr marL="342900" indent="-342900">
              <a:buFont typeface="Arial"/>
              <a:buChar char="•"/>
            </a:pPr>
            <a:r>
              <a:rPr lang="en-US" sz="2000" dirty="0"/>
              <a:t>Most members have adopted the euro as a common currency (Britain and Denmark resisted euro – belief in loss of identity and sovereignty</a:t>
            </a:r>
          </a:p>
        </p:txBody>
      </p:sp>
      <p:sp>
        <p:nvSpPr>
          <p:cNvPr id="6" name="TextBox 5"/>
          <p:cNvSpPr txBox="1"/>
          <p:nvPr/>
        </p:nvSpPr>
        <p:spPr>
          <a:xfrm>
            <a:off x="160581" y="3007447"/>
            <a:ext cx="3342183" cy="2862323"/>
          </a:xfrm>
          <a:prstGeom prst="rect">
            <a:avLst/>
          </a:prstGeom>
          <a:noFill/>
        </p:spPr>
        <p:txBody>
          <a:bodyPr wrap="square" rtlCol="0">
            <a:spAutoFit/>
          </a:bodyPr>
          <a:lstStyle/>
          <a:p>
            <a:r>
              <a:rPr lang="en-US" dirty="0"/>
              <a:t>Both WWI and WWII became as conflicts between European countries and spread around the world.  </a:t>
            </a:r>
          </a:p>
          <a:p>
            <a:endParaRPr lang="en-US" dirty="0"/>
          </a:p>
          <a:p>
            <a:endParaRPr lang="en-US" dirty="0"/>
          </a:p>
          <a:p>
            <a:r>
              <a:rPr lang="en-US" b="1" i="1" dirty="0"/>
              <a:t>Do you believe that co-operating in the EU reduces the chances that another war will start in the same way?</a:t>
            </a:r>
          </a:p>
        </p:txBody>
      </p:sp>
    </p:spTree>
    <p:extLst>
      <p:ext uri="{BB962C8B-B14F-4D97-AF65-F5344CB8AC3E}">
        <p14:creationId xmlns:p14="http://schemas.microsoft.com/office/powerpoint/2010/main" val="369247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9555" y="583970"/>
            <a:ext cx="8072851" cy="461665"/>
          </a:xfrm>
          <a:prstGeom prst="rect">
            <a:avLst/>
          </a:prstGeom>
          <a:noFill/>
        </p:spPr>
        <p:txBody>
          <a:bodyPr wrap="square" rtlCol="0">
            <a:spAutoFit/>
          </a:bodyPr>
          <a:lstStyle/>
          <a:p>
            <a:pPr algn="ctr"/>
            <a:r>
              <a:rPr lang="en-US" sz="2400" dirty="0"/>
              <a:t>Cultural and Language-Based Organizations</a:t>
            </a:r>
          </a:p>
        </p:txBody>
      </p:sp>
      <p:pic>
        <p:nvPicPr>
          <p:cNvPr id="5" name="Picture 4" descr="Fig11-14_p26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555" y="1652075"/>
            <a:ext cx="2218944" cy="4529328"/>
          </a:xfrm>
          <a:prstGeom prst="rect">
            <a:avLst/>
          </a:prstGeom>
        </p:spPr>
      </p:pic>
      <p:pic>
        <p:nvPicPr>
          <p:cNvPr id="6" name="Picture 5" descr="Fig11-15_p26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2775" y="2255580"/>
            <a:ext cx="1897580" cy="2489178"/>
          </a:xfrm>
          <a:prstGeom prst="rect">
            <a:avLst/>
          </a:prstGeom>
        </p:spPr>
      </p:pic>
      <p:sp>
        <p:nvSpPr>
          <p:cNvPr id="8" name="TextBox 7"/>
          <p:cNvSpPr txBox="1"/>
          <p:nvPr/>
        </p:nvSpPr>
        <p:spPr>
          <a:xfrm>
            <a:off x="2759076" y="1652075"/>
            <a:ext cx="3897741" cy="1631216"/>
          </a:xfrm>
          <a:prstGeom prst="rect">
            <a:avLst/>
          </a:prstGeom>
          <a:noFill/>
        </p:spPr>
        <p:txBody>
          <a:bodyPr wrap="square" rtlCol="0">
            <a:spAutoFit/>
          </a:bodyPr>
          <a:lstStyle/>
          <a:p>
            <a:r>
              <a:rPr lang="en-US" sz="2000" dirty="0"/>
              <a:t>Early Indigenous Peoples’ Initiatives</a:t>
            </a:r>
          </a:p>
          <a:p>
            <a:endParaRPr lang="en-US" sz="2000" dirty="0"/>
          </a:p>
          <a:p>
            <a:r>
              <a:rPr lang="en-US" sz="2000" dirty="0"/>
              <a:t>The Arctic Council</a:t>
            </a:r>
          </a:p>
          <a:p>
            <a:endParaRPr lang="en-US" sz="2000" dirty="0"/>
          </a:p>
          <a:p>
            <a:r>
              <a:rPr lang="en-US" sz="2000" dirty="0"/>
              <a:t>La </a:t>
            </a:r>
            <a:r>
              <a:rPr lang="en-US" sz="2000" dirty="0" err="1"/>
              <a:t>Francophonie</a:t>
            </a:r>
            <a:r>
              <a:rPr lang="en-US" sz="2000" dirty="0"/>
              <a:t> </a:t>
            </a:r>
          </a:p>
        </p:txBody>
      </p:sp>
      <p:sp>
        <p:nvSpPr>
          <p:cNvPr id="9" name="TextBox 8"/>
          <p:cNvSpPr txBox="1"/>
          <p:nvPr/>
        </p:nvSpPr>
        <p:spPr>
          <a:xfrm>
            <a:off x="3766357" y="5051342"/>
            <a:ext cx="4948819" cy="984885"/>
          </a:xfrm>
          <a:prstGeom prst="rect">
            <a:avLst/>
          </a:prstGeom>
          <a:noFill/>
        </p:spPr>
        <p:txBody>
          <a:bodyPr wrap="square" rtlCol="0">
            <a:spAutoFit/>
          </a:bodyPr>
          <a:lstStyle/>
          <a:p>
            <a:endParaRPr lang="en-US" dirty="0"/>
          </a:p>
          <a:p>
            <a:r>
              <a:rPr lang="en-US" sz="2000" b="1" i="1" dirty="0"/>
              <a:t>Would you describe Mary Simon as a nationalist or an internationalist – or both?  </a:t>
            </a:r>
          </a:p>
        </p:txBody>
      </p:sp>
    </p:spTree>
    <p:extLst>
      <p:ext uri="{BB962C8B-B14F-4D97-AF65-F5344CB8AC3E}">
        <p14:creationId xmlns:p14="http://schemas.microsoft.com/office/powerpoint/2010/main" val="670542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6129"/>
            <a:ext cx="4851603" cy="5925741"/>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13">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13200"/>
          <a:stretch/>
        </p:blipFill>
        <p:spPr>
          <a:xfrm>
            <a:off x="0" y="466129"/>
            <a:ext cx="9144000" cy="5925741"/>
          </a:xfrm>
          <a:prstGeom prst="rect">
            <a:avLst/>
          </a:prstGeom>
        </p:spPr>
      </p:pic>
      <p:sp>
        <p:nvSpPr>
          <p:cNvPr id="4" name="TextBox 3"/>
          <p:cNvSpPr txBox="1"/>
          <p:nvPr/>
        </p:nvSpPr>
        <p:spPr>
          <a:xfrm>
            <a:off x="4976979" y="1459467"/>
            <a:ext cx="3733482" cy="1090538"/>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400" kern="1200">
                <a:solidFill>
                  <a:srgbClr val="000000"/>
                </a:solidFill>
                <a:latin typeface="+mj-lt"/>
                <a:ea typeface="+mj-ea"/>
                <a:cs typeface="+mj-cs"/>
              </a:rPr>
              <a:t>Security Organizations</a:t>
            </a:r>
          </a:p>
        </p:txBody>
      </p:sp>
      <p:sp>
        <p:nvSpPr>
          <p:cNvPr id="16"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86286"/>
            <a:ext cx="4320692" cy="4666770"/>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7" name="Picture 6" descr="NATO pic.jpg"/>
          <p:cNvPicPr>
            <a:picLocks noChangeAspect="1"/>
          </p:cNvPicPr>
          <p:nvPr/>
        </p:nvPicPr>
        <p:blipFill rotWithShape="1">
          <a:blip r:embed="rId3">
            <a:alphaModFix/>
            <a:extLst>
              <a:ext uri="{28A0092B-C50C-407E-A947-70E740481C1C}">
                <a14:useLocalDpi xmlns:a14="http://schemas.microsoft.com/office/drawing/2010/main" val="0"/>
              </a:ext>
            </a:extLst>
          </a:blip>
          <a:srcRect r="4460" b="3"/>
          <a:stretch/>
        </p:blipFill>
        <p:spPr>
          <a:xfrm>
            <a:off x="20" y="1351210"/>
            <a:ext cx="4180350" cy="4375387"/>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6" name="TextBox 5"/>
          <p:cNvSpPr txBox="1"/>
          <p:nvPr/>
        </p:nvSpPr>
        <p:spPr>
          <a:xfrm>
            <a:off x="4974330" y="2673512"/>
            <a:ext cx="3733184" cy="2729467"/>
          </a:xfrm>
          <a:prstGeom prst="rect">
            <a:avLst/>
          </a:prstGeom>
        </p:spPr>
        <p:txBody>
          <a:bodyPr vert="horz" lIns="91440" tIns="45720" rIns="91440" bIns="45720" rtlCol="0" anchor="ctr">
            <a:normAutofit/>
          </a:bodyPr>
          <a:lstStyle/>
          <a:p>
            <a:pPr indent="-228600" defTabSz="914400">
              <a:lnSpc>
                <a:spcPct val="90000"/>
              </a:lnSpc>
              <a:spcAft>
                <a:spcPts val="600"/>
              </a:spcAft>
              <a:buFont typeface="Arial" panose="020B0604020202020204" pitchFamily="34" charset="0"/>
              <a:buChar char="•"/>
            </a:pPr>
            <a:r>
              <a:rPr lang="en-US" sz="1500">
                <a:solidFill>
                  <a:srgbClr val="000000"/>
                </a:solidFill>
              </a:rPr>
              <a:t>Countries have always formed defensive military alliances to ensure their security</a:t>
            </a:r>
          </a:p>
          <a:p>
            <a:pPr indent="-228600" defTabSz="914400">
              <a:lnSpc>
                <a:spcPct val="90000"/>
              </a:lnSpc>
              <a:spcAft>
                <a:spcPts val="600"/>
              </a:spcAft>
              <a:buFont typeface="Arial" panose="020B0604020202020204" pitchFamily="34" charset="0"/>
              <a:buChar char="•"/>
            </a:pPr>
            <a:endParaRPr lang="en-US" sz="1500">
              <a:solidFill>
                <a:srgbClr val="000000"/>
              </a:solidFill>
            </a:endParaRPr>
          </a:p>
          <a:p>
            <a:pPr indent="-228600" defTabSz="914400">
              <a:lnSpc>
                <a:spcPct val="90000"/>
              </a:lnSpc>
              <a:spcAft>
                <a:spcPts val="600"/>
              </a:spcAft>
              <a:buFont typeface="Arial" panose="020B0604020202020204" pitchFamily="34" charset="0"/>
              <a:buChar char="•"/>
            </a:pPr>
            <a:r>
              <a:rPr lang="en-US" sz="1500">
                <a:solidFill>
                  <a:srgbClr val="000000"/>
                </a:solidFill>
              </a:rPr>
              <a:t>NATO (North Atlantic Treaty Organization) was formed in 1949 when the Cold War began</a:t>
            </a:r>
          </a:p>
          <a:p>
            <a:pPr indent="-228600" defTabSz="914400">
              <a:lnSpc>
                <a:spcPct val="90000"/>
              </a:lnSpc>
              <a:spcAft>
                <a:spcPts val="600"/>
              </a:spcAft>
              <a:buFont typeface="Arial" panose="020B0604020202020204" pitchFamily="34" charset="0"/>
              <a:buChar char="•"/>
            </a:pPr>
            <a:endParaRPr lang="en-US" sz="1500">
              <a:solidFill>
                <a:srgbClr val="000000"/>
              </a:solidFill>
            </a:endParaRPr>
          </a:p>
          <a:p>
            <a:pPr indent="-228600" defTabSz="914400">
              <a:lnSpc>
                <a:spcPct val="90000"/>
              </a:lnSpc>
              <a:spcAft>
                <a:spcPts val="600"/>
              </a:spcAft>
              <a:buFont typeface="Arial" panose="020B0604020202020204" pitchFamily="34" charset="0"/>
              <a:buChar char="•"/>
            </a:pPr>
            <a:r>
              <a:rPr lang="en-US" sz="1500">
                <a:solidFill>
                  <a:srgbClr val="000000"/>
                </a:solidFill>
              </a:rPr>
              <a:t>Countries of Western Europe and North America feared military threat posed by communist-controlled Soviet Union.  </a:t>
            </a:r>
          </a:p>
          <a:p>
            <a:pPr indent="-228600" defTabSz="914400">
              <a:lnSpc>
                <a:spcPct val="90000"/>
              </a:lnSpc>
              <a:spcAft>
                <a:spcPts val="600"/>
              </a:spcAft>
              <a:buFont typeface="Arial" panose="020B0604020202020204" pitchFamily="34" charset="0"/>
              <a:buChar char="•"/>
            </a:pPr>
            <a:endParaRPr lang="en-US" sz="1500">
              <a:solidFill>
                <a:srgbClr val="000000"/>
              </a:solidFill>
            </a:endParaRPr>
          </a:p>
          <a:p>
            <a:pPr marL="285750" indent="-228600" defTabSz="914400">
              <a:lnSpc>
                <a:spcPct val="90000"/>
              </a:lnSpc>
              <a:spcAft>
                <a:spcPts val="600"/>
              </a:spcAft>
              <a:buFont typeface="Arial" panose="020B0604020202020204" pitchFamily="34" charset="0"/>
              <a:buChar char="•"/>
            </a:pPr>
            <a:endParaRPr lang="en-US" sz="1500">
              <a:solidFill>
                <a:srgbClr val="000000"/>
              </a:solidFill>
            </a:endParaRPr>
          </a:p>
        </p:txBody>
      </p:sp>
    </p:spTree>
    <p:extLst>
      <p:ext uri="{BB962C8B-B14F-4D97-AF65-F5344CB8AC3E}">
        <p14:creationId xmlns:p14="http://schemas.microsoft.com/office/powerpoint/2010/main" val="314015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11-16_p27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687" y="989891"/>
            <a:ext cx="3755136" cy="5236464"/>
          </a:xfrm>
          <a:prstGeom prst="rect">
            <a:avLst/>
          </a:prstGeom>
        </p:spPr>
      </p:pic>
      <p:sp>
        <p:nvSpPr>
          <p:cNvPr id="5" name="TextBox 4"/>
          <p:cNvSpPr txBox="1"/>
          <p:nvPr/>
        </p:nvSpPr>
        <p:spPr>
          <a:xfrm>
            <a:off x="4744443" y="387182"/>
            <a:ext cx="4160510" cy="6186309"/>
          </a:xfrm>
          <a:prstGeom prst="rect">
            <a:avLst/>
          </a:prstGeom>
          <a:noFill/>
        </p:spPr>
        <p:txBody>
          <a:bodyPr wrap="square" rtlCol="0">
            <a:spAutoFit/>
          </a:bodyPr>
          <a:lstStyle/>
          <a:p>
            <a:r>
              <a:rPr lang="en-US" sz="2000" dirty="0"/>
              <a:t>Reproduction of the cover of </a:t>
            </a:r>
            <a:r>
              <a:rPr lang="en-US" sz="2000" dirty="0" err="1"/>
              <a:t>alate</a:t>
            </a:r>
            <a:r>
              <a:rPr lang="en-US" sz="2000" dirty="0"/>
              <a:t> 19</a:t>
            </a:r>
            <a:r>
              <a:rPr lang="en-US" sz="2000" baseline="30000" dirty="0"/>
              <a:t>th</a:t>
            </a:r>
            <a:r>
              <a:rPr lang="en-US" sz="2000" dirty="0"/>
              <a:t> – century German socialist pamphlet.  </a:t>
            </a:r>
          </a:p>
          <a:p>
            <a:endParaRPr lang="en-US" sz="2000" dirty="0"/>
          </a:p>
          <a:p>
            <a:r>
              <a:rPr lang="en-US" sz="2000" dirty="0"/>
              <a:t>The woman at the top represents Freedom (</a:t>
            </a:r>
            <a:r>
              <a:rPr lang="en-US" sz="2000" dirty="0" err="1"/>
              <a:t>Freiheit</a:t>
            </a:r>
            <a:r>
              <a:rPr lang="en-US" sz="2000" dirty="0"/>
              <a:t>).  </a:t>
            </a:r>
            <a:r>
              <a:rPr lang="en-US" sz="2000" dirty="0" err="1"/>
              <a:t>Shis</a:t>
            </a:r>
            <a:r>
              <a:rPr lang="en-US" sz="2000" dirty="0"/>
              <a:t> is shown extending her welcome to all the peoples of the world.  The words on the banner say, “Workers of the world unite.”  This motto is attributed to the famous socialist thinker Karl Marx.  </a:t>
            </a:r>
          </a:p>
          <a:p>
            <a:endParaRPr lang="en-US" dirty="0"/>
          </a:p>
          <a:p>
            <a:endParaRPr lang="en-US" dirty="0"/>
          </a:p>
          <a:p>
            <a:endParaRPr lang="en-US" sz="2000" b="1" i="1" dirty="0"/>
          </a:p>
          <a:p>
            <a:r>
              <a:rPr lang="en-US" sz="2000" b="1" i="1" dirty="0"/>
              <a:t>What does this poster say about nationalism and internationalism?  If you were to revise this poster to send the same message to contemporary audiences, what images would you select?  </a:t>
            </a:r>
          </a:p>
        </p:txBody>
      </p:sp>
    </p:spTree>
    <p:extLst>
      <p:ext uri="{BB962C8B-B14F-4D97-AF65-F5344CB8AC3E}">
        <p14:creationId xmlns:p14="http://schemas.microsoft.com/office/powerpoint/2010/main" val="1551745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p:cNvSpPr>
            <a:spLocks noGrp="1"/>
          </p:cNvSpPr>
          <p:nvPr>
            <p:ph type="title"/>
          </p:nvPr>
        </p:nvSpPr>
        <p:spPr>
          <a:xfrm>
            <a:off x="401265" y="685800"/>
            <a:ext cx="2085203" cy="5105400"/>
          </a:xfrm>
        </p:spPr>
        <p:txBody>
          <a:bodyPr>
            <a:normAutofit/>
          </a:bodyPr>
          <a:lstStyle/>
          <a:p>
            <a:r>
              <a:rPr lang="en-US" sz="3500">
                <a:solidFill>
                  <a:srgbClr val="FFFFFF"/>
                </a:solidFill>
              </a:rPr>
              <a:t>Key Terms</a:t>
            </a:r>
          </a:p>
        </p:txBody>
      </p:sp>
      <p:graphicFrame>
        <p:nvGraphicFramePr>
          <p:cNvPr id="5" name="Content Placeholder 2">
            <a:extLst>
              <a:ext uri="{FF2B5EF4-FFF2-40B4-BE49-F238E27FC236}">
                <a16:creationId xmlns:a16="http://schemas.microsoft.com/office/drawing/2014/main" id="{42E6397E-EA5E-4327-9B47-811DE1031E04}"/>
              </a:ext>
            </a:extLst>
          </p:cNvPr>
          <p:cNvGraphicFramePr>
            <a:graphicFrameLocks noGrp="1"/>
          </p:cNvGraphicFramePr>
          <p:nvPr>
            <p:ph idx="1"/>
            <p:extLst>
              <p:ext uri="{D42A27DB-BD31-4B8C-83A1-F6EECF244321}">
                <p14:modId xmlns:p14="http://schemas.microsoft.com/office/powerpoint/2010/main" val="3995625406"/>
              </p:ext>
            </p:extLst>
          </p:nvPr>
        </p:nvGraphicFramePr>
        <p:xfrm>
          <a:off x="3757612" y="685800"/>
          <a:ext cx="4869656"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5949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4567930" y="801866"/>
            <a:ext cx="3979563" cy="5230634"/>
          </a:xfrm>
          <a:prstGeom prst="rect">
            <a:avLst/>
          </a:prstGeom>
        </p:spPr>
        <p:txBody>
          <a:bodyPr vert="horz" lIns="91440" tIns="45720" rIns="91440" bIns="45720" rtlCol="0" anchor="ctr">
            <a:normAutofit/>
          </a:bodyPr>
          <a:lstStyle/>
          <a:p>
            <a:pPr indent="-228600" defTabSz="914400">
              <a:lnSpc>
                <a:spcPct val="90000"/>
              </a:lnSpc>
              <a:spcAft>
                <a:spcPts val="600"/>
              </a:spcAft>
              <a:buFont typeface="Arial" panose="020B0604020202020204" pitchFamily="34" charset="0"/>
              <a:buChar char="•"/>
            </a:pPr>
            <a:r>
              <a:rPr lang="en-US" sz="1900">
                <a:solidFill>
                  <a:srgbClr val="000000"/>
                </a:solidFill>
              </a:rPr>
              <a:t>In this chapter we are dealing with these questions:</a:t>
            </a:r>
          </a:p>
          <a:p>
            <a:pPr indent="-228600" defTabSz="914400">
              <a:lnSpc>
                <a:spcPct val="90000"/>
              </a:lnSpc>
              <a:spcAft>
                <a:spcPts val="600"/>
              </a:spcAft>
              <a:buFont typeface="Arial" panose="020B0604020202020204" pitchFamily="34" charset="0"/>
              <a:buChar char="•"/>
            </a:pPr>
            <a:endParaRPr lang="en-US" sz="1900">
              <a:solidFill>
                <a:srgbClr val="000000"/>
              </a:solidFill>
            </a:endParaRPr>
          </a:p>
          <a:p>
            <a:pPr indent="-228600" defTabSz="914400">
              <a:lnSpc>
                <a:spcPct val="90000"/>
              </a:lnSpc>
              <a:spcAft>
                <a:spcPts val="600"/>
              </a:spcAft>
              <a:buFont typeface="Arial" panose="020B0604020202020204" pitchFamily="34" charset="0"/>
              <a:buChar char="•"/>
            </a:pPr>
            <a:r>
              <a:rPr lang="en-US" sz="1900">
                <a:solidFill>
                  <a:srgbClr val="000000"/>
                </a:solidFill>
              </a:rPr>
              <a:t>IQ # 1 HOW HAVE CHANGING WORLD CONDITIONS PROMOTED THE NEED FOR INTERNATIONALISM?</a:t>
            </a:r>
          </a:p>
          <a:p>
            <a:pPr indent="-228600" defTabSz="914400">
              <a:lnSpc>
                <a:spcPct val="90000"/>
              </a:lnSpc>
              <a:spcAft>
                <a:spcPts val="600"/>
              </a:spcAft>
              <a:buFont typeface="Arial" panose="020B0604020202020204" pitchFamily="34" charset="0"/>
              <a:buChar char="•"/>
            </a:pPr>
            <a:endParaRPr lang="en-US" sz="1900">
              <a:solidFill>
                <a:srgbClr val="000000"/>
              </a:solidFill>
            </a:endParaRPr>
          </a:p>
          <a:p>
            <a:pPr indent="-228600" defTabSz="914400">
              <a:lnSpc>
                <a:spcPct val="90000"/>
              </a:lnSpc>
              <a:spcAft>
                <a:spcPts val="600"/>
              </a:spcAft>
              <a:buFont typeface="Arial" panose="020B0604020202020204" pitchFamily="34" charset="0"/>
              <a:buChar char="•"/>
            </a:pPr>
            <a:r>
              <a:rPr lang="en-US" sz="1900">
                <a:solidFill>
                  <a:srgbClr val="000000"/>
                </a:solidFill>
              </a:rPr>
              <a:t>IQ #2 HOW HAVE THE UNITIED NATIONS’ CHANGING INTERNATIONAL RESPONSES AFFECTED NATIONALISM?</a:t>
            </a:r>
          </a:p>
          <a:p>
            <a:pPr indent="-228600" defTabSz="914400">
              <a:lnSpc>
                <a:spcPct val="90000"/>
              </a:lnSpc>
              <a:spcAft>
                <a:spcPts val="600"/>
              </a:spcAft>
              <a:buFont typeface="Arial" panose="020B0604020202020204" pitchFamily="34" charset="0"/>
              <a:buChar char="•"/>
            </a:pPr>
            <a:endParaRPr lang="en-US" sz="1900">
              <a:solidFill>
                <a:srgbClr val="000000"/>
              </a:solidFill>
            </a:endParaRPr>
          </a:p>
          <a:p>
            <a:pPr indent="-228600" defTabSz="914400">
              <a:lnSpc>
                <a:spcPct val="90000"/>
              </a:lnSpc>
              <a:spcAft>
                <a:spcPts val="600"/>
              </a:spcAft>
              <a:buFont typeface="Arial" panose="020B0604020202020204" pitchFamily="34" charset="0"/>
              <a:buChar char="•"/>
            </a:pPr>
            <a:r>
              <a:rPr lang="en-US" sz="1900">
                <a:solidFill>
                  <a:srgbClr val="000000"/>
                </a:solidFill>
              </a:rPr>
              <a:t>IQ #3 HOW DO THE RESPONSES OF VARIOUS INTERNATIONAL ORGANIZATIONS AFFECT NATIONALISM? </a:t>
            </a:r>
          </a:p>
          <a:p>
            <a:pPr indent="-228600" defTabSz="914400">
              <a:lnSpc>
                <a:spcPct val="90000"/>
              </a:lnSpc>
              <a:spcAft>
                <a:spcPts val="600"/>
              </a:spcAft>
              <a:buFont typeface="Arial" panose="020B0604020202020204" pitchFamily="34" charset="0"/>
              <a:buChar char="•"/>
            </a:pPr>
            <a:endParaRPr lang="en-US" sz="1900">
              <a:solidFill>
                <a:srgbClr val="000000"/>
              </a:solidFill>
            </a:endParaRPr>
          </a:p>
          <a:p>
            <a:pPr indent="-228600" defTabSz="914400">
              <a:lnSpc>
                <a:spcPct val="90000"/>
              </a:lnSpc>
              <a:spcAft>
                <a:spcPts val="600"/>
              </a:spcAft>
              <a:buFont typeface="Arial" panose="020B0604020202020204" pitchFamily="34" charset="0"/>
              <a:buChar char="•"/>
            </a:pPr>
            <a:endParaRPr lang="en-US" sz="1900">
              <a:solidFill>
                <a:srgbClr val="000000"/>
              </a:solidFill>
            </a:endParaRPr>
          </a:p>
          <a:p>
            <a:pPr indent="-228600" defTabSz="914400">
              <a:lnSpc>
                <a:spcPct val="90000"/>
              </a:lnSpc>
              <a:spcAft>
                <a:spcPts val="600"/>
              </a:spcAft>
              <a:buFont typeface="Arial" panose="020B0604020202020204" pitchFamily="34" charset="0"/>
              <a:buChar char="•"/>
            </a:pPr>
            <a:endParaRPr lang="en-US" sz="1900">
              <a:solidFill>
                <a:srgbClr val="000000"/>
              </a:solidFill>
            </a:endParaRPr>
          </a:p>
        </p:txBody>
      </p:sp>
    </p:spTree>
    <p:extLst>
      <p:ext uri="{BB962C8B-B14F-4D97-AF65-F5344CB8AC3E}">
        <p14:creationId xmlns:p14="http://schemas.microsoft.com/office/powerpoint/2010/main" val="2880846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8470" y="164353"/>
            <a:ext cx="8576236" cy="1384995"/>
          </a:xfrm>
          <a:prstGeom prst="rect">
            <a:avLst/>
          </a:prstGeom>
          <a:noFill/>
        </p:spPr>
        <p:txBody>
          <a:bodyPr wrap="square" rtlCol="0">
            <a:spAutoFit/>
          </a:bodyPr>
          <a:lstStyle/>
          <a:p>
            <a:pPr algn="ctr"/>
            <a:endParaRPr lang="en-US" sz="2800" dirty="0"/>
          </a:p>
          <a:p>
            <a:pPr algn="ctr"/>
            <a:r>
              <a:rPr lang="en-US" sz="2800" dirty="0">
                <a:solidFill>
                  <a:srgbClr val="FF0000"/>
                </a:solidFill>
              </a:rPr>
              <a:t>IQ # 1 HOW HAVE CHANGING WORLD CONDITIONS PROMOTED THE NEED FOR INTERNATIONALISM?</a:t>
            </a:r>
          </a:p>
        </p:txBody>
      </p:sp>
      <p:sp>
        <p:nvSpPr>
          <p:cNvPr id="6" name="TextBox 5"/>
          <p:cNvSpPr txBox="1"/>
          <p:nvPr/>
        </p:nvSpPr>
        <p:spPr>
          <a:xfrm>
            <a:off x="597647" y="1897530"/>
            <a:ext cx="7888941" cy="1754327"/>
          </a:xfrm>
          <a:prstGeom prst="rect">
            <a:avLst/>
          </a:prstGeom>
          <a:noFill/>
        </p:spPr>
        <p:txBody>
          <a:bodyPr wrap="square" rtlCol="0">
            <a:spAutoFit/>
          </a:bodyPr>
          <a:lstStyle/>
          <a:p>
            <a:pPr marL="285750" indent="-285750">
              <a:buFont typeface="Arial"/>
              <a:buChar char="•"/>
            </a:pPr>
            <a:r>
              <a:rPr lang="en-US" dirty="0"/>
              <a:t>as the world becomes more globalized, challenges can no longer be confined within one country.</a:t>
            </a:r>
          </a:p>
          <a:p>
            <a:pPr marL="285750" indent="-285750">
              <a:buFont typeface="Arial"/>
              <a:buChar char="•"/>
            </a:pPr>
            <a:r>
              <a:rPr lang="en-US" dirty="0"/>
              <a:t>SARS      2003           Terrorism                    Climate change</a:t>
            </a:r>
          </a:p>
          <a:p>
            <a:pPr marL="285750" indent="-285750">
              <a:buFont typeface="Arial"/>
              <a:buChar char="•"/>
            </a:pPr>
            <a:r>
              <a:rPr lang="en-US" dirty="0"/>
              <a:t>Citizens can now communicate globally (independently) </a:t>
            </a:r>
          </a:p>
          <a:p>
            <a:pPr marL="285750" indent="-285750">
              <a:buFont typeface="Arial"/>
              <a:buChar char="•"/>
            </a:pPr>
            <a:endParaRPr lang="en-US" dirty="0"/>
          </a:p>
          <a:p>
            <a:endParaRPr lang="en-US" dirty="0"/>
          </a:p>
        </p:txBody>
      </p:sp>
      <p:pic>
        <p:nvPicPr>
          <p:cNvPr id="8" name="Picture 7" descr="Fig11-02_p25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647" y="3651857"/>
            <a:ext cx="4425696" cy="2718816"/>
          </a:xfrm>
          <a:prstGeom prst="rect">
            <a:avLst/>
          </a:prstGeom>
        </p:spPr>
      </p:pic>
      <p:sp>
        <p:nvSpPr>
          <p:cNvPr id="9" name="TextBox 8"/>
          <p:cNvSpPr txBox="1"/>
          <p:nvPr/>
        </p:nvSpPr>
        <p:spPr>
          <a:xfrm>
            <a:off x="5023343" y="4631765"/>
            <a:ext cx="3941363" cy="923330"/>
          </a:xfrm>
          <a:prstGeom prst="rect">
            <a:avLst/>
          </a:prstGeom>
          <a:noFill/>
        </p:spPr>
        <p:txBody>
          <a:bodyPr wrap="square" rtlCol="0">
            <a:spAutoFit/>
          </a:bodyPr>
          <a:lstStyle/>
          <a:p>
            <a:r>
              <a:rPr lang="en-US" b="1" i="1" dirty="0"/>
              <a:t>Do technological advances like the cellphone support or threaten traditional ways of life?</a:t>
            </a:r>
          </a:p>
        </p:txBody>
      </p:sp>
    </p:spTree>
    <p:extLst>
      <p:ext uri="{BB962C8B-B14F-4D97-AF65-F5344CB8AC3E}">
        <p14:creationId xmlns:p14="http://schemas.microsoft.com/office/powerpoint/2010/main" val="3446160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2188" y="335783"/>
            <a:ext cx="8904953" cy="2369880"/>
          </a:xfrm>
          <a:prstGeom prst="rect">
            <a:avLst/>
          </a:prstGeom>
          <a:noFill/>
        </p:spPr>
        <p:txBody>
          <a:bodyPr wrap="square" rtlCol="0">
            <a:spAutoFit/>
          </a:bodyPr>
          <a:lstStyle/>
          <a:p>
            <a:r>
              <a:rPr lang="en-US" sz="2800" dirty="0"/>
              <a:t>The Global Village</a:t>
            </a:r>
          </a:p>
          <a:p>
            <a:endParaRPr lang="en-US" sz="2400" dirty="0"/>
          </a:p>
          <a:p>
            <a:pPr marL="342900" indent="-342900">
              <a:buFont typeface="Arial"/>
              <a:buChar char="•"/>
            </a:pPr>
            <a:r>
              <a:rPr lang="en-US" sz="2400" dirty="0"/>
              <a:t>Internet, satellite, </a:t>
            </a:r>
            <a:r>
              <a:rPr lang="en-US" sz="2400" dirty="0" err="1"/>
              <a:t>fibre</a:t>
            </a:r>
            <a:r>
              <a:rPr lang="en-US" sz="2400" dirty="0"/>
              <a:t> optics, cellphones = information revolution</a:t>
            </a:r>
          </a:p>
          <a:p>
            <a:pPr marL="342900" indent="-342900">
              <a:buFont typeface="Arial"/>
              <a:buChar char="•"/>
            </a:pPr>
            <a:r>
              <a:rPr lang="en-US" sz="2400" dirty="0"/>
              <a:t>McLuhan’s “global village”  - a single collective of citizens with common interests – not everyone accepts this idea</a:t>
            </a:r>
          </a:p>
          <a:p>
            <a:pPr marL="342900" indent="-342900">
              <a:buFont typeface="Arial"/>
              <a:buChar char="•"/>
            </a:pPr>
            <a:r>
              <a:rPr lang="en-US" sz="2400" dirty="0"/>
              <a:t> </a:t>
            </a:r>
            <a:r>
              <a:rPr lang="en-US" sz="2400" dirty="0" err="1"/>
              <a:t>balkans</a:t>
            </a:r>
            <a:r>
              <a:rPr lang="en-US" sz="2400" dirty="0"/>
              <a:t> is a Turkish word for “mountains” FYI</a:t>
            </a:r>
          </a:p>
        </p:txBody>
      </p:sp>
      <p:sp>
        <p:nvSpPr>
          <p:cNvPr id="5" name="TextBox 4"/>
          <p:cNvSpPr txBox="1"/>
          <p:nvPr/>
        </p:nvSpPr>
        <p:spPr>
          <a:xfrm>
            <a:off x="277366" y="2773858"/>
            <a:ext cx="8481603" cy="954107"/>
          </a:xfrm>
          <a:prstGeom prst="rect">
            <a:avLst/>
          </a:prstGeom>
          <a:noFill/>
        </p:spPr>
        <p:txBody>
          <a:bodyPr wrap="square" rtlCol="0">
            <a:spAutoFit/>
          </a:bodyPr>
          <a:lstStyle/>
          <a:p>
            <a:r>
              <a:rPr lang="en-US" sz="2800" b="1" i="1" dirty="0"/>
              <a:t>Has the Internet truly created a global village or merely a series of small, isolated online communities?  </a:t>
            </a:r>
          </a:p>
        </p:txBody>
      </p:sp>
      <p:pic>
        <p:nvPicPr>
          <p:cNvPr id="6" name="Picture 5" descr="Fig11-03_p25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240" y="3727965"/>
            <a:ext cx="2511552" cy="2749296"/>
          </a:xfrm>
          <a:prstGeom prst="rect">
            <a:avLst/>
          </a:prstGeom>
        </p:spPr>
      </p:pic>
      <p:sp>
        <p:nvSpPr>
          <p:cNvPr id="7" name="TextBox 6"/>
          <p:cNvSpPr txBox="1"/>
          <p:nvPr/>
        </p:nvSpPr>
        <p:spPr>
          <a:xfrm>
            <a:off x="3737161" y="4832353"/>
            <a:ext cx="4773638" cy="1477328"/>
          </a:xfrm>
          <a:prstGeom prst="rect">
            <a:avLst/>
          </a:prstGeom>
          <a:noFill/>
        </p:spPr>
        <p:txBody>
          <a:bodyPr wrap="square" rtlCol="0">
            <a:spAutoFit/>
          </a:bodyPr>
          <a:lstStyle/>
          <a:p>
            <a:r>
              <a:rPr lang="en-US" dirty="0"/>
              <a:t>Some worry that young people are being electronically isolated at a time when socializing is important for the development of identity.</a:t>
            </a:r>
          </a:p>
          <a:p>
            <a:endParaRPr lang="en-US" b="1" i="1" dirty="0"/>
          </a:p>
          <a:p>
            <a:r>
              <a:rPr lang="en-US" b="1" i="1" dirty="0"/>
              <a:t>Do you think this concern is valid?</a:t>
            </a:r>
          </a:p>
        </p:txBody>
      </p:sp>
    </p:spTree>
    <p:extLst>
      <p:ext uri="{BB962C8B-B14F-4D97-AF65-F5344CB8AC3E}">
        <p14:creationId xmlns:p14="http://schemas.microsoft.com/office/powerpoint/2010/main" val="4106374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0323" y="0"/>
            <a:ext cx="4703677"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5" name="TextBox 4"/>
          <p:cNvSpPr txBox="1"/>
          <p:nvPr/>
        </p:nvSpPr>
        <p:spPr>
          <a:xfrm>
            <a:off x="603747" y="2272143"/>
            <a:ext cx="3530103" cy="3788830"/>
          </a:xfrm>
          <a:prstGeom prst="rect">
            <a:avLst/>
          </a:prstGeom>
        </p:spPr>
        <p:txBody>
          <a:bodyPr vert="horz" lIns="91440" tIns="45720" rIns="91440" bIns="45720" rtlCol="0" anchor="ctr">
            <a:normAutofit/>
          </a:bodyPr>
          <a:lstStyle/>
          <a:p>
            <a:pPr indent="-228600" defTabSz="914400">
              <a:lnSpc>
                <a:spcPct val="90000"/>
              </a:lnSpc>
              <a:spcAft>
                <a:spcPts val="600"/>
              </a:spcAft>
              <a:buFont typeface="Arial" panose="020B0604020202020204" pitchFamily="34" charset="0"/>
              <a:buChar char="•"/>
            </a:pPr>
            <a:r>
              <a:rPr lang="en-US" sz="1700" b="1" i="1">
                <a:solidFill>
                  <a:srgbClr val="000000"/>
                </a:solidFill>
              </a:rPr>
              <a:t>Does the use of technology reinforce national interest rather than internationalism? </a:t>
            </a:r>
          </a:p>
        </p:txBody>
      </p:sp>
      <p:sp>
        <p:nvSpPr>
          <p:cNvPr id="15"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35436" y="590635"/>
            <a:ext cx="4108564"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Fig11-04_p256.jpg"/>
          <p:cNvPicPr>
            <a:picLocks noChangeAspect="1"/>
          </p:cNvPicPr>
          <p:nvPr/>
        </p:nvPicPr>
        <p:blipFill rotWithShape="1">
          <a:blip r:embed="rId3">
            <a:extLst>
              <a:ext uri="{28A0092B-C50C-407E-A947-70E740481C1C}">
                <a14:useLocalDpi xmlns:a14="http://schemas.microsoft.com/office/drawing/2010/main" val="0"/>
              </a:ext>
            </a:extLst>
          </a:blip>
          <a:srcRect r="2362" b="3"/>
          <a:stretch/>
        </p:blipFill>
        <p:spPr>
          <a:xfrm>
            <a:off x="5169988" y="770037"/>
            <a:ext cx="3974012"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
        <p:nvSpPr>
          <p:cNvPr id="6" name="TextBox 5"/>
          <p:cNvSpPr txBox="1"/>
          <p:nvPr/>
        </p:nvSpPr>
        <p:spPr>
          <a:xfrm>
            <a:off x="4160511" y="1781109"/>
            <a:ext cx="3970733" cy="1477328"/>
          </a:xfrm>
          <a:prstGeom prst="rect">
            <a:avLst/>
          </a:prstGeom>
          <a:noFill/>
        </p:spPr>
        <p:txBody>
          <a:bodyPr wrap="square" rtlCol="0">
            <a:spAutoFit/>
          </a:bodyPr>
          <a:lstStyle/>
          <a:p>
            <a:pPr>
              <a:spcAft>
                <a:spcPts val="600"/>
              </a:spcAft>
            </a:pPr>
            <a:r>
              <a:rPr lang="en-US" sz="2000" b="1" i="1" dirty="0"/>
              <a:t>How might digital technology serve as an instrument of power?  </a:t>
            </a:r>
            <a:endParaRPr lang="en-US" sz="2000" b="1" i="1"/>
          </a:p>
          <a:p>
            <a:pPr>
              <a:spcAft>
                <a:spcPts val="600"/>
              </a:spcAft>
            </a:pPr>
            <a:endParaRPr lang="en-US" sz="2000" b="1" i="1"/>
          </a:p>
          <a:p>
            <a:pPr>
              <a:spcAft>
                <a:spcPts val="600"/>
              </a:spcAft>
            </a:pPr>
            <a:r>
              <a:rPr lang="en-US" sz="2000" b="1" i="1" dirty="0"/>
              <a:t>How might it disempower people?  </a:t>
            </a:r>
            <a:endParaRPr lang="en-US" sz="2000" b="1" i="1"/>
          </a:p>
        </p:txBody>
      </p:sp>
    </p:spTree>
    <p:extLst>
      <p:ext uri="{BB962C8B-B14F-4D97-AF65-F5344CB8AC3E}">
        <p14:creationId xmlns:p14="http://schemas.microsoft.com/office/powerpoint/2010/main" val="575767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9778" y="0"/>
            <a:ext cx="7868475" cy="1384995"/>
          </a:xfrm>
          <a:prstGeom prst="rect">
            <a:avLst/>
          </a:prstGeom>
          <a:noFill/>
        </p:spPr>
        <p:txBody>
          <a:bodyPr wrap="square" rtlCol="0">
            <a:spAutoFit/>
          </a:bodyPr>
          <a:lstStyle/>
          <a:p>
            <a:r>
              <a:rPr lang="en-US" sz="2800" dirty="0">
                <a:solidFill>
                  <a:srgbClr val="FF0000"/>
                </a:solidFill>
              </a:rPr>
              <a:t>IQ #2 HOW HAVE THE UNITIED NATIONS’ </a:t>
            </a:r>
          </a:p>
          <a:p>
            <a:r>
              <a:rPr lang="en-US" sz="2800" dirty="0">
                <a:solidFill>
                  <a:srgbClr val="FF0000"/>
                </a:solidFill>
              </a:rPr>
              <a:t>CHANGING INTERNATIONAL RESPONSES </a:t>
            </a:r>
          </a:p>
          <a:p>
            <a:r>
              <a:rPr lang="en-US" sz="2800" dirty="0">
                <a:solidFill>
                  <a:srgbClr val="FF0000"/>
                </a:solidFill>
              </a:rPr>
              <a:t>AFFECTED NATIONALISM?</a:t>
            </a:r>
          </a:p>
        </p:txBody>
      </p:sp>
      <p:pic>
        <p:nvPicPr>
          <p:cNvPr id="5" name="Picture 4" descr="Fig11-05_p25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261" y="1926967"/>
            <a:ext cx="3145536" cy="4315968"/>
          </a:xfrm>
          <a:prstGeom prst="rect">
            <a:avLst/>
          </a:prstGeom>
        </p:spPr>
      </p:pic>
      <p:pic>
        <p:nvPicPr>
          <p:cNvPr id="6" name="Picture 5" descr="Blue_UN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1596" y="181774"/>
            <a:ext cx="1203221" cy="1203221"/>
          </a:xfrm>
          <a:prstGeom prst="rect">
            <a:avLst/>
          </a:prstGeom>
        </p:spPr>
      </p:pic>
      <p:sp>
        <p:nvSpPr>
          <p:cNvPr id="7" name="TextBox 6"/>
          <p:cNvSpPr txBox="1"/>
          <p:nvPr/>
        </p:nvSpPr>
        <p:spPr>
          <a:xfrm>
            <a:off x="4218904" y="1428658"/>
            <a:ext cx="4642254" cy="5324535"/>
          </a:xfrm>
          <a:prstGeom prst="rect">
            <a:avLst/>
          </a:prstGeom>
          <a:noFill/>
        </p:spPr>
        <p:txBody>
          <a:bodyPr wrap="square" rtlCol="0">
            <a:spAutoFit/>
          </a:bodyPr>
          <a:lstStyle/>
          <a:p>
            <a:pPr marL="285750" indent="-285750">
              <a:buFont typeface="Arial"/>
              <a:buChar char="•"/>
            </a:pPr>
            <a:r>
              <a:rPr lang="en-US" sz="2000" dirty="0"/>
              <a:t>Not everyone agrees that internationalism is the key to bring peace to the world.</a:t>
            </a:r>
          </a:p>
          <a:p>
            <a:pPr marL="285750" indent="-285750">
              <a:buFont typeface="Arial"/>
              <a:buChar char="•"/>
            </a:pPr>
            <a:r>
              <a:rPr lang="en-US" sz="2000" dirty="0"/>
              <a:t>Aggressive states, failed states, revolutionary movements challenge the international order and UN goals</a:t>
            </a:r>
          </a:p>
          <a:p>
            <a:pPr marL="285750" indent="-285750">
              <a:buFont typeface="Arial"/>
              <a:buChar char="•"/>
            </a:pPr>
            <a:r>
              <a:rPr lang="en-US" sz="2000" dirty="0"/>
              <a:t>Failure of peacekeeping missions in former Yugoslavia and Rwanda caused people to question the effectiveness of UN</a:t>
            </a:r>
          </a:p>
          <a:p>
            <a:pPr marL="285750" indent="-285750">
              <a:buFont typeface="Arial"/>
              <a:buChar char="•"/>
            </a:pPr>
            <a:r>
              <a:rPr lang="en-US" sz="2000" dirty="0"/>
              <a:t>2004, international leaders examined the future of the UN – produced a report titled </a:t>
            </a:r>
            <a:r>
              <a:rPr lang="en-US" sz="2000" i="1" dirty="0"/>
              <a:t>A More Secure World: Our Shared Responsibility  </a:t>
            </a:r>
            <a:endParaRPr lang="en-US" sz="2000" dirty="0"/>
          </a:p>
          <a:p>
            <a:pPr marL="285750" indent="-285750">
              <a:buFont typeface="Arial"/>
              <a:buChar char="•"/>
            </a:pPr>
            <a:endParaRPr lang="en-US" sz="2000" i="1" dirty="0"/>
          </a:p>
          <a:p>
            <a:r>
              <a:rPr lang="en-US" sz="2000" b="1" i="1" dirty="0"/>
              <a:t>Why was the report controversial?  What did it recommend?  </a:t>
            </a:r>
          </a:p>
        </p:txBody>
      </p:sp>
    </p:spTree>
    <p:extLst>
      <p:ext uri="{BB962C8B-B14F-4D97-AF65-F5344CB8AC3E}">
        <p14:creationId xmlns:p14="http://schemas.microsoft.com/office/powerpoint/2010/main" val="3253794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11-06_p25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767" y="216475"/>
            <a:ext cx="4072128" cy="3505200"/>
          </a:xfrm>
          <a:prstGeom prst="rect">
            <a:avLst/>
          </a:prstGeom>
        </p:spPr>
      </p:pic>
      <p:sp>
        <p:nvSpPr>
          <p:cNvPr id="5" name="TextBox 4"/>
          <p:cNvSpPr txBox="1"/>
          <p:nvPr/>
        </p:nvSpPr>
        <p:spPr>
          <a:xfrm>
            <a:off x="4540067" y="379420"/>
            <a:ext cx="4472549" cy="4093428"/>
          </a:xfrm>
          <a:prstGeom prst="rect">
            <a:avLst/>
          </a:prstGeom>
          <a:noFill/>
        </p:spPr>
        <p:txBody>
          <a:bodyPr wrap="square" rtlCol="0">
            <a:spAutoFit/>
          </a:bodyPr>
          <a:lstStyle/>
          <a:p>
            <a:r>
              <a:rPr lang="en-US" sz="2800" dirty="0"/>
              <a:t>Iran’s Conflict with the UN</a:t>
            </a:r>
          </a:p>
          <a:p>
            <a:pPr marL="457200" indent="-457200">
              <a:buFont typeface="Arial"/>
              <a:buChar char="•"/>
            </a:pPr>
            <a:r>
              <a:rPr lang="en-US" sz="2000" dirty="0"/>
              <a:t>Iran signed the Nuclear Non-Proliferation Treaty</a:t>
            </a:r>
          </a:p>
          <a:p>
            <a:pPr marL="457200" indent="-457200">
              <a:buFont typeface="Arial"/>
              <a:buChar char="•"/>
            </a:pPr>
            <a:r>
              <a:rPr lang="en-US" sz="2000" dirty="0"/>
              <a:t>Secretly enriching uranium which can be used for developing nuclear power and nuclear weapons</a:t>
            </a:r>
          </a:p>
          <a:p>
            <a:pPr marL="457200" indent="-457200">
              <a:buFont typeface="Arial"/>
              <a:buChar char="•"/>
            </a:pPr>
            <a:r>
              <a:rPr lang="en-US" sz="2000" dirty="0"/>
              <a:t>UN told Iran to stop nuclear program and Iran refused </a:t>
            </a:r>
          </a:p>
          <a:p>
            <a:pPr marL="457200" indent="-457200">
              <a:buFont typeface="Arial"/>
              <a:buChar char="•"/>
            </a:pPr>
            <a:endParaRPr lang="en-US" sz="2000" dirty="0"/>
          </a:p>
          <a:p>
            <a:pPr marL="457200" indent="-457200">
              <a:buFont typeface="Arial"/>
              <a:buChar char="•"/>
            </a:pPr>
            <a:endParaRPr lang="en-US" sz="2000" dirty="0"/>
          </a:p>
          <a:p>
            <a:endParaRPr lang="en-US" sz="2800" dirty="0"/>
          </a:p>
          <a:p>
            <a:pPr marL="457200" indent="-457200">
              <a:buFont typeface="Arial"/>
              <a:buChar char="•"/>
            </a:pPr>
            <a:endParaRPr lang="en-US" sz="2400" dirty="0"/>
          </a:p>
        </p:txBody>
      </p:sp>
      <p:sp>
        <p:nvSpPr>
          <p:cNvPr id="6" name="TextBox 5"/>
          <p:cNvSpPr txBox="1"/>
          <p:nvPr/>
        </p:nvSpPr>
        <p:spPr>
          <a:xfrm>
            <a:off x="454343" y="3749739"/>
            <a:ext cx="3837552" cy="369332"/>
          </a:xfrm>
          <a:prstGeom prst="rect">
            <a:avLst/>
          </a:prstGeom>
          <a:noFill/>
        </p:spPr>
        <p:txBody>
          <a:bodyPr wrap="square" rtlCol="0">
            <a:spAutoFit/>
          </a:bodyPr>
          <a:lstStyle/>
          <a:p>
            <a:r>
              <a:rPr lang="en-US" dirty="0"/>
              <a:t>Nuclear Facilities in Iran</a:t>
            </a:r>
          </a:p>
        </p:txBody>
      </p:sp>
      <p:sp>
        <p:nvSpPr>
          <p:cNvPr id="7" name="TextBox 6"/>
          <p:cNvSpPr txBox="1"/>
          <p:nvPr/>
        </p:nvSpPr>
        <p:spPr>
          <a:xfrm>
            <a:off x="4686049" y="3095042"/>
            <a:ext cx="4189708" cy="3170099"/>
          </a:xfrm>
          <a:prstGeom prst="rect">
            <a:avLst/>
          </a:prstGeom>
          <a:noFill/>
        </p:spPr>
        <p:txBody>
          <a:bodyPr wrap="square" rtlCol="0">
            <a:spAutoFit/>
          </a:bodyPr>
          <a:lstStyle/>
          <a:p>
            <a:r>
              <a:rPr lang="en-US" sz="2000" b="1" i="1" dirty="0"/>
              <a:t>If the United States, Russia, Britain, France, China, India, Pakistan, North Korea and possibly Israel already have nuclear weapons, is it fair to stop Iran from developing them?  </a:t>
            </a:r>
          </a:p>
          <a:p>
            <a:endParaRPr lang="en-US" sz="2000" b="1" i="1" dirty="0"/>
          </a:p>
          <a:p>
            <a:r>
              <a:rPr lang="en-US" sz="2000" b="1" i="1" dirty="0"/>
              <a:t>If Iran is planning to develop nuclear weapons, is this a situation in which the UN should intervene to exercise its responsibility to protect?  </a:t>
            </a:r>
          </a:p>
        </p:txBody>
      </p:sp>
      <p:pic>
        <p:nvPicPr>
          <p:cNvPr id="8" name="Picture 7" descr="Fig11-07_p25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343" y="5557798"/>
            <a:ext cx="3169920" cy="1347216"/>
          </a:xfrm>
          <a:prstGeom prst="rect">
            <a:avLst/>
          </a:prstGeom>
        </p:spPr>
      </p:pic>
      <p:sp>
        <p:nvSpPr>
          <p:cNvPr id="9" name="TextBox 8"/>
          <p:cNvSpPr txBox="1"/>
          <p:nvPr/>
        </p:nvSpPr>
        <p:spPr>
          <a:xfrm>
            <a:off x="559416" y="4887899"/>
            <a:ext cx="2962659" cy="646331"/>
          </a:xfrm>
          <a:prstGeom prst="rect">
            <a:avLst/>
          </a:prstGeom>
          <a:noFill/>
        </p:spPr>
        <p:txBody>
          <a:bodyPr wrap="square" rtlCol="0">
            <a:spAutoFit/>
          </a:bodyPr>
          <a:lstStyle/>
          <a:p>
            <a:r>
              <a:rPr lang="en-US" dirty="0"/>
              <a:t>Spin buster – Some of Iran’s Claims about Canada </a:t>
            </a:r>
          </a:p>
        </p:txBody>
      </p:sp>
    </p:spTree>
    <p:extLst>
      <p:ext uri="{BB962C8B-B14F-4D97-AF65-F5344CB8AC3E}">
        <p14:creationId xmlns:p14="http://schemas.microsoft.com/office/powerpoint/2010/main" val="2562335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97059" y="59574"/>
            <a:ext cx="6977980" cy="523220"/>
          </a:xfrm>
          <a:prstGeom prst="rect">
            <a:avLst/>
          </a:prstGeom>
          <a:noFill/>
        </p:spPr>
        <p:txBody>
          <a:bodyPr wrap="square" rtlCol="0">
            <a:spAutoFit/>
          </a:bodyPr>
          <a:lstStyle/>
          <a:p>
            <a:r>
              <a:rPr lang="en-US" sz="2800" dirty="0"/>
              <a:t>Protecting the Common Human Heritage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670" y="2178479"/>
            <a:ext cx="2292096" cy="3322320"/>
          </a:xfrm>
          <a:prstGeom prst="rect">
            <a:avLst/>
          </a:prstGeom>
        </p:spPr>
      </p:pic>
      <p:pic>
        <p:nvPicPr>
          <p:cNvPr id="7" name="Picture 6" descr="Fig11-09_p26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7811" y="2178479"/>
            <a:ext cx="5193792" cy="2944368"/>
          </a:xfrm>
          <a:prstGeom prst="rect">
            <a:avLst/>
          </a:prstGeom>
        </p:spPr>
      </p:pic>
      <p:sp>
        <p:nvSpPr>
          <p:cNvPr id="8" name="TextBox 7"/>
          <p:cNvSpPr txBox="1"/>
          <p:nvPr/>
        </p:nvSpPr>
        <p:spPr>
          <a:xfrm>
            <a:off x="613128" y="978150"/>
            <a:ext cx="7868475" cy="1200329"/>
          </a:xfrm>
          <a:prstGeom prst="rect">
            <a:avLst/>
          </a:prstGeom>
          <a:noFill/>
        </p:spPr>
        <p:txBody>
          <a:bodyPr wrap="square" rtlCol="0">
            <a:spAutoFit/>
          </a:bodyPr>
          <a:lstStyle/>
          <a:p>
            <a:r>
              <a:rPr lang="en-US" dirty="0"/>
              <a:t>In 1945, the UN created UNESCO </a:t>
            </a:r>
          </a:p>
          <a:p>
            <a:pPr marL="285750" indent="-285750">
              <a:buFont typeface="Arial"/>
              <a:buChar char="•"/>
            </a:pPr>
            <a:r>
              <a:rPr lang="en-US" dirty="0"/>
              <a:t>UNESCO promotes international co-operation in the fields of education, science, culture, and communication</a:t>
            </a:r>
          </a:p>
          <a:p>
            <a:pPr marL="285750" indent="-285750">
              <a:buFont typeface="Arial"/>
              <a:buChar char="•"/>
            </a:pPr>
            <a:r>
              <a:rPr lang="en-US" dirty="0"/>
              <a:t>Works to create respect for the shared values and dignity of every culture</a:t>
            </a:r>
          </a:p>
        </p:txBody>
      </p:sp>
      <p:sp>
        <p:nvSpPr>
          <p:cNvPr id="9" name="TextBox 8"/>
          <p:cNvSpPr txBox="1"/>
          <p:nvPr/>
        </p:nvSpPr>
        <p:spPr>
          <a:xfrm>
            <a:off x="1445230" y="5387125"/>
            <a:ext cx="7153159" cy="1477328"/>
          </a:xfrm>
          <a:prstGeom prst="rect">
            <a:avLst/>
          </a:prstGeom>
          <a:noFill/>
        </p:spPr>
        <p:txBody>
          <a:bodyPr wrap="square" rtlCol="0">
            <a:spAutoFit/>
          </a:bodyPr>
          <a:lstStyle/>
          <a:p>
            <a:r>
              <a:rPr lang="en-US" dirty="0"/>
              <a:t>Part of UNESCO’s mandate is to preserve the common human heritage (world  heritage sites, traditional skills and knowledge, and the arts)</a:t>
            </a:r>
          </a:p>
          <a:p>
            <a:endParaRPr lang="en-US" dirty="0"/>
          </a:p>
          <a:p>
            <a:r>
              <a:rPr lang="en-US" dirty="0"/>
              <a:t>UNESCO believes that peace will be promoted if people know about and help preserve this common human heritage</a:t>
            </a:r>
          </a:p>
        </p:txBody>
      </p:sp>
    </p:spTree>
    <p:extLst>
      <p:ext uri="{BB962C8B-B14F-4D97-AF65-F5344CB8AC3E}">
        <p14:creationId xmlns:p14="http://schemas.microsoft.com/office/powerpoint/2010/main" val="3624864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TotalTime>
  <Words>1036</Words>
  <Application>Microsoft Macintosh PowerPoint</Application>
  <PresentationFormat>On-screen Show (4:3)</PresentationFormat>
  <Paragraphs>115</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Internationalism and Nationalism   Chapter   11</vt:lpstr>
      <vt:lpstr>Key Terms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Internationalism and Nationalism   Chapter   11</dc:title>
  <dc:creator>Jennifer in'tVeld</dc:creator>
  <cp:lastModifiedBy>Jennifer in'tVeld</cp:lastModifiedBy>
  <cp:revision>3</cp:revision>
  <dcterms:created xsi:type="dcterms:W3CDTF">2020-09-02T16:37:59Z</dcterms:created>
  <dcterms:modified xsi:type="dcterms:W3CDTF">2020-09-03T01:54:18Z</dcterms:modified>
</cp:coreProperties>
</file>