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/>
    <p:restoredTop sz="94689"/>
  </p:normalViewPr>
  <p:slideViewPr>
    <p:cSldViewPr snapToGrid="0" snapToObjects="1">
      <p:cViewPr varScale="1">
        <p:scale>
          <a:sx n="85" d="100"/>
          <a:sy n="85" d="100"/>
        </p:scale>
        <p:origin x="192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3DAF2C-BE39-C94B-8026-67C9E6A45936}" type="datetimeFigureOut">
              <a:rPr lang="en-US" smtClean="0"/>
              <a:t>10/11/17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002990-497B-6749-B536-58F06A2EA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958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10/11/17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10/11/17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10/11/17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10/11/17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10/11/17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10/11/17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tif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oodle.adlc.ca/mod/page/view.php?id=15121982" TargetMode="External"/><Relationship Id="rId4" Type="http://schemas.openxmlformats.org/officeDocument/2006/relationships/hyperlink" Target="https://moodle.adlc.ca/mod/page/view.php?id=15122158" TargetMode="External"/><Relationship Id="rId5" Type="http://schemas.openxmlformats.org/officeDocument/2006/relationships/hyperlink" Target="https://moodle.adlc.ca/mod/page/view.php?id=15122522" TargetMode="External"/><Relationship Id="rId6" Type="http://schemas.openxmlformats.org/officeDocument/2006/relationships/hyperlink" Target="https://moodle.adlc.ca/mod/page/view.php?id=15122414" TargetMode="Externa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tif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moodle.adlc.ca/mod/page/view.php?id=15121750" TargetMode="External"/><Relationship Id="rId4" Type="http://schemas.openxmlformats.org/officeDocument/2006/relationships/hyperlink" Target="https://moodle.adlc.ca/mod/page/view.php?id=15121982" TargetMode="External"/><Relationship Id="rId5" Type="http://schemas.openxmlformats.org/officeDocument/2006/relationships/hyperlink" Target="https://moodle.adlc.ca/mod/page/view.php?id=15122158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moodle.adlc.ca/mod/page/view.php?id=1512242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How Nations Interact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25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Ideologies Motivate Nations to Interact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importance of ideologies to nations makes their promotion and defense against other ideologies vital to the existence of the nation.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methods used to promote or defend against ideologies bring various </a:t>
            </a:r>
            <a:r>
              <a:rPr lang="en-US" dirty="0" smtClean="0"/>
              <a:t>consequences</a:t>
            </a:r>
          </a:p>
          <a:p>
            <a:r>
              <a:rPr lang="en-US" dirty="0"/>
              <a:t>Nations must consider three basic types of interaction:</a:t>
            </a:r>
          </a:p>
          <a:p>
            <a:r>
              <a:rPr lang="en-US" dirty="0"/>
              <a:t>cooperation</a:t>
            </a:r>
          </a:p>
          <a:p>
            <a:r>
              <a:rPr lang="en-US" dirty="0"/>
              <a:t>conflict</a:t>
            </a:r>
          </a:p>
          <a:p>
            <a:r>
              <a:rPr lang="en-US" dirty="0"/>
              <a:t>competition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764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48CAE4AE-A9DF-45AF-9A9C-1712BC63418E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6C272060-BC98-4C91-A58F-4DFEC566CF7F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xmlns="" id="{8BA2DCB9-0DC0-4109-B2A2-56896E35E664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xmlns="" id="{64A33555-1142-4AD7-8084-1A99422A1186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xmlns="" id="{BC6E4081-1A88-453E-8CCF-B97B0CE20DF4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xmlns="" id="{5B7E0935-6EE8-4C61-AED5-09B9A2A99AF0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xmlns="" id="{EB962BD6-C878-48FF-A75E-DCC7BDA3C33C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xmlns="" id="{CABF3786-BDE1-4FE5-9967-F6B6131A2CF0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xmlns="" id="{4969707A-C75E-4F7F-A5C2-2991C6547550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xmlns="" id="{0E293989-8389-48CD-85D3-CAEFD5E96370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xmlns="" id="{8DCF1E8B-9247-45E2-8641-90DA9F7D5252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xmlns="" id="{48DF418F-91AD-4E55-AF3B-F28FF45961B4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xmlns="" id="{EDBF35BD-D1DA-49B1-AE30-289189DACD51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xmlns="" id="{69198BEC-A3B6-4562-AB0F-3E7760026C43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xmlns="" id="{9AB30D45-77AB-4323-83A2-1A637D07D54A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xmlns="" id="{D1AD137E-7B63-434C-9D0D-5A64BB496859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xmlns="" id="{8B32BE2D-36DC-4BD0-952E-8FE32A70DB88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xmlns="" id="{930295E0-AD01-4DB0-9829-AD91BED608F7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xmlns="" id="{29807E74-6BFD-4EA7-B3F3-92C0728A7D8A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xmlns="" id="{C9EDBF49-4B87-4B6F-BEE6-DDC4A63CE60D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xmlns="" id="{7738C468-1405-4ED9-8392-F93FA995EE04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xmlns="" id="{F16402CF-F511-450A-8584-8C8A5B7E9D9A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xmlns="" id="{85E5B49A-CFC2-4019-9BA6-528095F788CC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E972DE0D-2E53-4159-ABD3-C601524262C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7720" y="795527"/>
            <a:ext cx="5970638" cy="5248847"/>
          </a:xfrm>
          <a:prstGeom prst="rect">
            <a:avLst/>
          </a:prstGeom>
          <a:solidFill>
            <a:schemeClr val="bg1"/>
          </a:solidFill>
          <a:ln>
            <a:solidFill>
              <a:srgbClr val="A688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97" r="10376" b="-1"/>
          <a:stretch/>
        </p:blipFill>
        <p:spPr>
          <a:xfrm>
            <a:off x="972115" y="960214"/>
            <a:ext cx="5641848" cy="4919472"/>
          </a:xfrm>
          <a:prstGeom prst="rect">
            <a:avLst/>
          </a:prstGeom>
          <a:ln w="12700"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69686" y="795527"/>
            <a:ext cx="4123738" cy="1433323"/>
          </a:xfrm>
        </p:spPr>
        <p:txBody>
          <a:bodyPr>
            <a:normAutofit/>
          </a:bodyPr>
          <a:lstStyle/>
          <a:p>
            <a:pPr algn="l"/>
            <a:r>
              <a:rPr lang="en-US" sz="3200">
                <a:solidFill>
                  <a:schemeClr val="tx2"/>
                </a:solidFill>
              </a:rPr>
              <a:t>Cooperation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93817" y="2338388"/>
            <a:ext cx="4099607" cy="3678237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Clr>
                <a:srgbClr val="A68859"/>
              </a:buClr>
            </a:pPr>
            <a:r>
              <a:rPr lang="en-US" sz="1100" dirty="0"/>
              <a:t>Cooperative interactions are most likely when nations share similar ideologies. </a:t>
            </a:r>
          </a:p>
          <a:p>
            <a:pPr>
              <a:lnSpc>
                <a:spcPct val="110000"/>
              </a:lnSpc>
              <a:buClr>
                <a:srgbClr val="A68859"/>
              </a:buClr>
            </a:pPr>
            <a:r>
              <a:rPr lang="en-US" sz="1100" dirty="0"/>
              <a:t>Alliances, agreements, and treaties are used as methods to promote their common ideologies. Nations become allies in trade, military strength, and other interactions.</a:t>
            </a:r>
          </a:p>
          <a:p>
            <a:pPr>
              <a:lnSpc>
                <a:spcPct val="110000"/>
              </a:lnSpc>
              <a:buClr>
                <a:srgbClr val="A68859"/>
              </a:buClr>
            </a:pPr>
            <a:r>
              <a:rPr lang="en-US" sz="1100" dirty="0"/>
              <a:t>Cooperation among nations occurs when two or more nations work together. </a:t>
            </a:r>
          </a:p>
          <a:p>
            <a:pPr>
              <a:lnSpc>
                <a:spcPct val="110000"/>
              </a:lnSpc>
              <a:buClr>
                <a:srgbClr val="A68859"/>
              </a:buClr>
            </a:pPr>
            <a:r>
              <a:rPr lang="en-US" sz="1100"/>
              <a:t>They </a:t>
            </a:r>
            <a:r>
              <a:rPr lang="en-US" sz="1100" dirty="0"/>
              <a:t>wish to achieve a goal that will benefit all members of the group</a:t>
            </a:r>
            <a:r>
              <a:rPr lang="en-US" sz="1100"/>
              <a:t>. </a:t>
            </a:r>
          </a:p>
          <a:p>
            <a:pPr>
              <a:lnSpc>
                <a:spcPct val="110000"/>
              </a:lnSpc>
              <a:buClr>
                <a:srgbClr val="A68859"/>
              </a:buClr>
            </a:pPr>
            <a:r>
              <a:rPr lang="en-US" sz="1100"/>
              <a:t>Nations </a:t>
            </a:r>
            <a:r>
              <a:rPr lang="en-US" sz="1100" dirty="0"/>
              <a:t>attempt to accommodate (accept) the wishes other nations.</a:t>
            </a:r>
          </a:p>
          <a:p>
            <a:pPr>
              <a:lnSpc>
                <a:spcPct val="110000"/>
              </a:lnSpc>
              <a:buClr>
                <a:srgbClr val="A68859"/>
              </a:buClr>
            </a:pPr>
            <a:r>
              <a:rPr lang="en-US" sz="1100" dirty="0"/>
              <a:t>Accommodation between members is high and tension is low.</a:t>
            </a:r>
            <a:br>
              <a:rPr lang="en-US" sz="1100" dirty="0"/>
            </a:b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38538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828D1E49-2A21-4A83-A0E0-FB1597B4B2E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088B852E-5494-418B-A833-75CF016A9E20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xmlns="" id="{DF31E3C1-1A46-4329-9F80-B576692FEE43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xmlns="" id="{294B4592-99CA-47B1-816F-CE2D44F65BB2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xmlns="" id="{BF690E4C-72F8-4AC5-AF99-562763CC67B3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xmlns="" id="{F834CDD4-CAB8-4ACC-9AAC-5399C743DEC1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xmlns="" id="{1AEB045A-6821-475B-A28E-047437ABEF5E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xmlns="" id="{D9B790C0-3D34-4626-BAFB-6EB473F40C72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xmlns="" id="{EDA4D87F-91A4-4628-9A6E-F01820A7EE54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xmlns="" id="{045DAB88-124C-459C-A889-DAE9C9BE285A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xmlns="" id="{85D44010-1DAA-4CAC-B83F-7E3E8C455D4F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xmlns="" id="{E8C01D66-5C93-4A2E-AA74-DE97574EA4E9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xmlns="" id="{E2E1A6E1-6C4A-47D3-81E2-9F8624F1BBE0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xmlns="" id="{3E849CB5-4526-49DC-B77B-A20FDB7FFDA4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xmlns="" id="{5A18C8A4-FB2A-44C1-93D3-26C6DDFE0CC4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xmlns="" id="{85D014FD-8C5A-4071-B19E-4910AAB6186B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xmlns="" id="{A37D7262-3596-4026-9AD4-E94332E52603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xmlns="" id="{187E37E0-AAC3-4B33-AF36-334ACCBD33C8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xmlns="" id="{409758BB-8A0E-4BEB-BC0C-F410AD98CDD9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xmlns="" id="{97C4EFE2-9D25-4978-BD9A-873B49270210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xmlns="" id="{9CCAF82A-A0E0-4B55-A97B-EFFAE79AF7D2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xmlns="" id="{4F800DD8-3954-4F73-8807-16F1CFAC1EBA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xmlns="" id="{84E1C91A-4B06-4852-918C-6380FA986BB2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E972DE0D-2E53-4159-ABD3-C601524262C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030" y="2250281"/>
            <a:ext cx="4959318" cy="3678237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6819" r="2" b="2"/>
          <a:stretch/>
        </p:blipFill>
        <p:spPr>
          <a:xfrm>
            <a:off x="1103257" y="2416047"/>
            <a:ext cx="4626864" cy="3346704"/>
          </a:xfrm>
          <a:prstGeom prst="rect">
            <a:avLst/>
          </a:prstGeom>
          <a:ln w="12700"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4877" y="795527"/>
            <a:ext cx="10488547" cy="1190912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2"/>
                </a:solidFill>
              </a:rPr>
              <a:t>Conflict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0703" y="2228850"/>
            <a:ext cx="5028928" cy="3699669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1100" dirty="0"/>
              <a:t>International interactions that involve conflict are motivated by ideologies. Each nation involved promotes its own ideology, but at the same time, it defends against the ideology of other nations. </a:t>
            </a:r>
          </a:p>
          <a:p>
            <a:pPr>
              <a:lnSpc>
                <a:spcPct val="110000"/>
              </a:lnSpc>
            </a:pPr>
            <a:r>
              <a:rPr lang="en-US" sz="1100"/>
              <a:t>War </a:t>
            </a:r>
            <a:r>
              <a:rPr lang="en-US" sz="1100" dirty="0"/>
              <a:t>and military confrontations are used to force the "enemy" to act in particular ways</a:t>
            </a:r>
            <a:r>
              <a:rPr lang="en-US" sz="1100"/>
              <a:t>. </a:t>
            </a:r>
          </a:p>
          <a:p>
            <a:pPr>
              <a:lnSpc>
                <a:spcPct val="110000"/>
              </a:lnSpc>
            </a:pPr>
            <a:r>
              <a:rPr lang="en-US" sz="1100"/>
              <a:t>In </a:t>
            </a:r>
            <a:r>
              <a:rPr lang="en-US" sz="1100" dirty="0"/>
              <a:t>such interactions, each nation's ideology is seen to be important enough to risk the high costs of conflict. Nations become enemies in trade, military strength, and other interactions.</a:t>
            </a:r>
          </a:p>
          <a:p>
            <a:pPr>
              <a:lnSpc>
                <a:spcPct val="110000"/>
              </a:lnSpc>
            </a:pPr>
            <a:r>
              <a:rPr lang="en-US" sz="1100" dirty="0"/>
              <a:t>Conflict interactions involve deliberate efforts to force the other nation(s) to act in particular ways. The emphasis is on harming, destroying, or weakening the opposing nation(s).</a:t>
            </a:r>
          </a:p>
          <a:p>
            <a:pPr>
              <a:lnSpc>
                <a:spcPct val="110000"/>
              </a:lnSpc>
            </a:pPr>
            <a:r>
              <a:rPr lang="en-US" sz="1100" dirty="0"/>
              <a:t>Accommodation is low and tension is high.</a:t>
            </a:r>
            <a:br>
              <a:rPr lang="en-US" sz="1100" dirty="0"/>
            </a:b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994442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828D1E49-2A21-4A83-A0E0-FB1597B4B2E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088B852E-5494-418B-A833-75CF016A9E20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xmlns="" id="{DF31E3C1-1A46-4329-9F80-B576692FEE43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xmlns="" id="{294B4592-99CA-47B1-816F-CE2D44F65BB2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xmlns="" id="{BF690E4C-72F8-4AC5-AF99-562763CC67B3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xmlns="" id="{F834CDD4-CAB8-4ACC-9AAC-5399C743DEC1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xmlns="" id="{1AEB045A-6821-475B-A28E-047437ABEF5E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xmlns="" id="{D9B790C0-3D34-4626-BAFB-6EB473F40C72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xmlns="" id="{EDA4D87F-91A4-4628-9A6E-F01820A7EE54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xmlns="" id="{045DAB88-124C-459C-A889-DAE9C9BE285A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xmlns="" id="{85D44010-1DAA-4CAC-B83F-7E3E8C455D4F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xmlns="" id="{E8C01D66-5C93-4A2E-AA74-DE97574EA4E9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xmlns="" id="{E2E1A6E1-6C4A-47D3-81E2-9F8624F1BBE0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xmlns="" id="{3E849CB5-4526-49DC-B77B-A20FDB7FFDA4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xmlns="" id="{5A18C8A4-FB2A-44C1-93D3-26C6DDFE0CC4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xmlns="" id="{85D014FD-8C5A-4071-B19E-4910AAB6186B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xmlns="" id="{A37D7262-3596-4026-9AD4-E94332E52603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xmlns="" id="{187E37E0-AAC3-4B33-AF36-334ACCBD33C8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xmlns="" id="{409758BB-8A0E-4BEB-BC0C-F410AD98CDD9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xmlns="" id="{97C4EFE2-9D25-4978-BD9A-873B49270210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xmlns="" id="{9CCAF82A-A0E0-4B55-A97B-EFFAE79AF7D2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xmlns="" id="{4F800DD8-3954-4F73-8807-16F1CFAC1EBA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xmlns="" id="{84E1C91A-4B06-4852-918C-6380FA986BB2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E972DE0D-2E53-4159-ABD3-C601524262C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030" y="2250281"/>
            <a:ext cx="4959318" cy="3678237"/>
          </a:xfrm>
          <a:prstGeom prst="rect">
            <a:avLst/>
          </a:prstGeom>
          <a:solidFill>
            <a:schemeClr val="bg1"/>
          </a:solidFill>
          <a:ln>
            <a:solidFill>
              <a:srgbClr val="9E1B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r="-1" b="8149"/>
          <a:stretch/>
        </p:blipFill>
        <p:spPr>
          <a:xfrm>
            <a:off x="1103257" y="2416047"/>
            <a:ext cx="4626864" cy="3346704"/>
          </a:xfrm>
          <a:prstGeom prst="rect">
            <a:avLst/>
          </a:prstGeom>
          <a:ln w="12700"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4877" y="795527"/>
            <a:ext cx="10488547" cy="1190912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2"/>
                </a:solidFill>
              </a:rPr>
              <a:t>Competiiton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0703" y="2228850"/>
            <a:ext cx="5028928" cy="3699669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Clr>
                <a:srgbClr val="9E1B10"/>
              </a:buClr>
            </a:pPr>
            <a:r>
              <a:rPr lang="en-US" sz="1000" dirty="0"/>
              <a:t>Nations compete for trade, influence, power, or territory. No nation involved in the interaction is willing to give up its own ideology. </a:t>
            </a:r>
          </a:p>
          <a:p>
            <a:pPr>
              <a:lnSpc>
                <a:spcPct val="110000"/>
              </a:lnSpc>
              <a:buClr>
                <a:srgbClr val="9E1B10"/>
              </a:buClr>
            </a:pPr>
            <a:r>
              <a:rPr lang="en-US" sz="1000" dirty="0"/>
              <a:t>This prevents the high degree of accommodation necessary for cooperation. Indeed, each nation is promoting its ideology, not giving it up. </a:t>
            </a:r>
          </a:p>
          <a:p>
            <a:pPr>
              <a:lnSpc>
                <a:spcPct val="110000"/>
              </a:lnSpc>
              <a:buClr>
                <a:srgbClr val="9E1B10"/>
              </a:buClr>
            </a:pPr>
            <a:r>
              <a:rPr lang="en-US" sz="1000" dirty="0"/>
              <a:t>Showing its own ideology in the best light requires a nation to defend against other ideologies. Thus, the nations become rivals in trade, military strength, and other interactions. </a:t>
            </a:r>
            <a:r>
              <a:rPr lang="en-US" sz="1000" dirty="0">
                <a:hlinkClick r:id="rId3"/>
              </a:rPr>
              <a:t>Diplomacy</a:t>
            </a:r>
            <a:r>
              <a:rPr lang="en-US" sz="1000" dirty="0"/>
              <a:t>, </a:t>
            </a:r>
            <a:r>
              <a:rPr lang="en-US" sz="1000" dirty="0">
                <a:hlinkClick r:id="rId4"/>
              </a:rPr>
              <a:t>international law</a:t>
            </a:r>
            <a:r>
              <a:rPr lang="en-US" sz="1000" dirty="0"/>
              <a:t>, </a:t>
            </a:r>
            <a:r>
              <a:rPr lang="en-US" sz="1000" dirty="0">
                <a:hlinkClick r:id="rId5"/>
              </a:rPr>
              <a:t>treaties</a:t>
            </a:r>
            <a:r>
              <a:rPr lang="en-US" sz="1000" dirty="0"/>
              <a:t>, and </a:t>
            </a:r>
            <a:r>
              <a:rPr lang="en-US" sz="1000" dirty="0">
                <a:hlinkClick r:id="rId6"/>
              </a:rPr>
              <a:t>sanctions</a:t>
            </a:r>
            <a:r>
              <a:rPr lang="en-US" sz="1000" dirty="0"/>
              <a:t> are methods used to reduce tensions in these competitive interactions.</a:t>
            </a:r>
          </a:p>
          <a:p>
            <a:pPr>
              <a:lnSpc>
                <a:spcPct val="110000"/>
              </a:lnSpc>
              <a:buClr>
                <a:srgbClr val="9E1B10"/>
              </a:buClr>
            </a:pPr>
            <a:r>
              <a:rPr lang="en-US" sz="1000" dirty="0"/>
              <a:t>Competitive interactions occur when nations each seek to achieve a goal that only one nation can achieve. To achieve that goal, nations must decide how they will </a:t>
            </a:r>
            <a:r>
              <a:rPr lang="en-US" sz="1000"/>
              <a:t>interact.</a:t>
            </a:r>
          </a:p>
          <a:p>
            <a:pPr>
              <a:lnSpc>
                <a:spcPct val="110000"/>
              </a:lnSpc>
              <a:buClr>
                <a:srgbClr val="9E1B10"/>
              </a:buClr>
            </a:pPr>
            <a:r>
              <a:rPr lang="en-US" sz="1000"/>
              <a:t> </a:t>
            </a:r>
            <a:r>
              <a:rPr lang="en-US" sz="1000" dirty="0"/>
              <a:t>International law often provides the basis for what are considered acceptable interactions. Conflicts can result, however, if nations believe no other way is possible to achieve their goal.</a:t>
            </a:r>
          </a:p>
          <a:p>
            <a:pPr>
              <a:lnSpc>
                <a:spcPct val="110000"/>
              </a:lnSpc>
              <a:buClr>
                <a:srgbClr val="9E1B10"/>
              </a:buClr>
            </a:pPr>
            <a:r>
              <a:rPr lang="en-US" sz="1000" dirty="0"/>
              <a:t>Competitive interaction involves a mixture of tension and accommodation.</a:t>
            </a:r>
          </a:p>
        </p:txBody>
      </p:sp>
    </p:spTree>
    <p:extLst>
      <p:ext uri="{BB962C8B-B14F-4D97-AF65-F5344CB8AC3E}">
        <p14:creationId xmlns:p14="http://schemas.microsoft.com/office/powerpoint/2010/main" val="2601856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5053727"/>
              </p:ext>
            </p:extLst>
          </p:nvPr>
        </p:nvGraphicFramePr>
        <p:xfrm>
          <a:off x="5336497" y="509665"/>
          <a:ext cx="5396460" cy="5541886"/>
        </p:xfrm>
        <a:graphic>
          <a:graphicData uri="http://schemas.openxmlformats.org/drawingml/2006/table">
            <a:tbl>
              <a:tblPr/>
              <a:tblGrid>
                <a:gridCol w="1349115"/>
                <a:gridCol w="1349115"/>
                <a:gridCol w="1349115"/>
                <a:gridCol w="1349115"/>
              </a:tblGrid>
              <a:tr h="384854"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solidFill>
                            <a:srgbClr val="FFFFFF"/>
                          </a:solidFill>
                          <a:effectLst/>
                        </a:rPr>
                        <a:t/>
                      </a:r>
                      <a:br>
                        <a:rPr lang="en-US" sz="700">
                          <a:solidFill>
                            <a:srgbClr val="FFFFFF"/>
                          </a:solidFill>
                          <a:effectLst/>
                        </a:rPr>
                      </a:br>
                      <a:r>
                        <a:rPr lang="en-US" sz="700">
                          <a:solidFill>
                            <a:srgbClr val="FFFFFF"/>
                          </a:solidFill>
                          <a:effectLst/>
                        </a:rPr>
                        <a:t> </a:t>
                      </a:r>
                      <a:r>
                        <a:rPr lang="en-US" sz="700" b="1">
                          <a:solidFill>
                            <a:srgbClr val="FFFFFF"/>
                          </a:solidFill>
                          <a:effectLst/>
                        </a:rPr>
                        <a:t>Cooperation</a:t>
                      </a:r>
                      <a:endParaRPr lang="en-US" sz="70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36446" marR="36446" marT="18223" marB="18223" anchor="ctr">
                    <a:lnL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44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solidFill>
                            <a:srgbClr val="FFFFFF"/>
                          </a:solidFill>
                          <a:effectLst/>
                        </a:rPr>
                        <a:t> </a:t>
                      </a:r>
                      <a:r>
                        <a:rPr lang="en-US" sz="700" b="1">
                          <a:solidFill>
                            <a:srgbClr val="FFFFFF"/>
                          </a:solidFill>
                          <a:effectLst/>
                        </a:rPr>
                        <a:t>Conflict</a:t>
                      </a:r>
                      <a:endParaRPr lang="en-US" sz="70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36446" marR="36446" marT="18223" marB="18223" anchor="ctr">
                    <a:lnL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44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>
                          <a:solidFill>
                            <a:srgbClr val="FFFFFF"/>
                          </a:solidFill>
                          <a:effectLst/>
                        </a:rPr>
                        <a:t> </a:t>
                      </a:r>
                      <a:r>
                        <a:rPr lang="en-US" sz="700" b="1">
                          <a:solidFill>
                            <a:srgbClr val="FFFFFF"/>
                          </a:solidFill>
                          <a:effectLst/>
                        </a:rPr>
                        <a:t>Competition</a:t>
                      </a:r>
                      <a:endParaRPr lang="en-US" sz="70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36446" marR="36446" marT="18223" marB="18223" anchor="ctr">
                    <a:lnL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44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36446" marR="36446" marT="18223" marB="18223">
                    <a:lnL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5765">
                <a:tc>
                  <a:txBody>
                    <a:bodyPr/>
                    <a:lstStyle/>
                    <a:p>
                      <a:r>
                        <a:rPr lang="en-US" sz="700">
                          <a:solidFill>
                            <a:srgbClr val="FFFFFF"/>
                          </a:solidFill>
                          <a:effectLst/>
                        </a:rPr>
                        <a:t> </a:t>
                      </a:r>
                      <a:r>
                        <a:rPr lang="en-US" sz="700" b="1">
                          <a:solidFill>
                            <a:srgbClr val="FFFFFF"/>
                          </a:solidFill>
                          <a:effectLst/>
                        </a:rPr>
                        <a:t>Degree of Tension and Accommodation</a:t>
                      </a:r>
                      <a:endParaRPr lang="en-US" sz="70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36446" marR="36446" marT="18223" marB="18223" anchor="ctr">
                    <a:lnL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44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 charset="0"/>
                        <a:buChar char="•"/>
                      </a:pPr>
                      <a:r>
                        <a:rPr lang="en-US" sz="700">
                          <a:effectLst/>
                        </a:rPr>
                        <a:t> Tension low</a:t>
                      </a:r>
                    </a:p>
                    <a:p>
                      <a:pPr>
                        <a:buFont typeface="Arial" charset="0"/>
                        <a:buChar char="•"/>
                      </a:pPr>
                      <a:r>
                        <a:rPr lang="en-US" sz="700">
                          <a:effectLst/>
                        </a:rPr>
                        <a:t>Accommodation high</a:t>
                      </a:r>
                    </a:p>
                  </a:txBody>
                  <a:tcPr marL="36446" marR="36446" marT="18223" marB="18223" anchor="ctr">
                    <a:lnL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 typeface="Arial" charset="0"/>
                        <a:buChar char="•"/>
                      </a:pPr>
                      <a:r>
                        <a:rPr lang="en-US" sz="700">
                          <a:effectLst/>
                        </a:rPr>
                        <a:t> Tension high</a:t>
                      </a:r>
                    </a:p>
                    <a:p>
                      <a:pPr>
                        <a:buFont typeface="Arial" charset="0"/>
                        <a:buChar char="•"/>
                      </a:pPr>
                      <a:r>
                        <a:rPr lang="en-US" sz="700">
                          <a:effectLst/>
                        </a:rPr>
                        <a:t>Accommodation low</a:t>
                      </a:r>
                    </a:p>
                  </a:txBody>
                  <a:tcPr marL="36446" marR="36446" marT="18223" marB="18223" anchor="ctr">
                    <a:lnL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 typeface="Arial" charset="0"/>
                        <a:buChar char="•"/>
                      </a:pPr>
                      <a:r>
                        <a:rPr lang="en-US" sz="700">
                          <a:effectLst/>
                        </a:rPr>
                        <a:t> Tension mixed</a:t>
                      </a:r>
                    </a:p>
                    <a:p>
                      <a:pPr>
                        <a:buFont typeface="Arial" charset="0"/>
                        <a:buChar char="•"/>
                      </a:pPr>
                      <a:r>
                        <a:rPr lang="en-US" sz="700">
                          <a:effectLst/>
                        </a:rPr>
                        <a:t>Accommodation mixed</a:t>
                      </a:r>
                    </a:p>
                  </a:txBody>
                  <a:tcPr marL="36446" marR="36446" marT="18223" marB="18223" anchor="ctr">
                    <a:lnL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7589">
                <a:tc>
                  <a:txBody>
                    <a:bodyPr/>
                    <a:lstStyle/>
                    <a:p>
                      <a:r>
                        <a:rPr lang="en-US" sz="700">
                          <a:solidFill>
                            <a:srgbClr val="FFFFFF"/>
                          </a:solidFill>
                          <a:effectLst/>
                        </a:rPr>
                        <a:t> </a:t>
                      </a:r>
                      <a:r>
                        <a:rPr lang="en-US" sz="700" b="1">
                          <a:solidFill>
                            <a:srgbClr val="FFFFFF"/>
                          </a:solidFill>
                          <a:effectLst/>
                        </a:rPr>
                        <a:t>Possible Motives</a:t>
                      </a:r>
                      <a:endParaRPr lang="en-US" sz="70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36446" marR="36446" marT="18223" marB="18223" anchor="ctr">
                    <a:lnL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44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 charset="0"/>
                        <a:buChar char="•"/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r>
                        <a:rPr lang="en-US" sz="700" u="none" strike="noStrike">
                          <a:solidFill>
                            <a:srgbClr val="C00011"/>
                          </a:solidFill>
                          <a:effectLst/>
                          <a:hlinkClick r:id="rId2"/>
                        </a:rPr>
                        <a:t>Security</a:t>
                      </a:r>
                      <a:endParaRPr lang="en-US" sz="700">
                        <a:effectLst/>
                      </a:endParaRPr>
                    </a:p>
                    <a:p>
                      <a:pPr>
                        <a:buFont typeface="Arial" charset="0"/>
                        <a:buChar char="•"/>
                      </a:pPr>
                      <a:r>
                        <a:rPr lang="en-US" sz="700">
                          <a:effectLst/>
                        </a:rPr>
                        <a:t>Peace</a:t>
                      </a:r>
                    </a:p>
                    <a:p>
                      <a:pPr>
                        <a:buFont typeface="Arial" charset="0"/>
                        <a:buChar char="•"/>
                      </a:pPr>
                      <a:r>
                        <a:rPr lang="en-US" sz="700">
                          <a:effectLst/>
                        </a:rPr>
                        <a:t>Prestige</a:t>
                      </a:r>
                    </a:p>
                    <a:p>
                      <a:pPr>
                        <a:buFont typeface="Arial" charset="0"/>
                        <a:buChar char="•"/>
                      </a:pPr>
                      <a:r>
                        <a:rPr lang="en-US" sz="700">
                          <a:effectLst/>
                        </a:rPr>
                        <a:t>Prosperity</a:t>
                      </a:r>
                    </a:p>
                    <a:p>
                      <a:pPr>
                        <a:buFont typeface="Arial" charset="0"/>
                        <a:buChar char="•"/>
                      </a:pPr>
                      <a:r>
                        <a:rPr lang="en-US" sz="700">
                          <a:effectLst/>
                        </a:rPr>
                        <a:t>Promoting and defending against ideologies</a:t>
                      </a:r>
                    </a:p>
                  </a:txBody>
                  <a:tcPr marL="36446" marR="36446" marT="18223" marB="18223" anchor="ctr">
                    <a:lnL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 typeface="Arial" charset="0"/>
                        <a:buChar char="•"/>
                      </a:pPr>
                      <a:r>
                        <a:rPr lang="en-US" sz="700">
                          <a:effectLst/>
                        </a:rPr>
                        <a:t> Security</a:t>
                      </a:r>
                    </a:p>
                    <a:p>
                      <a:pPr>
                        <a:buFont typeface="Arial" charset="0"/>
                        <a:buChar char="•"/>
                      </a:pPr>
                      <a:r>
                        <a:rPr lang="en-US" sz="700">
                          <a:effectLst/>
                        </a:rPr>
                        <a:t>Peace</a:t>
                      </a:r>
                    </a:p>
                    <a:p>
                      <a:pPr>
                        <a:buFont typeface="Arial" charset="0"/>
                        <a:buChar char="•"/>
                      </a:pPr>
                      <a:r>
                        <a:rPr lang="en-US" sz="700">
                          <a:effectLst/>
                        </a:rPr>
                        <a:t>Prestige</a:t>
                      </a:r>
                    </a:p>
                    <a:p>
                      <a:pPr>
                        <a:buFont typeface="Arial" charset="0"/>
                        <a:buChar char="•"/>
                      </a:pPr>
                      <a:r>
                        <a:rPr lang="en-US" sz="700">
                          <a:effectLst/>
                        </a:rPr>
                        <a:t>Prosperity</a:t>
                      </a:r>
                    </a:p>
                    <a:p>
                      <a:pPr>
                        <a:buFont typeface="Arial" charset="0"/>
                        <a:buChar char="•"/>
                      </a:pPr>
                      <a:r>
                        <a:rPr lang="en-US" sz="700">
                          <a:effectLst/>
                        </a:rPr>
                        <a:t>Promoting and defending against ideologies</a:t>
                      </a:r>
                    </a:p>
                  </a:txBody>
                  <a:tcPr marL="36446" marR="36446" marT="18223" marB="18223" anchor="ctr">
                    <a:lnL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 typeface="Arial" charset="0"/>
                        <a:buChar char="•"/>
                      </a:pPr>
                      <a:r>
                        <a:rPr lang="en-US" sz="700">
                          <a:effectLst/>
                        </a:rPr>
                        <a:t> Security</a:t>
                      </a:r>
                    </a:p>
                    <a:p>
                      <a:pPr>
                        <a:buFont typeface="Arial" charset="0"/>
                        <a:buChar char="•"/>
                      </a:pPr>
                      <a:r>
                        <a:rPr lang="en-US" sz="700">
                          <a:effectLst/>
                        </a:rPr>
                        <a:t>Peace</a:t>
                      </a:r>
                    </a:p>
                    <a:p>
                      <a:pPr>
                        <a:buFont typeface="Arial" charset="0"/>
                        <a:buChar char="•"/>
                      </a:pPr>
                      <a:r>
                        <a:rPr lang="en-US" sz="700">
                          <a:effectLst/>
                        </a:rPr>
                        <a:t>Prestige</a:t>
                      </a:r>
                    </a:p>
                    <a:p>
                      <a:pPr>
                        <a:buFont typeface="Arial" charset="0"/>
                        <a:buChar char="•"/>
                      </a:pPr>
                      <a:r>
                        <a:rPr lang="en-US" sz="700">
                          <a:effectLst/>
                        </a:rPr>
                        <a:t>Prosperity</a:t>
                      </a:r>
                    </a:p>
                    <a:p>
                      <a:pPr>
                        <a:buFont typeface="Arial" charset="0"/>
                        <a:buChar char="•"/>
                      </a:pPr>
                      <a:r>
                        <a:rPr lang="en-US" sz="700">
                          <a:effectLst/>
                        </a:rPr>
                        <a:t>Promoting and defending against ideologies</a:t>
                      </a:r>
                    </a:p>
                  </a:txBody>
                  <a:tcPr marL="36446" marR="36446" marT="18223" marB="18223" anchor="ctr">
                    <a:lnL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854">
                <a:tc>
                  <a:txBody>
                    <a:bodyPr/>
                    <a:lstStyle/>
                    <a:p>
                      <a:r>
                        <a:rPr lang="en-US" sz="700">
                          <a:solidFill>
                            <a:srgbClr val="FFFFFF"/>
                          </a:solidFill>
                          <a:effectLst/>
                        </a:rPr>
                        <a:t> </a:t>
                      </a:r>
                      <a:r>
                        <a:rPr lang="en-US" sz="700" b="1">
                          <a:solidFill>
                            <a:srgbClr val="FFFFFF"/>
                          </a:solidFill>
                          <a:effectLst/>
                        </a:rPr>
                        <a:t>Methods Used</a:t>
                      </a:r>
                      <a:endParaRPr lang="en-US" sz="70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36446" marR="36446" marT="18223" marB="18223" anchor="ctr">
                    <a:lnL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44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 charset="0"/>
                        <a:buChar char="•"/>
                      </a:pPr>
                      <a:r>
                        <a:rPr lang="en-US" sz="700">
                          <a:effectLst/>
                        </a:rPr>
                        <a:t> Agreements</a:t>
                      </a:r>
                    </a:p>
                    <a:p>
                      <a:pPr>
                        <a:buFont typeface="Arial" charset="0"/>
                        <a:buChar char="•"/>
                      </a:pPr>
                      <a:r>
                        <a:rPr lang="en-US" sz="700" u="none" strike="noStrike">
                          <a:solidFill>
                            <a:srgbClr val="C00011"/>
                          </a:solidFill>
                          <a:effectLst/>
                          <a:hlinkClick r:id="rId3"/>
                        </a:rPr>
                        <a:t>Alliances</a:t>
                      </a:r>
                      <a:endParaRPr lang="en-US" sz="700">
                        <a:effectLst/>
                      </a:endParaRPr>
                    </a:p>
                  </a:txBody>
                  <a:tcPr marL="36446" marR="36446" marT="18223" marB="18223" anchor="ctr">
                    <a:lnL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 typeface="Arial" charset="0"/>
                        <a:buChar char="•"/>
                      </a:pPr>
                      <a:r>
                        <a:rPr lang="en-US" sz="700">
                          <a:effectLst/>
                        </a:rPr>
                        <a:t> War</a:t>
                      </a:r>
                    </a:p>
                    <a:p>
                      <a:pPr>
                        <a:buFont typeface="Arial" charset="0"/>
                        <a:buChar char="•"/>
                      </a:pPr>
                      <a:r>
                        <a:rPr lang="en-US" sz="700">
                          <a:effectLst/>
                        </a:rPr>
                        <a:t>Confrontations</a:t>
                      </a:r>
                    </a:p>
                  </a:txBody>
                  <a:tcPr marL="36446" marR="36446" marT="18223" marB="18223" anchor="ctr">
                    <a:lnL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 typeface="Arial" charset="0"/>
                        <a:buChar char="•"/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r>
                        <a:rPr lang="en-US" sz="700" u="none" strike="noStrike">
                          <a:solidFill>
                            <a:srgbClr val="C00011"/>
                          </a:solidFill>
                          <a:effectLst/>
                          <a:hlinkClick r:id="rId4"/>
                        </a:rPr>
                        <a:t>Diplomacy</a:t>
                      </a:r>
                      <a:endParaRPr lang="en-US" sz="700">
                        <a:effectLst/>
                      </a:endParaRPr>
                    </a:p>
                    <a:p>
                      <a:pPr>
                        <a:buFont typeface="Arial" charset="0"/>
                        <a:buChar char="•"/>
                      </a:pPr>
                      <a:r>
                        <a:rPr lang="en-US" sz="700" u="none" strike="noStrike">
                          <a:solidFill>
                            <a:srgbClr val="C00011"/>
                          </a:solidFill>
                          <a:effectLst/>
                          <a:hlinkClick r:id="rId5"/>
                        </a:rPr>
                        <a:t>International law</a:t>
                      </a:r>
                      <a:endParaRPr lang="en-US" sz="700">
                        <a:effectLst/>
                      </a:endParaRPr>
                    </a:p>
                  </a:txBody>
                  <a:tcPr marL="36446" marR="36446" marT="18223" marB="18223" anchor="ctr">
                    <a:lnL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8500">
                <a:tc>
                  <a:txBody>
                    <a:bodyPr/>
                    <a:lstStyle/>
                    <a:p>
                      <a:r>
                        <a:rPr lang="en-US" sz="700">
                          <a:solidFill>
                            <a:srgbClr val="FFFFFF"/>
                          </a:solidFill>
                          <a:effectLst/>
                        </a:rPr>
                        <a:t> </a:t>
                      </a:r>
                      <a:r>
                        <a:rPr lang="en-US" sz="700" b="1">
                          <a:solidFill>
                            <a:srgbClr val="FFFFFF"/>
                          </a:solidFill>
                          <a:effectLst/>
                        </a:rPr>
                        <a:t>Consequences</a:t>
                      </a:r>
                      <a:endParaRPr lang="en-US" sz="70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36446" marR="36446" marT="18223" marB="18223" anchor="ctr">
                    <a:lnL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44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 charset="0"/>
                        <a:buChar char="•"/>
                      </a:pPr>
                      <a:r>
                        <a:rPr lang="en-US" sz="700">
                          <a:effectLst/>
                        </a:rPr>
                        <a:t> Partners in trade</a:t>
                      </a:r>
                    </a:p>
                    <a:p>
                      <a:pPr>
                        <a:buFont typeface="Arial" charset="0"/>
                        <a:buChar char="•"/>
                      </a:pPr>
                      <a:r>
                        <a:rPr lang="en-US" sz="700">
                          <a:effectLst/>
                        </a:rPr>
                        <a:t>Military alliance</a:t>
                      </a:r>
                    </a:p>
                    <a:p>
                      <a:pPr>
                        <a:buFont typeface="Arial" charset="0"/>
                        <a:buChar char="•"/>
                      </a:pPr>
                      <a:r>
                        <a:rPr lang="en-US" sz="700">
                          <a:effectLst/>
                        </a:rPr>
                        <a:t>Political supporters</a:t>
                      </a:r>
                    </a:p>
                  </a:txBody>
                  <a:tcPr marL="36446" marR="36446" marT="18223" marB="18223" anchor="ctr">
                    <a:lnL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 typeface="Arial" charset="0"/>
                        <a:buChar char="•"/>
                      </a:pPr>
                      <a:r>
                        <a:rPr lang="en-US" sz="700">
                          <a:effectLst/>
                        </a:rPr>
                        <a:t> Opponents in trade</a:t>
                      </a:r>
                    </a:p>
                    <a:p>
                      <a:pPr>
                        <a:buFont typeface="Arial" charset="0"/>
                        <a:buChar char="•"/>
                      </a:pPr>
                      <a:r>
                        <a:rPr lang="en-US" sz="700">
                          <a:effectLst/>
                        </a:rPr>
                        <a:t>Military enemies</a:t>
                      </a:r>
                    </a:p>
                    <a:p>
                      <a:pPr>
                        <a:buFont typeface="Arial" charset="0"/>
                        <a:buChar char="•"/>
                      </a:pPr>
                      <a:r>
                        <a:rPr lang="en-US" sz="700">
                          <a:effectLst/>
                        </a:rPr>
                        <a:t>Political critics</a:t>
                      </a:r>
                    </a:p>
                  </a:txBody>
                  <a:tcPr marL="36446" marR="36446" marT="18223" marB="18223" anchor="ctr">
                    <a:lnL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 Results in working relationships where nations do not cooperate fully but view conflict as too costly</a:t>
                      </a:r>
                    </a:p>
                  </a:txBody>
                  <a:tcPr marL="36446" marR="36446" marT="18223" marB="18223" anchor="ctr">
                    <a:lnL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0324">
                <a:tc>
                  <a:txBody>
                    <a:bodyPr/>
                    <a:lstStyle/>
                    <a:p>
                      <a:r>
                        <a:rPr lang="en-US" sz="700">
                          <a:solidFill>
                            <a:srgbClr val="FFFFFF"/>
                          </a:solidFill>
                          <a:effectLst/>
                        </a:rPr>
                        <a:t> </a:t>
                      </a:r>
                      <a:r>
                        <a:rPr lang="en-US" sz="700" b="1">
                          <a:solidFill>
                            <a:srgbClr val="FFFFFF"/>
                          </a:solidFill>
                          <a:effectLst/>
                        </a:rPr>
                        <a:t>Examples</a:t>
                      </a:r>
                      <a:endParaRPr lang="en-US" sz="70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36446" marR="36446" marT="18223" marB="18223" anchor="ctr">
                    <a:lnL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44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 charset="0"/>
                        <a:buChar char="•"/>
                      </a:pPr>
                      <a:r>
                        <a:rPr lang="en-US" sz="700">
                          <a:effectLst/>
                        </a:rPr>
                        <a:t> NAFTA — free trade agreement among Canada, USA, and Mexico</a:t>
                      </a:r>
                    </a:p>
                    <a:p>
                      <a:pPr>
                        <a:buFont typeface="Arial" charset="0"/>
                        <a:buChar char="•"/>
                      </a:pPr>
                      <a:r>
                        <a:rPr lang="en-US" sz="700">
                          <a:effectLst/>
                        </a:rPr>
                        <a:t>NATO — military alliance among European nations, Canada, and USA</a:t>
                      </a:r>
                    </a:p>
                  </a:txBody>
                  <a:tcPr marL="36446" marR="36446" marT="18223" marB="18223" anchor="ctr">
                    <a:lnL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 typeface="Arial" charset="0"/>
                        <a:buChar char="•"/>
                      </a:pPr>
                      <a:r>
                        <a:rPr lang="en-US" sz="700">
                          <a:effectLst/>
                        </a:rPr>
                        <a:t> WW I, 1914-1918</a:t>
                      </a:r>
                    </a:p>
                    <a:p>
                      <a:pPr>
                        <a:buFont typeface="Arial" charset="0"/>
                        <a:buChar char="•"/>
                      </a:pPr>
                      <a:r>
                        <a:rPr lang="en-US" sz="700">
                          <a:effectLst/>
                        </a:rPr>
                        <a:t>WW II, 1939-1945</a:t>
                      </a:r>
                    </a:p>
                    <a:p>
                      <a:pPr>
                        <a:buFont typeface="Arial" charset="0"/>
                        <a:buChar char="•"/>
                      </a:pPr>
                      <a:r>
                        <a:rPr lang="en-US" sz="700">
                          <a:effectLst/>
                        </a:rPr>
                        <a:t>Cuban Missile Crisis, 1962</a:t>
                      </a:r>
                    </a:p>
                    <a:p>
                      <a:pPr>
                        <a:buFont typeface="Arial" charset="0"/>
                        <a:buChar char="•"/>
                      </a:pPr>
                      <a:r>
                        <a:rPr lang="en-US" sz="700">
                          <a:effectLst/>
                        </a:rPr>
                        <a:t>Afghanistan, 2002-ongoing</a:t>
                      </a:r>
                    </a:p>
                  </a:txBody>
                  <a:tcPr marL="36446" marR="36446" marT="18223" marB="18223" anchor="ctr">
                    <a:lnL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700" dirty="0">
                          <a:effectLst/>
                        </a:rPr>
                        <a:t> UN sanctions on Iran for refusing to stop nuclear weapons development, 2008-ongoing</a:t>
                      </a:r>
                    </a:p>
                  </a:txBody>
                  <a:tcPr marL="36446" marR="36446" marT="18223" marB="18223" anchor="ctr">
                    <a:lnL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636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5589118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9</TotalTime>
  <Words>356</Words>
  <Application>Microsoft Macintosh PowerPoint</Application>
  <PresentationFormat>Widescreen</PresentationFormat>
  <Paragraphs>78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Calibri Light</vt:lpstr>
      <vt:lpstr>Rockwell</vt:lpstr>
      <vt:lpstr>Wingdings</vt:lpstr>
      <vt:lpstr>Arial</vt:lpstr>
      <vt:lpstr>Atlas</vt:lpstr>
      <vt:lpstr>How Nations Interact</vt:lpstr>
      <vt:lpstr>Ideologies Motivate Nations to Interact</vt:lpstr>
      <vt:lpstr>Cooperation</vt:lpstr>
      <vt:lpstr>Conflict</vt:lpstr>
      <vt:lpstr>Competiiton</vt:lpstr>
      <vt:lpstr>Summary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Nations Interact</dc:title>
  <dc:creator>Jennifer In'Tveld</dc:creator>
  <cp:lastModifiedBy>Jennifer In'Tveld</cp:lastModifiedBy>
  <cp:revision>5</cp:revision>
  <dcterms:created xsi:type="dcterms:W3CDTF">2017-10-11T20:12:36Z</dcterms:created>
  <dcterms:modified xsi:type="dcterms:W3CDTF">2017-10-11T20:22:03Z</dcterms:modified>
</cp:coreProperties>
</file>