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6858000" cx="9144000"/>
  <p:notesSz cx="6946900" cy="9271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EFA23A-8964-48EF-9C0F-6D2ADC03B4C7}">
  <a:tblStyle styleId="{A9EFA23A-8964-48EF-9C0F-6D2ADC03B4C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9900" cy="463550"/>
          </a:xfrm>
          <a:prstGeom prst="rect">
            <a:avLst/>
          </a:prstGeom>
          <a:noFill/>
          <a:ln>
            <a:noFill/>
          </a:ln>
        </p:spPr>
        <p:txBody>
          <a:bodyPr anchorCtr="0" anchor="t" bIns="46325" lIns="92650" spcFirstLastPara="1" rIns="92650" wrap="square" tIns="463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35412" y="0"/>
            <a:ext cx="3009900" cy="463550"/>
          </a:xfrm>
          <a:prstGeom prst="rect">
            <a:avLst/>
          </a:prstGeom>
          <a:noFill/>
          <a:ln>
            <a:noFill/>
          </a:ln>
        </p:spPr>
        <p:txBody>
          <a:bodyPr anchorCtr="0" anchor="t" bIns="46325" lIns="92650" spcFirstLastPara="1" rIns="92650" wrap="square" tIns="463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05862"/>
            <a:ext cx="3009900" cy="463550"/>
          </a:xfrm>
          <a:prstGeom prst="rect">
            <a:avLst/>
          </a:prstGeom>
          <a:noFill/>
          <a:ln>
            <a:noFill/>
          </a:ln>
        </p:spPr>
        <p:txBody>
          <a:bodyPr anchorCtr="0" anchor="b" bIns="46325" lIns="92650" spcFirstLastPara="1" rIns="92650" wrap="square" tIns="463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64" name="Google Shape;164;p1: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1: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46" name="Google Shape;246;p10: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10: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53" name="Google Shape;253;p11: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1: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62" name="Google Shape;262;p12: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2: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69" name="Google Shape;269;p13: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3: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rPr lang="en-US"/>
              <a:t>Which do you believe?</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rPr lang="en-US"/>
              <a:t>Text message vs. Conversations</a:t>
            </a:r>
            <a:endParaRPr/>
          </a:p>
          <a:p>
            <a:pPr indent="0" lvl="0" marL="0" rtl="0" algn="l">
              <a:spcBef>
                <a:spcPts val="0"/>
              </a:spcBef>
              <a:spcAft>
                <a:spcPts val="0"/>
              </a:spcAft>
              <a:buNone/>
            </a:pPr>
            <a:r>
              <a:rPr lang="en-US"/>
              <a:t>MP3 players: </a:t>
            </a:r>
            <a:endParaRPr/>
          </a:p>
          <a:p>
            <a:pPr indent="0" lvl="1" marL="0" rtl="0" algn="l">
              <a:spcBef>
                <a:spcPts val="0"/>
              </a:spcBef>
              <a:spcAft>
                <a:spcPts val="0"/>
              </a:spcAft>
              <a:buNone/>
            </a:pPr>
            <a:r>
              <a:rPr lang="en-US"/>
              <a:t>Customized soundtrack blocks you off from the rest of the world.</a:t>
            </a:r>
            <a:endParaRPr/>
          </a:p>
          <a:p>
            <a:pPr indent="0" lvl="1" marL="0" rtl="0" algn="l">
              <a:spcBef>
                <a:spcPts val="0"/>
              </a:spcBef>
              <a:spcAft>
                <a:spcPts val="0"/>
              </a:spcAft>
              <a:buNone/>
            </a:pPr>
            <a:r>
              <a:rPr lang="en-US"/>
              <a:t>New York: owners of MP3 players listen to one another’s music.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77" name="Google Shape;277;p14: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14: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Four passengers airliners were hijacked in the United States.</a:t>
            </a:r>
            <a:endParaRPr/>
          </a:p>
          <a:p>
            <a:pPr indent="0" lvl="0" marL="0" rtl="0" algn="l">
              <a:spcBef>
                <a:spcPts val="0"/>
              </a:spcBef>
              <a:spcAft>
                <a:spcPts val="0"/>
              </a:spcAft>
              <a:buSzPts val="1800"/>
              <a:buNone/>
            </a:pPr>
            <a:r>
              <a:rPr lang="en-US"/>
              <a:t>Two were flown into the WTC in New York City, the third crashed in the Pentagon in Washington, D.C., the fourth crashed in a field in Pennylvania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85" name="Google Shape;285;p15: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5: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Where were you when you found out?</a:t>
            </a:r>
            <a:endParaRPr/>
          </a:p>
          <a:p>
            <a:pPr indent="0" lvl="0" marL="0" rtl="0" algn="l">
              <a:spcBef>
                <a:spcPts val="0"/>
              </a:spcBef>
              <a:spcAft>
                <a:spcPts val="0"/>
              </a:spcAft>
              <a:buSzPts val="1800"/>
              <a:buNone/>
            </a:pPr>
            <a:r>
              <a:rPr lang="en-US"/>
              <a:t>How did you find out?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This week Michael Jackson has been the number 113 most talked about person in the World and the number 24 most talked about person in North America.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94" name="Google Shape;294;p16: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16: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The examples that we went over are examples of the kind of TV coverage people in Western countries have come to expect when these types of events occur.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01" name="Google Shape;301;p17: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17: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08" name="Google Shape;308;p18: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18: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Here are some ways that it is widening the gap.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9: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15" name="Google Shape;315;p19: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p19: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72" name="Google Shape;172;p2: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2: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22" name="Google Shape;322;p20: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20: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2: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29" name="Google Shape;329;p22: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22: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Than does globalization really benefit the other two-thirds of the people of the world?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4: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39" name="Google Shape;339;p24: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p24: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rPr lang="en-US"/>
              <a:t>Campaigned in Canada to raise money for the crisis-torn Darfur region of Sudan</a:t>
            </a:r>
            <a:endParaRPr/>
          </a:p>
          <a:p>
            <a:pPr indent="0" lvl="0" marL="0" rtl="0" algn="l">
              <a:spcBef>
                <a:spcPts val="0"/>
              </a:spcBef>
              <a:spcAft>
                <a:spcPts val="0"/>
              </a:spcAft>
              <a:buNone/>
            </a:pPr>
            <a:r>
              <a:rPr lang="en-US"/>
              <a:t>50 000 people had been killed</a:t>
            </a:r>
            <a:endParaRPr/>
          </a:p>
          <a:p>
            <a:pPr indent="0" lvl="0" marL="0" rtl="0" algn="l">
              <a:spcBef>
                <a:spcPts val="0"/>
              </a:spcBef>
              <a:spcAft>
                <a:spcPts val="0"/>
              </a:spcAft>
              <a:buNone/>
            </a:pPr>
            <a:r>
              <a:rPr lang="en-US"/>
              <a:t>1.5 million had been driven from their homes</a:t>
            </a:r>
            <a:endParaRPr/>
          </a:p>
          <a:p>
            <a:pPr indent="0" lvl="0" marL="0" rtl="0" algn="l">
              <a:spcBef>
                <a:spcPts val="0"/>
              </a:spcBef>
              <a:spcAft>
                <a:spcPts val="0"/>
              </a:spcAft>
              <a:buNone/>
            </a:pPr>
            <a:r>
              <a:rPr lang="en-US"/>
              <a:t>Money raised: $350 000</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5:notes"/>
          <p:cNvSpPr txBox="1"/>
          <p:nvPr>
            <p:ph idx="1" type="body"/>
          </p:nvPr>
        </p:nvSpPr>
        <p:spPr>
          <a:xfrm>
            <a:off x="695325" y="4403725"/>
            <a:ext cx="5556250" cy="4171950"/>
          </a:xfrm>
          <a:prstGeom prst="rect">
            <a:avLst/>
          </a:prstGeom>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
        <p:nvSpPr>
          <p:cNvPr id="346" name="Google Shape;346;p25: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55" name="Google Shape;355;p26: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26: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7: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61" name="Google Shape;361;p27: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 name="Google Shape;362;p27: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Maybe:</a:t>
            </a:r>
            <a:endParaRPr/>
          </a:p>
          <a:p>
            <a:pPr indent="0" lvl="0" marL="0" rtl="0" algn="l">
              <a:spcBef>
                <a:spcPts val="0"/>
              </a:spcBef>
              <a:spcAft>
                <a:spcPts val="0"/>
              </a:spcAft>
              <a:buNone/>
            </a:pPr>
            <a:r>
              <a:rPr lang="en-US"/>
              <a:t>So much of pop culture is produced in the United States and exported around the world.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8: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71" name="Google Shape;371;p28: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p28: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9: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81" name="Google Shape;381;p29: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 name="Google Shape;382;p29: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0: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88" name="Google Shape;388;p30: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30: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Britney Spears</a:t>
            </a:r>
            <a:endParaRPr/>
          </a:p>
          <a:p>
            <a:pPr indent="0" lvl="0" marL="0" rtl="0" algn="l">
              <a:spcBef>
                <a:spcPts val="0"/>
              </a:spcBef>
              <a:spcAft>
                <a:spcPts val="0"/>
              </a:spcAft>
              <a:buSzPts val="1800"/>
              <a:buNone/>
            </a:pPr>
            <a:r>
              <a:rPr lang="en-US"/>
              <a:t>Elmo</a:t>
            </a:r>
            <a:endParaRPr/>
          </a:p>
          <a:p>
            <a:pPr indent="0" lvl="0" marL="0" rtl="0" algn="l">
              <a:spcBef>
                <a:spcPts val="0"/>
              </a:spcBef>
              <a:spcAft>
                <a:spcPts val="0"/>
              </a:spcAft>
              <a:buSzPts val="1800"/>
              <a:buNone/>
            </a:pPr>
            <a:r>
              <a:rPr lang="en-US"/>
              <a:t>Obama</a:t>
            </a:r>
            <a:endParaRPr/>
          </a:p>
          <a:p>
            <a:pPr indent="0" lvl="0" marL="0" rtl="0" algn="l">
              <a:spcBef>
                <a:spcPts val="0"/>
              </a:spcBef>
              <a:spcAft>
                <a:spcPts val="0"/>
              </a:spcAft>
              <a:buSzPts val="1800"/>
              <a:buNone/>
            </a:pPr>
            <a:r>
              <a:rPr lang="en-US"/>
              <a:t>Lindsay Lohan</a:t>
            </a:r>
            <a:endParaRPr/>
          </a:p>
          <a:p>
            <a:pPr indent="0" lvl="0" marL="0" rtl="0" algn="l">
              <a:spcBef>
                <a:spcPts val="0"/>
              </a:spcBef>
              <a:spcAft>
                <a:spcPts val="0"/>
              </a:spcAft>
              <a:buSzPts val="1800"/>
              <a:buNone/>
            </a:pPr>
            <a:r>
              <a:rPr lang="en-US"/>
              <a:t>Sidney Crosby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398" name="Google Shape;398;p31: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9" name="Google Shape;399;p31: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Ghandi</a:t>
            </a:r>
            <a:endParaRPr/>
          </a:p>
          <a:p>
            <a:pPr indent="0" lvl="0" marL="0" rtl="0" algn="l">
              <a:spcBef>
                <a:spcPts val="0"/>
              </a:spcBef>
              <a:spcAft>
                <a:spcPts val="0"/>
              </a:spcAft>
              <a:buSzPts val="1800"/>
              <a:buNone/>
            </a:pPr>
            <a:r>
              <a:rPr lang="en-US"/>
              <a:t>John A. McDonald</a:t>
            </a:r>
            <a:endParaRPr/>
          </a:p>
          <a:p>
            <a:pPr indent="0" lvl="0" marL="0" rtl="0" algn="l">
              <a:spcBef>
                <a:spcPts val="0"/>
              </a:spcBef>
              <a:spcAft>
                <a:spcPts val="0"/>
              </a:spcAft>
              <a:buSzPts val="1800"/>
              <a:buNone/>
            </a:pPr>
            <a:r>
              <a:rPr lang="en-US"/>
              <a:t>Nelson Mandela</a:t>
            </a:r>
            <a:endParaRPr/>
          </a:p>
          <a:p>
            <a:pPr indent="0" lvl="0" marL="0" rtl="0" algn="l">
              <a:spcBef>
                <a:spcPts val="0"/>
              </a:spcBef>
              <a:spcAft>
                <a:spcPts val="0"/>
              </a:spcAft>
              <a:buSzPts val="1800"/>
              <a:buNone/>
            </a:pPr>
            <a:r>
              <a:rPr lang="en-US"/>
              <a:t>Nellie McClung: Nellie McClung was one of the most important leaders of Canada's first wave of feminism, and she is still remembered for her role in the famous "Person's Case" which saw Canadian women declared persons in 1929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Winston Churchill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0" name="Google Shape;180;p3: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3: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I want you to brainstorm for two minutes and come up with three ways that you communicate?</a:t>
            </a:r>
            <a:endParaRPr/>
          </a:p>
          <a:p>
            <a:pPr indent="0" lvl="0" marL="0" rtl="0" algn="l">
              <a:spcBef>
                <a:spcPts val="0"/>
              </a:spcBef>
              <a:spcAft>
                <a:spcPts val="0"/>
              </a:spcAft>
              <a:buSzPts val="1800"/>
              <a:buNone/>
            </a:pPr>
            <a:r>
              <a:rPr lang="en-US"/>
              <a:t>	When you want to share information with someone how do you go about doing this?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Let’s make a list:</a:t>
            </a:r>
            <a:endParaRPr/>
          </a:p>
          <a:p>
            <a:pPr indent="0" lvl="0" marL="0" rtl="0" algn="l">
              <a:spcBef>
                <a:spcPts val="0"/>
              </a:spcBef>
              <a:spcAft>
                <a:spcPts val="0"/>
              </a:spcAft>
              <a:buSzPts val="1800"/>
              <a:buNone/>
            </a:pPr>
            <a:r>
              <a:rPr lang="en-US"/>
              <a:t>Everyone come up to the board and write down one of the ways that you communicate with someone!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Now have the students think about why they use these types of communication.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2: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07" name="Google Shape;407;p32: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p32: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3:notes"/>
          <p:cNvSpPr txBox="1"/>
          <p:nvPr>
            <p:ph idx="1" type="body"/>
          </p:nvPr>
        </p:nvSpPr>
        <p:spPr>
          <a:xfrm>
            <a:off x="695325" y="4403725"/>
            <a:ext cx="5556250" cy="4171950"/>
          </a:xfrm>
          <a:prstGeom prst="rect">
            <a:avLst/>
          </a:prstGeom>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
        <p:nvSpPr>
          <p:cNvPr id="415" name="Google Shape;415;p33: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4: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22" name="Google Shape;422;p34: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3" name="Google Shape;423;p34: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5: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33" name="Google Shape;433;p35: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p35: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6: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41" name="Google Shape;441;p36: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2" name="Google Shape;442;p36: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Scale of 1 – 10: individually write down your answer</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Share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7: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49" name="Google Shape;449;p37: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p37: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What does this mean?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8: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58" name="Google Shape;458;p38: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9" name="Google Shape;459;p38: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1: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67" name="Google Shape;467;p41: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8" name="Google Shape;468;p41: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2:notes"/>
          <p:cNvSpPr txBox="1"/>
          <p:nvPr>
            <p:ph idx="1" type="body"/>
          </p:nvPr>
        </p:nvSpPr>
        <p:spPr>
          <a:xfrm>
            <a:off x="695325" y="4403725"/>
            <a:ext cx="5556250" cy="4171950"/>
          </a:xfrm>
          <a:prstGeom prst="rect">
            <a:avLst/>
          </a:prstGeom>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
        <p:nvSpPr>
          <p:cNvPr id="474" name="Google Shape;474;p42: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3: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81" name="Google Shape;481;p43: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2" name="Google Shape;482;p43: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8" name="Google Shape;188;p4: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4: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Text message, call someone, go on Facebook, messengers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These types of technology are allowing you to connect with people all around the world.</a:t>
            </a:r>
            <a:endParaRPr/>
          </a:p>
          <a:p>
            <a:pPr indent="0" lvl="0" marL="0" rtl="0" algn="l">
              <a:spcBef>
                <a:spcPts val="0"/>
              </a:spcBef>
              <a:spcAft>
                <a:spcPts val="0"/>
              </a:spcAft>
              <a:buSzPts val="1800"/>
              <a:buNone/>
            </a:pPr>
            <a:r>
              <a:rPr lang="en-US"/>
              <a:t>	From your friends that are sitting next to you at lunch, to your parents that are across the city to family who live in different provinces or 	countries as a matter of fact.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Digital technology enables you to even interact with people on TV programs.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44: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88" name="Google Shape;488;p44: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9" name="Google Shape;489;p44: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7: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498" name="Google Shape;498;p47: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9" name="Google Shape;499;p47: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0: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05" name="Google Shape;505;p50: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6" name="Google Shape;506;p50: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51: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12" name="Google Shape;512;p51: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3" name="Google Shape;513;p51: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2: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19" name="Google Shape;519;p52: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0" name="Google Shape;520;p52: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4: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26" name="Google Shape;526;p54: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7" name="Google Shape;527;p54: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5: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34" name="Google Shape;534;p55: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5" name="Google Shape;535;p55: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6: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41" name="Google Shape;541;p56: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2" name="Google Shape;542;p56: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57: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48" name="Google Shape;548;p57: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9" name="Google Shape;549;p57: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58: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555" name="Google Shape;555;p58: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6" name="Google Shape;556;p58: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rPr lang="en-US"/>
              <a:t>Which do you believe?</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rPr lang="en-US"/>
              <a:t>Text message vs. Conversations</a:t>
            </a:r>
            <a:endParaRPr/>
          </a:p>
          <a:p>
            <a:pPr indent="0" lvl="0" marL="0" rtl="0" algn="l">
              <a:spcBef>
                <a:spcPts val="0"/>
              </a:spcBef>
              <a:spcAft>
                <a:spcPts val="0"/>
              </a:spcAft>
              <a:buNone/>
            </a:pPr>
            <a:r>
              <a:rPr lang="en-US"/>
              <a:t>MP3 players: </a:t>
            </a:r>
            <a:endParaRPr/>
          </a:p>
          <a:p>
            <a:pPr indent="0" lvl="1" marL="0" rtl="0" algn="l">
              <a:spcBef>
                <a:spcPts val="0"/>
              </a:spcBef>
              <a:spcAft>
                <a:spcPts val="0"/>
              </a:spcAft>
              <a:buNone/>
            </a:pPr>
            <a:r>
              <a:rPr lang="en-US"/>
              <a:t>Customized soundtrack blocks you off from the rest of the world.</a:t>
            </a:r>
            <a:endParaRPr/>
          </a:p>
          <a:p>
            <a:pPr indent="0" lvl="1" marL="0" rtl="0" algn="l">
              <a:spcBef>
                <a:spcPts val="0"/>
              </a:spcBef>
              <a:spcAft>
                <a:spcPts val="0"/>
              </a:spcAft>
              <a:buNone/>
            </a:pPr>
            <a:r>
              <a:rPr lang="en-US"/>
              <a:t>New York: owners of MP3 players listen to one another’s music.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96" name="Google Shape;196;p5: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5: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rPr lang="en-US"/>
              <a:t>Do you know what is going on in the black and white picture?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People used the mail to send letters to people they couldn’t reach as a way to communicate.</a:t>
            </a:r>
            <a:endParaRPr/>
          </a:p>
          <a:p>
            <a:pPr indent="0" lvl="0" marL="0" rtl="0" algn="l">
              <a:spcBef>
                <a:spcPts val="0"/>
              </a:spcBef>
              <a:spcAft>
                <a:spcPts val="0"/>
              </a:spcAft>
              <a:buNone/>
            </a:pPr>
            <a:r>
              <a:rPr lang="en-US"/>
              <a:t>When the telephone was invented, there were numerous operators that connected people through switch boards, quite different than the current situation.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06" name="Google Shape;206;p6: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6: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Closer to home, you can establish an electronic network of people you go to when you want to discuss or find out information about something.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19" name="Google Shape;219;p7: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7: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29" name="Google Shape;229;p8: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8: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None/>
            </a:pPr>
            <a:r>
              <a:rPr lang="en-US"/>
              <a:t>Highest: North America</a:t>
            </a:r>
            <a:endParaRPr/>
          </a:p>
          <a:p>
            <a:pPr indent="0" lvl="0" marL="0" rtl="0" algn="l">
              <a:spcBef>
                <a:spcPts val="0"/>
              </a:spcBef>
              <a:spcAft>
                <a:spcPts val="0"/>
              </a:spcAft>
              <a:buNone/>
            </a:pPr>
            <a:r>
              <a:rPr lang="en-US"/>
              <a:t>Lowest: Africa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nvSpPr>
        <p:spPr>
          <a:xfrm>
            <a:off x="3935412" y="8805862"/>
            <a:ext cx="3009900" cy="463550"/>
          </a:xfrm>
          <a:prstGeom prst="rect">
            <a:avLst/>
          </a:prstGeom>
          <a:noFill/>
          <a:ln>
            <a:noFill/>
          </a:ln>
        </p:spPr>
        <p:txBody>
          <a:bodyPr anchorCtr="0" anchor="b" bIns="46325" lIns="92650" spcFirstLastPara="1" rIns="92650" wrap="square" tIns="46325">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37" name="Google Shape;237;p9:notes"/>
          <p:cNvSpPr/>
          <p:nvPr>
            <p:ph idx="2" type="sldImg"/>
          </p:nvPr>
        </p:nvSpPr>
        <p:spPr>
          <a:xfrm>
            <a:off x="1155700" y="695325"/>
            <a:ext cx="4635500" cy="3476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9:notes"/>
          <p:cNvSpPr txBox="1"/>
          <p:nvPr>
            <p:ph idx="1" type="body"/>
          </p:nvPr>
        </p:nvSpPr>
        <p:spPr>
          <a:xfrm>
            <a:off x="695325" y="4403725"/>
            <a:ext cx="5556250" cy="4171950"/>
          </a:xfrm>
          <a:prstGeom prst="rect">
            <a:avLst/>
          </a:prstGeom>
          <a:noFill/>
          <a:ln>
            <a:noFill/>
          </a:ln>
        </p:spPr>
        <p:txBody>
          <a:bodyPr anchorCtr="0" anchor="t" bIns="46325" lIns="92650" spcFirstLastPara="1" rIns="92650" wrap="square" tIns="46325">
            <a:noAutofit/>
          </a:bodyPr>
          <a:lstStyle/>
          <a:p>
            <a:pPr indent="0" lvl="0" marL="0" rtl="0" algn="l">
              <a:spcBef>
                <a:spcPts val="0"/>
              </a:spcBef>
              <a:spcAft>
                <a:spcPts val="0"/>
              </a:spcAft>
              <a:buSzPts val="1800"/>
              <a:buNone/>
            </a:pPr>
            <a:r>
              <a:rPr lang="en-US"/>
              <a:t>When transnational media corporations such as ESPN set up channels in other countries, they often recruit local production crews and on-air personality.</a:t>
            </a:r>
            <a:endParaRPr/>
          </a:p>
          <a:p>
            <a:pPr indent="0" lvl="1" marL="0" rtl="0" algn="l">
              <a:spcBef>
                <a:spcPts val="0"/>
              </a:spcBef>
              <a:spcAft>
                <a:spcPts val="0"/>
              </a:spcAft>
              <a:buNone/>
            </a:pPr>
            <a:r>
              <a:rPr lang="en-US"/>
              <a:t>Why do you suppose they do this?</a:t>
            </a:r>
            <a:endParaRPr/>
          </a:p>
          <a:p>
            <a:pPr indent="0" lvl="1" marL="0" rtl="0" algn="l">
              <a:spcBef>
                <a:spcPts val="0"/>
              </a:spcBef>
              <a:spcAft>
                <a:spcPts val="0"/>
              </a:spcAft>
              <a:buNone/>
            </a:pPr>
            <a:r>
              <a:rPr lang="en-US"/>
              <a:t>Is this an effective strategy for promoting diversity?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2"/>
          <p:cNvSpPr txBox="1"/>
          <p:nvPr>
            <p:ph type="ctrTitle"/>
          </p:nvPr>
        </p:nvSpPr>
        <p:spPr>
          <a:xfrm>
            <a:off x="315913" y="466725"/>
            <a:ext cx="6781800" cy="21336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
          <p:cNvSpPr txBox="1"/>
          <p:nvPr>
            <p:ph idx="1" type="subTitle"/>
          </p:nvPr>
        </p:nvSpPr>
        <p:spPr>
          <a:xfrm>
            <a:off x="849313" y="3049588"/>
            <a:ext cx="6248400" cy="2362200"/>
          </a:xfrm>
          <a:prstGeom prst="rect">
            <a:avLst/>
          </a:prstGeom>
          <a:noFill/>
          <a:ln>
            <a:noFill/>
          </a:ln>
        </p:spPr>
        <p:txBody>
          <a:bodyPr anchorCtr="0" anchor="t" bIns="45700" lIns="91425" spcFirstLastPara="1" rIns="91425" wrap="square" tIns="45700">
            <a:noAutofit/>
          </a:bodyPr>
          <a:lstStyle>
            <a:lvl1pPr lvl="0" algn="r">
              <a:spcBef>
                <a:spcPts val="640"/>
              </a:spcBef>
              <a:spcAft>
                <a:spcPts val="0"/>
              </a:spcAft>
              <a:buSzPts val="2240"/>
              <a:buFont typeface="Noto Sans Symbols"/>
              <a:buNone/>
              <a:defRPr sz="3200"/>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35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p:txBody>
      </p:sp>
      <p:sp>
        <p:nvSpPr>
          <p:cNvPr id="52" name="Google Shape;52;p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0" name="Shape 140"/>
        <p:cNvGrpSpPr/>
        <p:nvPr/>
      </p:nvGrpSpPr>
      <p:grpSpPr>
        <a:xfrm>
          <a:off x="0" y="0"/>
          <a:ext cx="0" cy="0"/>
          <a:chOff x="0" y="0"/>
          <a:chExt cx="0" cy="0"/>
        </a:xfrm>
      </p:grpSpPr>
      <p:sp>
        <p:nvSpPr>
          <p:cNvPr id="141" name="Google Shape;141;p12"/>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143" name="Google Shape;143;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304800" lvl="3" marL="1828800" algn="l">
              <a:spcBef>
                <a:spcPts val="320"/>
              </a:spcBef>
              <a:spcAft>
                <a:spcPts val="0"/>
              </a:spcAft>
              <a:buSzPts val="12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144" name="Google Shape;144;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145" name="Google Shape;145;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304800" lvl="3" marL="1828800" algn="l">
              <a:spcBef>
                <a:spcPts val="320"/>
              </a:spcBef>
              <a:spcAft>
                <a:spcPts val="0"/>
              </a:spcAft>
              <a:buSzPts val="12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146" name="Google Shape;146;p1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9" name="Shape 149"/>
        <p:cNvGrpSpPr/>
        <p:nvPr/>
      </p:nvGrpSpPr>
      <p:grpSpPr>
        <a:xfrm>
          <a:off x="0" y="0"/>
          <a:ext cx="0" cy="0"/>
          <a:chOff x="0" y="0"/>
          <a:chExt cx="0" cy="0"/>
        </a:xfrm>
      </p:grpSpPr>
      <p:sp>
        <p:nvSpPr>
          <p:cNvPr id="150" name="Google Shape;150;p13"/>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3"/>
          <p:cNvSpPr txBox="1"/>
          <p:nvPr>
            <p:ph idx="1" type="body"/>
          </p:nvPr>
        </p:nvSpPr>
        <p:spPr>
          <a:xfrm>
            <a:off x="457200" y="1719263"/>
            <a:ext cx="4038600" cy="4411662"/>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14325" lvl="3" marL="1828800" algn="l">
              <a:spcBef>
                <a:spcPts val="360"/>
              </a:spcBef>
              <a:spcAft>
                <a:spcPts val="0"/>
              </a:spcAft>
              <a:buSzPts val="135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152" name="Google Shape;152;p13"/>
          <p:cNvSpPr txBox="1"/>
          <p:nvPr>
            <p:ph idx="2" type="body"/>
          </p:nvPr>
        </p:nvSpPr>
        <p:spPr>
          <a:xfrm>
            <a:off x="4648200" y="1719263"/>
            <a:ext cx="4038600" cy="4411662"/>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14325" lvl="3" marL="1828800" algn="l">
              <a:spcBef>
                <a:spcPts val="360"/>
              </a:spcBef>
              <a:spcAft>
                <a:spcPts val="0"/>
              </a:spcAft>
              <a:buSzPts val="135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153" name="Google Shape;153;p1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6" name="Shape 156"/>
        <p:cNvGrpSpPr/>
        <p:nvPr/>
      </p:nvGrpSpPr>
      <p:grpSpPr>
        <a:xfrm>
          <a:off x="0" y="0"/>
          <a:ext cx="0" cy="0"/>
          <a:chOff x="0" y="0"/>
          <a:chExt cx="0" cy="0"/>
        </a:xfrm>
      </p:grpSpPr>
      <p:sp>
        <p:nvSpPr>
          <p:cNvPr id="157" name="Google Shape;157;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400"/>
              <a:buNone/>
              <a:defRPr sz="2000"/>
            </a:lvl1pPr>
            <a:lvl2pPr indent="-228600" lvl="1" marL="914400" algn="l">
              <a:spcBef>
                <a:spcPts val="360"/>
              </a:spcBef>
              <a:spcAft>
                <a:spcPts val="0"/>
              </a:spcAft>
              <a:buSzPts val="1260"/>
              <a:buNone/>
              <a:defRPr sz="1800"/>
            </a:lvl2pPr>
            <a:lvl3pPr indent="-228600" lvl="2" marL="1371600" algn="l">
              <a:spcBef>
                <a:spcPts val="320"/>
              </a:spcBef>
              <a:spcAft>
                <a:spcPts val="0"/>
              </a:spcAft>
              <a:buSzPts val="112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120"/>
              <a:buNone/>
              <a:defRPr sz="1400"/>
            </a:lvl5pPr>
            <a:lvl6pPr indent="-228600" lvl="5" marL="2743200" algn="l">
              <a:spcBef>
                <a:spcPts val="280"/>
              </a:spcBef>
              <a:spcAft>
                <a:spcPts val="0"/>
              </a:spcAft>
              <a:buSzPts val="1120"/>
              <a:buNone/>
              <a:defRPr sz="1400"/>
            </a:lvl6pPr>
            <a:lvl7pPr indent="-228600" lvl="6" marL="3200400" algn="l">
              <a:spcBef>
                <a:spcPts val="280"/>
              </a:spcBef>
              <a:spcAft>
                <a:spcPts val="0"/>
              </a:spcAft>
              <a:buSzPts val="1120"/>
              <a:buNone/>
              <a:defRPr sz="1400"/>
            </a:lvl7pPr>
            <a:lvl8pPr indent="-228600" lvl="7" marL="3657600" algn="l">
              <a:spcBef>
                <a:spcPts val="280"/>
              </a:spcBef>
              <a:spcAft>
                <a:spcPts val="0"/>
              </a:spcAft>
              <a:buSzPts val="1120"/>
              <a:buNone/>
              <a:defRPr sz="1400"/>
            </a:lvl8pPr>
            <a:lvl9pPr indent="-228600" lvl="8" marL="4114800" algn="l">
              <a:spcBef>
                <a:spcPts val="280"/>
              </a:spcBef>
              <a:spcAft>
                <a:spcPts val="0"/>
              </a:spcAft>
              <a:buSzPts val="1120"/>
              <a:buNone/>
              <a:defRPr sz="1400"/>
            </a:lvl9pPr>
          </a:lstStyle>
          <a:p/>
        </p:txBody>
      </p:sp>
      <p:sp>
        <p:nvSpPr>
          <p:cNvPr id="159" name="Google Shape;159;p1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4"/>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97" name="Google Shape;97;p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00" name="Shape 100"/>
        <p:cNvGrpSpPr/>
        <p:nvPr/>
      </p:nvGrpSpPr>
      <p:grpSpPr>
        <a:xfrm>
          <a:off x="0" y="0"/>
          <a:ext cx="0" cy="0"/>
          <a:chOff x="0" y="0"/>
          <a:chExt cx="0" cy="0"/>
        </a:xfrm>
      </p:grpSpPr>
      <p:sp>
        <p:nvSpPr>
          <p:cNvPr id="101" name="Google Shape;101;p5"/>
          <p:cNvSpPr txBox="1"/>
          <p:nvPr>
            <p:ph idx="1" type="body"/>
          </p:nvPr>
        </p:nvSpPr>
        <p:spPr>
          <a:xfrm>
            <a:off x="457200" y="122238"/>
            <a:ext cx="8229600" cy="6008687"/>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102" name="Google Shape;102;p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6"/>
          <p:cNvSpPr txBox="1"/>
          <p:nvPr>
            <p:ph type="title"/>
          </p:nvPr>
        </p:nvSpPr>
        <p:spPr>
          <a:xfrm rot="5400000">
            <a:off x="4653757" y="2097881"/>
            <a:ext cx="6008687" cy="205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
          <p:cNvSpPr txBox="1"/>
          <p:nvPr>
            <p:ph idx="1" type="body"/>
          </p:nvPr>
        </p:nvSpPr>
        <p:spPr>
          <a:xfrm rot="5400000">
            <a:off x="462757" y="116682"/>
            <a:ext cx="6008687" cy="6019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108" name="Google Shape;108;p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7"/>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7"/>
          <p:cNvSpPr txBox="1"/>
          <p:nvPr>
            <p:ph idx="1" type="body"/>
          </p:nvPr>
        </p:nvSpPr>
        <p:spPr>
          <a:xfrm rot="5400000">
            <a:off x="2366169" y="-189707"/>
            <a:ext cx="4411662" cy="82296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114" name="Google Shape;114;p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7" name="Shape 117"/>
        <p:cNvGrpSpPr/>
        <p:nvPr/>
      </p:nvGrpSpPr>
      <p:grpSpPr>
        <a:xfrm>
          <a:off x="0" y="0"/>
          <a:ext cx="0" cy="0"/>
          <a:chOff x="0" y="0"/>
          <a:chExt cx="0" cy="0"/>
        </a:xfrm>
      </p:grpSpPr>
      <p:sp>
        <p:nvSpPr>
          <p:cNvPr id="118" name="Google Shape;118;p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2"/>
              </a:buClr>
              <a:buSzPts val="224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2"/>
              </a:buClr>
              <a:buSzPts val="196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168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2"/>
              </a:buClr>
              <a:buSzPts val="15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9pPr>
          </a:lstStyle>
          <a:p/>
        </p:txBody>
      </p:sp>
      <p:sp>
        <p:nvSpPr>
          <p:cNvPr id="120" name="Google Shape;120;p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121" name="Google Shape;121;p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4" name="Shape 124"/>
        <p:cNvGrpSpPr/>
        <p:nvPr/>
      </p:nvGrpSpPr>
      <p:grpSpPr>
        <a:xfrm>
          <a:off x="0" y="0"/>
          <a:ext cx="0" cy="0"/>
          <a:chOff x="0" y="0"/>
          <a:chExt cx="0" cy="0"/>
        </a:xfrm>
      </p:grpSpPr>
      <p:sp>
        <p:nvSpPr>
          <p:cNvPr id="125" name="Google Shape;12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23850" lvl="3" marL="1828800" algn="l">
              <a:spcBef>
                <a:spcPts val="400"/>
              </a:spcBef>
              <a:spcAft>
                <a:spcPts val="0"/>
              </a:spcAft>
              <a:buSzPts val="1500"/>
              <a:buChar char="▪"/>
              <a:defRPr sz="2000"/>
            </a:lvl4pPr>
            <a:lvl5pPr indent="-330200" lvl="4" marL="2286000" algn="l">
              <a:spcBef>
                <a:spcPts val="400"/>
              </a:spcBef>
              <a:spcAft>
                <a:spcPts val="0"/>
              </a:spcAft>
              <a:buSzPts val="1600"/>
              <a:buChar char="▪"/>
              <a:defRPr sz="2000"/>
            </a:lvl5pPr>
            <a:lvl6pPr indent="-330200" lvl="5" marL="2743200" algn="l">
              <a:spcBef>
                <a:spcPts val="400"/>
              </a:spcBef>
              <a:spcAft>
                <a:spcPts val="0"/>
              </a:spcAft>
              <a:buSzPts val="1600"/>
              <a:buChar char="▪"/>
              <a:defRPr sz="2000"/>
            </a:lvl6pPr>
            <a:lvl7pPr indent="-330200" lvl="6" marL="3200400" algn="l">
              <a:spcBef>
                <a:spcPts val="400"/>
              </a:spcBef>
              <a:spcAft>
                <a:spcPts val="0"/>
              </a:spcAft>
              <a:buSzPts val="1600"/>
              <a:buChar char="▪"/>
              <a:defRPr sz="2000"/>
            </a:lvl7pPr>
            <a:lvl8pPr indent="-330200" lvl="7" marL="3657600" algn="l">
              <a:spcBef>
                <a:spcPts val="400"/>
              </a:spcBef>
              <a:spcAft>
                <a:spcPts val="0"/>
              </a:spcAft>
              <a:buSzPts val="1600"/>
              <a:buChar char="▪"/>
              <a:defRPr sz="2000"/>
            </a:lvl8pPr>
            <a:lvl9pPr indent="-330200" lvl="8" marL="4114800" algn="l">
              <a:spcBef>
                <a:spcPts val="400"/>
              </a:spcBef>
              <a:spcAft>
                <a:spcPts val="0"/>
              </a:spcAft>
              <a:buSzPts val="1600"/>
              <a:buChar char="▪"/>
              <a:defRPr sz="2000"/>
            </a:lvl9pPr>
          </a:lstStyle>
          <a:p/>
        </p:txBody>
      </p:sp>
      <p:sp>
        <p:nvSpPr>
          <p:cNvPr id="127" name="Google Shape;12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128" name="Google Shape;128;p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1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11"/>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7315200" y="1066800"/>
            <a:ext cx="0" cy="4495800"/>
          </a:xfrm>
          <a:prstGeom prst="straightConnector1">
            <a:avLst/>
          </a:prstGeom>
          <a:noFill/>
          <a:ln cap="flat" cmpd="sng" w="9525">
            <a:solidFill>
              <a:schemeClr val="dk1"/>
            </a:solidFill>
            <a:prstDash val="solid"/>
            <a:miter lim="800000"/>
            <a:headEnd len="med" w="med" type="none"/>
            <a:tailEnd len="med" w="med" type="none"/>
          </a:ln>
        </p:spPr>
      </p:cxnSp>
      <p:grpSp>
        <p:nvGrpSpPr>
          <p:cNvPr id="11" name="Google Shape;11;p1"/>
          <p:cNvGrpSpPr/>
          <p:nvPr/>
        </p:nvGrpSpPr>
        <p:grpSpPr>
          <a:xfrm>
            <a:off x="7493000" y="2992437"/>
            <a:ext cx="1338262" cy="2189162"/>
            <a:chOff x="4704" y="1885"/>
            <a:chExt cx="843" cy="1379"/>
          </a:xfrm>
        </p:grpSpPr>
        <p:sp>
          <p:nvSpPr>
            <p:cNvPr id="12" name="Google Shape;12;p1"/>
            <p:cNvSpPr/>
            <p:nvPr/>
          </p:nvSpPr>
          <p:spPr>
            <a:xfrm>
              <a:off x="4704"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
            <p:cNvSpPr/>
            <p:nvPr/>
          </p:nvSpPr>
          <p:spPr>
            <a:xfrm>
              <a:off x="4883"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
            <p:cNvSpPr/>
            <p:nvPr/>
          </p:nvSpPr>
          <p:spPr>
            <a:xfrm>
              <a:off x="5062"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1"/>
            <p:cNvSpPr/>
            <p:nvPr/>
          </p:nvSpPr>
          <p:spPr>
            <a:xfrm>
              <a:off x="4704"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1"/>
            <p:cNvSpPr/>
            <p:nvPr/>
          </p:nvSpPr>
          <p:spPr>
            <a:xfrm>
              <a:off x="4883"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1"/>
            <p:cNvSpPr/>
            <p:nvPr/>
          </p:nvSpPr>
          <p:spPr>
            <a:xfrm>
              <a:off x="5062"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1"/>
            <p:cNvSpPr/>
            <p:nvPr/>
          </p:nvSpPr>
          <p:spPr>
            <a:xfrm>
              <a:off x="5241" y="2064"/>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1"/>
            <p:cNvSpPr/>
            <p:nvPr/>
          </p:nvSpPr>
          <p:spPr>
            <a:xfrm>
              <a:off x="4704" y="2243"/>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1"/>
            <p:cNvSpPr/>
            <p:nvPr/>
          </p:nvSpPr>
          <p:spPr>
            <a:xfrm>
              <a:off x="4883" y="2243"/>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1"/>
            <p:cNvSpPr/>
            <p:nvPr/>
          </p:nvSpPr>
          <p:spPr>
            <a:xfrm>
              <a:off x="5062" y="2243"/>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1"/>
            <p:cNvSpPr/>
            <p:nvPr/>
          </p:nvSpPr>
          <p:spPr>
            <a:xfrm>
              <a:off x="5241" y="2243"/>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1"/>
            <p:cNvSpPr/>
            <p:nvPr/>
          </p:nvSpPr>
          <p:spPr>
            <a:xfrm>
              <a:off x="5420" y="2243"/>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1"/>
            <p:cNvSpPr/>
            <p:nvPr/>
          </p:nvSpPr>
          <p:spPr>
            <a:xfrm>
              <a:off x="4704" y="2421"/>
              <a:ext cx="127" cy="1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1"/>
            <p:cNvSpPr/>
            <p:nvPr/>
          </p:nvSpPr>
          <p:spPr>
            <a:xfrm>
              <a:off x="4883" y="2421"/>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 name="Google Shape;26;p1"/>
            <p:cNvSpPr/>
            <p:nvPr/>
          </p:nvSpPr>
          <p:spPr>
            <a:xfrm>
              <a:off x="5062" y="2421"/>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 name="Google Shape;27;p1"/>
            <p:cNvSpPr/>
            <p:nvPr/>
          </p:nvSpPr>
          <p:spPr>
            <a:xfrm>
              <a:off x="5241" y="2421"/>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Google Shape;28;p1"/>
            <p:cNvSpPr/>
            <p:nvPr/>
          </p:nvSpPr>
          <p:spPr>
            <a:xfrm>
              <a:off x="4704" y="2600"/>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1"/>
            <p:cNvSpPr/>
            <p:nvPr/>
          </p:nvSpPr>
          <p:spPr>
            <a:xfrm>
              <a:off x="4883" y="2600"/>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1"/>
            <p:cNvSpPr/>
            <p:nvPr/>
          </p:nvSpPr>
          <p:spPr>
            <a:xfrm>
              <a:off x="5062" y="2600"/>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Google Shape;31;p1"/>
            <p:cNvSpPr/>
            <p:nvPr/>
          </p:nvSpPr>
          <p:spPr>
            <a:xfrm>
              <a:off x="5241" y="2600"/>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1"/>
            <p:cNvSpPr/>
            <p:nvPr/>
          </p:nvSpPr>
          <p:spPr>
            <a:xfrm>
              <a:off x="5420" y="2600"/>
              <a:ext cx="127" cy="128"/>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Google Shape;33;p1"/>
            <p:cNvSpPr/>
            <p:nvPr/>
          </p:nvSpPr>
          <p:spPr>
            <a:xfrm>
              <a:off x="4704" y="2779"/>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Google Shape;34;p1"/>
            <p:cNvSpPr/>
            <p:nvPr/>
          </p:nvSpPr>
          <p:spPr>
            <a:xfrm>
              <a:off x="4883" y="2779"/>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Google Shape;35;p1"/>
            <p:cNvSpPr/>
            <p:nvPr/>
          </p:nvSpPr>
          <p:spPr>
            <a:xfrm>
              <a:off x="5062" y="2779"/>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 name="Google Shape;36;p1"/>
            <p:cNvSpPr/>
            <p:nvPr/>
          </p:nvSpPr>
          <p:spPr>
            <a:xfrm>
              <a:off x="5241" y="2779"/>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 name="Google Shape;37;p1"/>
            <p:cNvSpPr/>
            <p:nvPr/>
          </p:nvSpPr>
          <p:spPr>
            <a:xfrm>
              <a:off x="4704" y="2958"/>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 name="Google Shape;38;p1"/>
            <p:cNvSpPr/>
            <p:nvPr/>
          </p:nvSpPr>
          <p:spPr>
            <a:xfrm>
              <a:off x="4883" y="2958"/>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 name="Google Shape;39;p1"/>
            <p:cNvSpPr/>
            <p:nvPr/>
          </p:nvSpPr>
          <p:spPr>
            <a:xfrm>
              <a:off x="5062" y="2958"/>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1"/>
            <p:cNvSpPr/>
            <p:nvPr/>
          </p:nvSpPr>
          <p:spPr>
            <a:xfrm>
              <a:off x="5241" y="2958"/>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1"/>
            <p:cNvSpPr/>
            <p:nvPr/>
          </p:nvSpPr>
          <p:spPr>
            <a:xfrm>
              <a:off x="4883" y="3137"/>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1"/>
            <p:cNvSpPr/>
            <p:nvPr/>
          </p:nvSpPr>
          <p:spPr>
            <a:xfrm>
              <a:off x="5241" y="3137"/>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cxnSp>
        <p:nvCxnSpPr>
          <p:cNvPr id="43" name="Google Shape;43;p1"/>
          <p:cNvCxnSpPr/>
          <p:nvPr/>
        </p:nvCxnSpPr>
        <p:spPr>
          <a:xfrm>
            <a:off x="304800" y="2819400"/>
            <a:ext cx="8229600" cy="0"/>
          </a:xfrm>
          <a:prstGeom prst="straightConnector1">
            <a:avLst/>
          </a:prstGeom>
          <a:noFill/>
          <a:ln cap="flat" cmpd="sng" w="9525">
            <a:solidFill>
              <a:schemeClr val="dk1"/>
            </a:solidFill>
            <a:prstDash val="solid"/>
            <a:miter lim="800000"/>
            <a:headEnd len="med" w="med" type="none"/>
            <a:tailEnd len="med" w="med" type="none"/>
          </a:ln>
        </p:spPr>
      </p:cxnSp>
      <p:sp>
        <p:nvSpPr>
          <p:cNvPr id="44" name="Google Shape;44;p1"/>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45" name="Google Shape;45;p1"/>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46" name="Google Shape;46;p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cxnSp>
        <p:nvCxnSpPr>
          <p:cNvPr id="56" name="Google Shape;56;p3"/>
          <p:cNvCxnSpPr/>
          <p:nvPr/>
        </p:nvCxnSpPr>
        <p:spPr>
          <a:xfrm>
            <a:off x="7962900" y="152400"/>
            <a:ext cx="0" cy="1524000"/>
          </a:xfrm>
          <a:prstGeom prst="straightConnector1">
            <a:avLst/>
          </a:prstGeom>
          <a:noFill/>
          <a:ln cap="flat" cmpd="sng" w="9525">
            <a:solidFill>
              <a:schemeClr val="dk1"/>
            </a:solidFill>
            <a:prstDash val="solid"/>
            <a:miter lim="800000"/>
            <a:headEnd len="med" w="med" type="none"/>
            <a:tailEnd len="med" w="med" type="none"/>
          </a:ln>
        </p:spPr>
      </p:cxnSp>
      <p:sp>
        <p:nvSpPr>
          <p:cNvPr id="57" name="Google Shape;57;p3"/>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58" name="Google Shape;58;p3"/>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9" name="Google Shape;59;p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grpSp>
        <p:nvGrpSpPr>
          <p:cNvPr id="62" name="Google Shape;62;p3"/>
          <p:cNvGrpSpPr/>
          <p:nvPr/>
        </p:nvGrpSpPr>
        <p:grpSpPr>
          <a:xfrm>
            <a:off x="8153400" y="152400"/>
            <a:ext cx="792162" cy="1295400"/>
            <a:chOff x="5136" y="960"/>
            <a:chExt cx="528" cy="864"/>
          </a:xfrm>
        </p:grpSpPr>
        <p:sp>
          <p:nvSpPr>
            <p:cNvPr id="63" name="Google Shape;63;p3"/>
            <p:cNvSpPr/>
            <p:nvPr/>
          </p:nvSpPr>
          <p:spPr>
            <a:xfrm>
              <a:off x="5136" y="960"/>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 name="Google Shape;64;p3"/>
            <p:cNvSpPr/>
            <p:nvPr/>
          </p:nvSpPr>
          <p:spPr>
            <a:xfrm>
              <a:off x="5248"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 name="Google Shape;65;p3"/>
            <p:cNvSpPr/>
            <p:nvPr/>
          </p:nvSpPr>
          <p:spPr>
            <a:xfrm>
              <a:off x="5360" y="960"/>
              <a:ext cx="76"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 name="Google Shape;66;p3"/>
            <p:cNvSpPr/>
            <p:nvPr/>
          </p:nvSpPr>
          <p:spPr>
            <a:xfrm>
              <a:off x="5136" y="1072"/>
              <a:ext cx="80" cy="7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 name="Google Shape;67;p3"/>
            <p:cNvSpPr/>
            <p:nvPr/>
          </p:nvSpPr>
          <p:spPr>
            <a:xfrm>
              <a:off x="5248" y="1072"/>
              <a:ext cx="79" cy="7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 name="Google Shape;68;p3"/>
            <p:cNvSpPr/>
            <p:nvPr/>
          </p:nvSpPr>
          <p:spPr>
            <a:xfrm>
              <a:off x="5360" y="1072"/>
              <a:ext cx="76" cy="7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 name="Google Shape;69;p3"/>
            <p:cNvSpPr/>
            <p:nvPr/>
          </p:nvSpPr>
          <p:spPr>
            <a:xfrm>
              <a:off x="5472" y="1072"/>
              <a:ext cx="74" cy="7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 name="Google Shape;70;p3"/>
            <p:cNvSpPr/>
            <p:nvPr/>
          </p:nvSpPr>
          <p:spPr>
            <a:xfrm>
              <a:off x="5136" y="1184"/>
              <a:ext cx="80" cy="7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 name="Google Shape;71;p3"/>
            <p:cNvSpPr/>
            <p:nvPr/>
          </p:nvSpPr>
          <p:spPr>
            <a:xfrm>
              <a:off x="5248" y="1184"/>
              <a:ext cx="79" cy="7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 name="Google Shape;72;p3"/>
            <p:cNvSpPr/>
            <p:nvPr/>
          </p:nvSpPr>
          <p:spPr>
            <a:xfrm>
              <a:off x="5360" y="1184"/>
              <a:ext cx="76" cy="7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 name="Google Shape;73;p3"/>
            <p:cNvSpPr/>
            <p:nvPr/>
          </p:nvSpPr>
          <p:spPr>
            <a:xfrm>
              <a:off x="5472" y="1184"/>
              <a:ext cx="74" cy="7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 name="Google Shape;74;p3"/>
            <p:cNvSpPr/>
            <p:nvPr/>
          </p:nvSpPr>
          <p:spPr>
            <a:xfrm>
              <a:off x="5584" y="1184"/>
              <a:ext cx="80" cy="7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 name="Google Shape;75;p3"/>
            <p:cNvSpPr/>
            <p:nvPr/>
          </p:nvSpPr>
          <p:spPr>
            <a:xfrm>
              <a:off x="5136" y="1296"/>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 name="Google Shape;76;p3"/>
            <p:cNvSpPr/>
            <p:nvPr/>
          </p:nvSpPr>
          <p:spPr>
            <a:xfrm>
              <a:off x="5248"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 name="Google Shape;77;p3"/>
            <p:cNvSpPr/>
            <p:nvPr/>
          </p:nvSpPr>
          <p:spPr>
            <a:xfrm>
              <a:off x="5360" y="1296"/>
              <a:ext cx="76"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 name="Google Shape;78;p3"/>
            <p:cNvSpPr/>
            <p:nvPr/>
          </p:nvSpPr>
          <p:spPr>
            <a:xfrm>
              <a:off x="5472" y="1296"/>
              <a:ext cx="74"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 name="Google Shape;79;p3"/>
            <p:cNvSpPr/>
            <p:nvPr/>
          </p:nvSpPr>
          <p:spPr>
            <a:xfrm>
              <a:off x="5136" y="1408"/>
              <a:ext cx="80"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 name="Google Shape;80;p3"/>
            <p:cNvSpPr/>
            <p:nvPr/>
          </p:nvSpPr>
          <p:spPr>
            <a:xfrm>
              <a:off x="5248" y="1408"/>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 name="Google Shape;81;p3"/>
            <p:cNvSpPr/>
            <p:nvPr/>
          </p:nvSpPr>
          <p:spPr>
            <a:xfrm>
              <a:off x="5360" y="1408"/>
              <a:ext cx="76"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 name="Google Shape;82;p3"/>
            <p:cNvSpPr/>
            <p:nvPr/>
          </p:nvSpPr>
          <p:spPr>
            <a:xfrm>
              <a:off x="5472" y="1408"/>
              <a:ext cx="74"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 name="Google Shape;83;p3"/>
            <p:cNvSpPr/>
            <p:nvPr/>
          </p:nvSpPr>
          <p:spPr>
            <a:xfrm>
              <a:off x="5584" y="1408"/>
              <a:ext cx="80"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 name="Google Shape;84;p3"/>
            <p:cNvSpPr/>
            <p:nvPr/>
          </p:nvSpPr>
          <p:spPr>
            <a:xfrm>
              <a:off x="5136" y="1520"/>
              <a:ext cx="80"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 name="Google Shape;85;p3"/>
            <p:cNvSpPr/>
            <p:nvPr/>
          </p:nvSpPr>
          <p:spPr>
            <a:xfrm>
              <a:off x="5248"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 name="Google Shape;86;p3"/>
            <p:cNvSpPr/>
            <p:nvPr/>
          </p:nvSpPr>
          <p:spPr>
            <a:xfrm>
              <a:off x="5360" y="1520"/>
              <a:ext cx="76"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 name="Google Shape;87;p3"/>
            <p:cNvSpPr/>
            <p:nvPr/>
          </p:nvSpPr>
          <p:spPr>
            <a:xfrm>
              <a:off x="5472" y="1520"/>
              <a:ext cx="74"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 name="Google Shape;88;p3"/>
            <p:cNvSpPr/>
            <p:nvPr/>
          </p:nvSpPr>
          <p:spPr>
            <a:xfrm>
              <a:off x="5136" y="1632"/>
              <a:ext cx="80" cy="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 name="Google Shape;89;p3"/>
            <p:cNvSpPr/>
            <p:nvPr/>
          </p:nvSpPr>
          <p:spPr>
            <a:xfrm>
              <a:off x="5248" y="1632"/>
              <a:ext cx="79" cy="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Google Shape;90;p3"/>
            <p:cNvSpPr/>
            <p:nvPr/>
          </p:nvSpPr>
          <p:spPr>
            <a:xfrm>
              <a:off x="5360" y="1632"/>
              <a:ext cx="76" cy="75"/>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 name="Google Shape;91;p3"/>
            <p:cNvSpPr/>
            <p:nvPr/>
          </p:nvSpPr>
          <p:spPr>
            <a:xfrm>
              <a:off x="5472" y="1632"/>
              <a:ext cx="74" cy="75"/>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 name="Google Shape;92;p3"/>
            <p:cNvSpPr/>
            <p:nvPr/>
          </p:nvSpPr>
          <p:spPr>
            <a:xfrm>
              <a:off x="5248"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 name="Google Shape;93;p3"/>
            <p:cNvSpPr/>
            <p:nvPr/>
          </p:nvSpPr>
          <p:spPr>
            <a:xfrm>
              <a:off x="5472" y="1744"/>
              <a:ext cx="74"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09ML9n5f1fE" TargetMode="Externa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youtube.com/watch?v=9ejTf0iu6yY" TargetMode="External"/><Relationship Id="rId4" Type="http://schemas.openxmlformats.org/officeDocument/2006/relationships/hyperlink" Target="http://www.youtube.com/watch?v=oVurfhMw1UU&amp;feature=relat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31.jpg"/><Relationship Id="rId5" Type="http://schemas.openxmlformats.org/officeDocument/2006/relationships/image" Target="../media/image26.jpg"/><Relationship Id="rId6"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hyperlink" Target="http://www.youtube.com/watch?v=0xU7Lhd7Wwo" TargetMode="External"/><Relationship Id="rId5" Type="http://schemas.openxmlformats.org/officeDocument/2006/relationships/hyperlink" Target="http://www.youtube.com/watch?v=1q91RZko5G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jpg"/><Relationship Id="rId4" Type="http://schemas.openxmlformats.org/officeDocument/2006/relationships/image" Target="../media/image38.jpg"/><Relationship Id="rId5" Type="http://schemas.openxmlformats.org/officeDocument/2006/relationships/image" Target="../media/image32.jpg"/><Relationship Id="rId6" Type="http://schemas.openxmlformats.org/officeDocument/2006/relationships/image" Target="../media/image28.jpg"/><Relationship Id="rId7"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jpg"/><Relationship Id="rId4" Type="http://schemas.openxmlformats.org/officeDocument/2006/relationships/image" Target="../media/image34.jpg"/><Relationship Id="rId5" Type="http://schemas.openxmlformats.org/officeDocument/2006/relationships/image" Target="../media/image55.jpg"/><Relationship Id="rId6" Type="http://schemas.openxmlformats.org/officeDocument/2006/relationships/image" Target="../media/image40.jpg"/><Relationship Id="rId7" Type="http://schemas.openxmlformats.org/officeDocument/2006/relationships/image" Target="../media/image5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9.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about:blank" TargetMode="External"/><Relationship Id="rId4" Type="http://schemas.openxmlformats.org/officeDocument/2006/relationships/hyperlink" Target="https://docs.google.com/presentation/d/14WKYonQBPRobzYD3ETZaPvnIdy2ryBdw5wx3TnaCQ4g/edit#slide=id.p1" TargetMode="External"/><Relationship Id="rId5" Type="http://schemas.openxmlformats.org/officeDocument/2006/relationships/hyperlink" Target="https://www.youtube.com/watch?v=EJetVuDSusw" TargetMode="External"/><Relationship Id="rId6" Type="http://schemas.openxmlformats.org/officeDocument/2006/relationships/hyperlink" Target="https://docs.google.com/document/d/1Rttkf6aG19zbiRUi5p5pwTnJ92iLByCUJTlgn84V4bE/edit" TargetMode="External"/><Relationship Id="rId7" Type="http://schemas.openxmlformats.org/officeDocument/2006/relationships/hyperlink" Target="about:blank" TargetMode="External"/><Relationship Id="rId8"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jpg"/><Relationship Id="rId4" Type="http://schemas.openxmlformats.org/officeDocument/2006/relationships/image" Target="../media/image50.jpg"/><Relationship Id="rId5" Type="http://schemas.openxmlformats.org/officeDocument/2006/relationships/image" Target="../media/image41.jpg"/><Relationship Id="rId6" Type="http://schemas.openxmlformats.org/officeDocument/2006/relationships/image" Target="../media/image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youtube.com/watch?v=CXSWBeuR6_E" TargetMode="Externa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youtube.com/watch?v=PuebaqkEumU" TargetMode="Externa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1.png"/><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6.jpg"/><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youtube.com/watch?v=NKeq4c8RHdY" TargetMode="External"/><Relationship Id="rId4" Type="http://schemas.openxmlformats.org/officeDocument/2006/relationships/hyperlink" Target="https://www.youtube.com/watch?v=byPJ22JDFjI" TargetMode="External"/><Relationship Id="rId5" Type="http://schemas.openxmlformats.org/officeDocument/2006/relationships/hyperlink" Target="https://www.youtube.com/watch?v=NqBHav5puKA" TargetMode="External"/><Relationship Id="rId6" Type="http://schemas.openxmlformats.org/officeDocument/2006/relationships/hyperlink" Target="https://www.youtube.com/watch?v=NmQ99wZmp2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youtube.com/artist/The_Muppets?feature=watch_video_title" TargetMode="External"/><Relationship Id="rId4" Type="http://schemas.openxmlformats.org/officeDocument/2006/relationships/hyperlink" Target="http://www.youtube.com/watch?v=AvDvTnTGjgQ"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1.jpg"/><Relationship Id="rId5"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7.jpg"/><Relationship Id="rId9"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8.jpg"/><Relationship Id="rId7" Type="http://schemas.openxmlformats.org/officeDocument/2006/relationships/image" Target="../media/image7.png"/><Relationship Id="rId8"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4.jp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ph type="ctrTitle"/>
          </p:nvPr>
        </p:nvSpPr>
        <p:spPr>
          <a:xfrm>
            <a:off x="315912" y="466725"/>
            <a:ext cx="6781800" cy="2133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br>
              <a:rPr b="1" i="0" lang="en-US" sz="4400" u="none">
                <a:solidFill>
                  <a:schemeClr val="dk2"/>
                </a:solidFill>
                <a:latin typeface="Arial"/>
                <a:ea typeface="Arial"/>
                <a:cs typeface="Arial"/>
                <a:sym typeface="Arial"/>
              </a:rPr>
            </a:br>
            <a:r>
              <a:rPr b="1" i="0" lang="en-US" sz="4400" u="none">
                <a:solidFill>
                  <a:schemeClr val="dk2"/>
                </a:solidFill>
                <a:latin typeface="Arial"/>
                <a:ea typeface="Arial"/>
                <a:cs typeface="Arial"/>
                <a:sym typeface="Arial"/>
              </a:rPr>
              <a:t>Identity, the Media, and Communication Technology</a:t>
            </a:r>
            <a:endParaRPr/>
          </a:p>
        </p:txBody>
      </p:sp>
      <p:sp>
        <p:nvSpPr>
          <p:cNvPr id="168" name="Google Shape;168;p15"/>
          <p:cNvSpPr txBox="1"/>
          <p:nvPr>
            <p:ph idx="1" type="subTitle"/>
          </p:nvPr>
        </p:nvSpPr>
        <p:spPr>
          <a:xfrm>
            <a:off x="152400" y="3049587"/>
            <a:ext cx="7239000" cy="19796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520"/>
              <a:buNone/>
            </a:pPr>
            <a:r>
              <a:rPr b="0" i="1" lang="en-US" sz="3600" u="none">
                <a:solidFill>
                  <a:schemeClr val="dk1"/>
                </a:solidFill>
                <a:latin typeface="Arial"/>
                <a:ea typeface="Arial"/>
                <a:cs typeface="Arial"/>
                <a:sym typeface="Arial"/>
              </a:rPr>
              <a:t>“To what extent is identity affected by communication technology and the media in a globalizing world?”</a:t>
            </a:r>
            <a:endParaRPr/>
          </a:p>
        </p:txBody>
      </p:sp>
      <p:pic>
        <p:nvPicPr>
          <p:cNvPr descr="identity-fraud" id="169" name="Google Shape;169;p15"/>
          <p:cNvPicPr preferRelativeResize="0"/>
          <p:nvPr/>
        </p:nvPicPr>
        <p:blipFill rotWithShape="1">
          <a:blip r:embed="rId3">
            <a:alphaModFix/>
          </a:blip>
          <a:srcRect b="0" l="0" r="0" t="0"/>
          <a:stretch/>
        </p:blipFill>
        <p:spPr>
          <a:xfrm>
            <a:off x="6934200" y="228600"/>
            <a:ext cx="2005012"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idx="1" type="body"/>
          </p:nvPr>
        </p:nvSpPr>
        <p:spPr>
          <a:xfrm>
            <a:off x="152400" y="2743200"/>
            <a:ext cx="8763000" cy="3352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Discuss ways communication technologies are </a:t>
            </a:r>
            <a:r>
              <a:rPr b="1" i="0" lang="en-US" sz="3600" u="none">
                <a:solidFill>
                  <a:schemeClr val="dk1"/>
                </a:solidFill>
                <a:latin typeface="Arial"/>
                <a:ea typeface="Arial"/>
                <a:cs typeface="Arial"/>
                <a:sym typeface="Arial"/>
              </a:rPr>
              <a:t>widening</a:t>
            </a:r>
            <a:r>
              <a:rPr b="0" i="0" lang="en-US" sz="3000" u="none">
                <a:solidFill>
                  <a:schemeClr val="dk1"/>
                </a:solidFill>
                <a:latin typeface="Arial"/>
                <a:ea typeface="Arial"/>
                <a:cs typeface="Arial"/>
                <a:sym typeface="Arial"/>
              </a:rPr>
              <a:t> the digital divide.</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72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Discuss ways communication technologies are </a:t>
            </a:r>
            <a:r>
              <a:rPr b="1" i="0" lang="en-US" sz="3600" u="none">
                <a:solidFill>
                  <a:schemeClr val="dk1"/>
                </a:solidFill>
                <a:latin typeface="Arial"/>
                <a:ea typeface="Arial"/>
                <a:cs typeface="Arial"/>
                <a:sym typeface="Arial"/>
              </a:rPr>
              <a:t>narrowing</a:t>
            </a:r>
            <a:r>
              <a:rPr b="0" i="0" lang="en-US" sz="3000" u="none">
                <a:solidFill>
                  <a:schemeClr val="dk1"/>
                </a:solidFill>
                <a:latin typeface="Arial"/>
                <a:ea typeface="Arial"/>
                <a:cs typeface="Arial"/>
                <a:sym typeface="Arial"/>
              </a:rPr>
              <a:t> the digital divide.</a:t>
            </a:r>
            <a:endParaRPr/>
          </a:p>
        </p:txBody>
      </p:sp>
      <p:sp>
        <p:nvSpPr>
          <p:cNvPr id="250" name="Google Shape;250;p24"/>
          <p:cNvSpPr/>
          <p:nvPr/>
        </p:nvSpPr>
        <p:spPr>
          <a:xfrm>
            <a:off x="304800" y="685800"/>
            <a:ext cx="5867400" cy="17780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Arial Black"/>
              </a:rPr>
              <a:t>Digital Divide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5"/>
          <p:cNvSpPr txBox="1"/>
          <p:nvPr>
            <p:ph idx="1" type="body"/>
          </p:nvPr>
        </p:nvSpPr>
        <p:spPr>
          <a:xfrm>
            <a:off x="228600" y="1600200"/>
            <a:ext cx="8915400" cy="47164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380"/>
              <a:buFont typeface="Noto Sans Symbols"/>
              <a:buChar char="●"/>
            </a:pPr>
            <a:r>
              <a:rPr b="0" i="0" lang="en-US" sz="3400" u="none">
                <a:solidFill>
                  <a:schemeClr val="dk1"/>
                </a:solidFill>
                <a:latin typeface="Arial"/>
                <a:ea typeface="Arial"/>
                <a:cs typeface="Arial"/>
                <a:sym typeface="Arial"/>
              </a:rPr>
              <a:t>New software demands up-to-date computers.</a:t>
            </a:r>
            <a:endParaRPr/>
          </a:p>
          <a:p>
            <a:pPr indent="-191770" lvl="0" marL="342900" rtl="0" algn="l">
              <a:lnSpc>
                <a:spcPct val="100000"/>
              </a:lnSpc>
              <a:spcBef>
                <a:spcPts val="680"/>
              </a:spcBef>
              <a:spcAft>
                <a:spcPts val="0"/>
              </a:spcAft>
              <a:buClr>
                <a:schemeClr val="dk2"/>
              </a:buClr>
              <a:buSzPts val="2380"/>
              <a:buFont typeface="Noto Sans Symbols"/>
              <a:buNone/>
            </a:pPr>
            <a:r>
              <a:t/>
            </a:r>
            <a:endParaRPr b="0" i="0" sz="3400" u="none">
              <a:solidFill>
                <a:schemeClr val="dk1"/>
              </a:solidFill>
              <a:latin typeface="Arial"/>
              <a:ea typeface="Arial"/>
              <a:cs typeface="Arial"/>
              <a:sym typeface="Arial"/>
            </a:endParaRPr>
          </a:p>
          <a:p>
            <a:pPr indent="-342900" lvl="0" marL="342900" rtl="0" algn="l">
              <a:lnSpc>
                <a:spcPct val="100000"/>
              </a:lnSpc>
              <a:spcBef>
                <a:spcPts val="680"/>
              </a:spcBef>
              <a:spcAft>
                <a:spcPts val="0"/>
              </a:spcAft>
              <a:buClr>
                <a:schemeClr val="dk2"/>
              </a:buClr>
              <a:buSzPts val="2380"/>
              <a:buFont typeface="Noto Sans Symbols"/>
              <a:buChar char="●"/>
            </a:pPr>
            <a:r>
              <a:rPr b="0" i="0" lang="en-US" sz="3400" u="none">
                <a:solidFill>
                  <a:schemeClr val="dk1"/>
                </a:solidFill>
                <a:latin typeface="Arial"/>
                <a:ea typeface="Arial"/>
                <a:cs typeface="Arial"/>
                <a:sym typeface="Arial"/>
              </a:rPr>
              <a:t>Cell phones and computers are expensive.</a:t>
            </a:r>
            <a:endParaRPr/>
          </a:p>
          <a:p>
            <a:pPr indent="-191770" lvl="0" marL="342900" rtl="0" algn="l">
              <a:lnSpc>
                <a:spcPct val="100000"/>
              </a:lnSpc>
              <a:spcBef>
                <a:spcPts val="680"/>
              </a:spcBef>
              <a:spcAft>
                <a:spcPts val="0"/>
              </a:spcAft>
              <a:buClr>
                <a:schemeClr val="dk2"/>
              </a:buClr>
              <a:buSzPts val="2380"/>
              <a:buFont typeface="Noto Sans Symbols"/>
              <a:buNone/>
            </a:pPr>
            <a:r>
              <a:t/>
            </a:r>
            <a:endParaRPr b="0" i="0" sz="3400" u="none">
              <a:solidFill>
                <a:schemeClr val="dk1"/>
              </a:solidFill>
              <a:latin typeface="Arial"/>
              <a:ea typeface="Arial"/>
              <a:cs typeface="Arial"/>
              <a:sym typeface="Arial"/>
            </a:endParaRPr>
          </a:p>
          <a:p>
            <a:pPr indent="-342900" lvl="0" marL="342900" rtl="0" algn="l">
              <a:lnSpc>
                <a:spcPct val="100000"/>
              </a:lnSpc>
              <a:spcBef>
                <a:spcPts val="680"/>
              </a:spcBef>
              <a:spcAft>
                <a:spcPts val="0"/>
              </a:spcAft>
              <a:buClr>
                <a:schemeClr val="dk2"/>
              </a:buClr>
              <a:buSzPts val="2380"/>
              <a:buFont typeface="Noto Sans Symbols"/>
              <a:buChar char="●"/>
            </a:pPr>
            <a:r>
              <a:rPr b="0" i="0" lang="en-US" sz="3400" u="none">
                <a:solidFill>
                  <a:schemeClr val="dk1"/>
                </a:solidFill>
                <a:latin typeface="Arial"/>
                <a:ea typeface="Arial"/>
                <a:cs typeface="Arial"/>
                <a:sym typeface="Arial"/>
              </a:rPr>
              <a:t>New technology is making older technology obsolete.</a:t>
            </a:r>
            <a:endParaRPr/>
          </a:p>
        </p:txBody>
      </p:sp>
      <p:sp>
        <p:nvSpPr>
          <p:cNvPr id="257" name="Google Shape;257;p25"/>
          <p:cNvSpPr/>
          <p:nvPr/>
        </p:nvSpPr>
        <p:spPr>
          <a:xfrm>
            <a:off x="228600" y="304800"/>
            <a:ext cx="6019800" cy="14478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Arial Black"/>
              </a:rPr>
              <a:t>Widening </a:t>
            </a:r>
          </a:p>
        </p:txBody>
      </p:sp>
      <p:pic>
        <p:nvPicPr>
          <p:cNvPr descr="http://katemate.files.wordpress.com/2009/05/old-computer.jpg" id="258" name="Google Shape;258;p25"/>
          <p:cNvPicPr preferRelativeResize="0"/>
          <p:nvPr/>
        </p:nvPicPr>
        <p:blipFill rotWithShape="1">
          <a:blip r:embed="rId3">
            <a:alphaModFix/>
          </a:blip>
          <a:srcRect b="0" l="0" r="0" t="0"/>
          <a:stretch/>
        </p:blipFill>
        <p:spPr>
          <a:xfrm>
            <a:off x="7239000" y="1962150"/>
            <a:ext cx="1905000" cy="1431925"/>
          </a:xfrm>
          <a:prstGeom prst="rect">
            <a:avLst/>
          </a:prstGeom>
          <a:noFill/>
          <a:ln>
            <a:noFill/>
          </a:ln>
        </p:spPr>
      </p:pic>
      <p:pic>
        <p:nvPicPr>
          <p:cNvPr descr="http://www.viewpoints.com/images/review/2008/63/15/1204580624-11505_full.jpg" id="259" name="Google Shape;259;p25"/>
          <p:cNvPicPr preferRelativeResize="0"/>
          <p:nvPr/>
        </p:nvPicPr>
        <p:blipFill rotWithShape="1">
          <a:blip r:embed="rId4">
            <a:alphaModFix/>
          </a:blip>
          <a:srcRect b="0" l="0" r="0" t="0"/>
          <a:stretch/>
        </p:blipFill>
        <p:spPr>
          <a:xfrm>
            <a:off x="3276600" y="5365750"/>
            <a:ext cx="1905000" cy="1492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ph idx="1" type="body"/>
          </p:nvPr>
        </p:nvSpPr>
        <p:spPr>
          <a:xfrm>
            <a:off x="381000" y="2446337"/>
            <a:ext cx="8534400" cy="3649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520"/>
              <a:buFont typeface="Noto Sans Symbols"/>
              <a:buChar char="●"/>
            </a:pPr>
            <a:r>
              <a:rPr b="0" i="0" lang="en-US" sz="3600" u="none">
                <a:solidFill>
                  <a:schemeClr val="dk1"/>
                </a:solidFill>
                <a:latin typeface="Arial"/>
                <a:ea typeface="Arial"/>
                <a:cs typeface="Arial"/>
                <a:sym typeface="Arial"/>
              </a:rPr>
              <a:t>Cell phones can be used in areas that land lines cannot.</a:t>
            </a:r>
            <a:endParaRPr/>
          </a:p>
          <a:p>
            <a:pPr indent="-182880" lvl="0" marL="342900" rtl="0" algn="l">
              <a:lnSpc>
                <a:spcPct val="100000"/>
              </a:lnSpc>
              <a:spcBef>
                <a:spcPts val="720"/>
              </a:spcBef>
              <a:spcAft>
                <a:spcPts val="0"/>
              </a:spcAft>
              <a:buClr>
                <a:schemeClr val="dk2"/>
              </a:buClr>
              <a:buSzPts val="2520"/>
              <a:buFont typeface="Noto Sans Symbols"/>
              <a:buNone/>
            </a:pPr>
            <a:r>
              <a:t/>
            </a:r>
            <a:endParaRPr b="0" i="0" sz="3600" u="none">
              <a:solidFill>
                <a:schemeClr val="dk1"/>
              </a:solidFill>
              <a:latin typeface="Arial"/>
              <a:ea typeface="Arial"/>
              <a:cs typeface="Arial"/>
              <a:sym typeface="Arial"/>
            </a:endParaRPr>
          </a:p>
          <a:p>
            <a:pPr indent="-342900" lvl="0" marL="342900" rtl="0" algn="l">
              <a:lnSpc>
                <a:spcPct val="100000"/>
              </a:lnSpc>
              <a:spcBef>
                <a:spcPts val="720"/>
              </a:spcBef>
              <a:spcAft>
                <a:spcPts val="0"/>
              </a:spcAft>
              <a:buClr>
                <a:schemeClr val="dk2"/>
              </a:buClr>
              <a:buSzPts val="2520"/>
              <a:buFont typeface="Noto Sans Symbols"/>
              <a:buChar char="●"/>
            </a:pPr>
            <a:r>
              <a:rPr b="0" i="0" lang="en-US" sz="3600" u="none">
                <a:solidFill>
                  <a:schemeClr val="dk1"/>
                </a:solidFill>
                <a:latin typeface="Arial"/>
                <a:ea typeface="Arial"/>
                <a:cs typeface="Arial"/>
                <a:sym typeface="Arial"/>
              </a:rPr>
              <a:t>Certain technologies are becoming more affordable and accessible.</a:t>
            </a:r>
            <a:endParaRPr/>
          </a:p>
        </p:txBody>
      </p:sp>
      <p:sp>
        <p:nvSpPr>
          <p:cNvPr id="266" name="Google Shape;266;p26"/>
          <p:cNvSpPr/>
          <p:nvPr/>
        </p:nvSpPr>
        <p:spPr>
          <a:xfrm>
            <a:off x="228600" y="228600"/>
            <a:ext cx="6324600" cy="17780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Arial Black"/>
              </a:rPr>
              <a:t>Narrowing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7"/>
          <p:cNvSpPr txBox="1"/>
          <p:nvPr>
            <p:ph type="title"/>
          </p:nvPr>
        </p:nvSpPr>
        <p:spPr>
          <a:xfrm>
            <a:off x="457200" y="152400"/>
            <a:ext cx="7543800" cy="7318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Digital Divide and Canada</a:t>
            </a:r>
            <a:endParaRPr/>
          </a:p>
        </p:txBody>
      </p:sp>
      <p:sp>
        <p:nvSpPr>
          <p:cNvPr id="273" name="Google Shape;273;p27"/>
          <p:cNvSpPr txBox="1"/>
          <p:nvPr>
            <p:ph idx="1" type="body"/>
          </p:nvPr>
        </p:nvSpPr>
        <p:spPr>
          <a:xfrm>
            <a:off x="304800" y="1143000"/>
            <a:ext cx="83820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Within Canada there still exists the “digital divide”.</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Rural Areas: High speed internet access is not always acceptable.</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Money: Cannot afford Internet service.</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Language</a:t>
            </a:r>
            <a:endParaRPr/>
          </a:p>
        </p:txBody>
      </p:sp>
      <p:pic>
        <p:nvPicPr>
          <p:cNvPr descr="http://www.tc.gc.ca/policy/acf/shortseas/images/canada_flag.gif" id="274" name="Google Shape;274;p27"/>
          <p:cNvPicPr preferRelativeResize="0"/>
          <p:nvPr/>
        </p:nvPicPr>
        <p:blipFill rotWithShape="1">
          <a:blip r:embed="rId3">
            <a:alphaModFix/>
          </a:blip>
          <a:srcRect b="0" l="0" r="0" t="0"/>
          <a:stretch/>
        </p:blipFill>
        <p:spPr>
          <a:xfrm>
            <a:off x="4800600" y="4343400"/>
            <a:ext cx="3733800" cy="187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8"/>
          <p:cNvSpPr txBox="1"/>
          <p:nvPr>
            <p:ph type="title"/>
          </p:nvPr>
        </p:nvSpPr>
        <p:spPr>
          <a:xfrm>
            <a:off x="457200" y="152400"/>
            <a:ext cx="7543800" cy="7318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Making Choices: 69</a:t>
            </a:r>
            <a:endParaRPr/>
          </a:p>
        </p:txBody>
      </p:sp>
      <p:sp>
        <p:nvSpPr>
          <p:cNvPr id="281" name="Google Shape;281;p28"/>
          <p:cNvSpPr txBox="1"/>
          <p:nvPr>
            <p:ph idx="1" type="body"/>
          </p:nvPr>
        </p:nvSpPr>
        <p:spPr>
          <a:xfrm>
            <a:off x="304800" y="1143000"/>
            <a:ext cx="83820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Nicholas Negroponte – One Laptop Per Child</a:t>
            </a:r>
            <a:endParaRPr/>
          </a:p>
          <a:p>
            <a:pPr indent="-347662" lvl="1" marL="692150" rtl="0" algn="l">
              <a:lnSpc>
                <a:spcPct val="100000"/>
              </a:lnSpc>
              <a:spcBef>
                <a:spcPts val="520"/>
              </a:spcBef>
              <a:spcAft>
                <a:spcPts val="0"/>
              </a:spcAft>
              <a:buClr>
                <a:schemeClr val="accent2"/>
              </a:buClr>
              <a:buSzPts val="1820"/>
              <a:buFont typeface="Noto Sans Symbols"/>
              <a:buChar char="●"/>
            </a:pPr>
            <a:r>
              <a:rPr lang="en-US"/>
              <a:t>Read and think about</a:t>
            </a:r>
            <a:r>
              <a:rPr b="0" i="0" lang="en-US" sz="2600" u="none">
                <a:solidFill>
                  <a:schemeClr val="dk1"/>
                </a:solidFill>
                <a:latin typeface="Arial"/>
                <a:ea typeface="Arial"/>
                <a:cs typeface="Arial"/>
                <a:sym typeface="Arial"/>
              </a:rPr>
              <a:t> question 1</a:t>
            </a:r>
            <a:endParaRPr/>
          </a:p>
        </p:txBody>
      </p:sp>
      <p:pic>
        <p:nvPicPr>
          <p:cNvPr descr="http://www.laptopviews.com/assets/fujitsu-lifebook-p7230-laptop.jpg" id="282" name="Google Shape;282;p28"/>
          <p:cNvPicPr preferRelativeResize="0"/>
          <p:nvPr/>
        </p:nvPicPr>
        <p:blipFill rotWithShape="1">
          <a:blip r:embed="rId3">
            <a:alphaModFix/>
          </a:blip>
          <a:srcRect b="0" l="0" r="0" t="0"/>
          <a:stretch/>
        </p:blipFill>
        <p:spPr>
          <a:xfrm>
            <a:off x="3886200" y="2006600"/>
            <a:ext cx="4762500" cy="427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9"/>
          <p:cNvSpPr txBox="1"/>
          <p:nvPr>
            <p:ph type="title"/>
          </p:nvPr>
        </p:nvSpPr>
        <p:spPr>
          <a:xfrm>
            <a:off x="457200" y="152400"/>
            <a:ext cx="7543800" cy="7318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Profile: 70</a:t>
            </a:r>
            <a:endParaRPr/>
          </a:p>
        </p:txBody>
      </p:sp>
      <p:sp>
        <p:nvSpPr>
          <p:cNvPr id="289" name="Google Shape;289;p29"/>
          <p:cNvSpPr txBox="1"/>
          <p:nvPr>
            <p:ph idx="1" type="body"/>
          </p:nvPr>
        </p:nvSpPr>
        <p:spPr>
          <a:xfrm>
            <a:off x="304800" y="1143000"/>
            <a:ext cx="83820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Marshall McLuhan: Living in the Global Village</a:t>
            </a:r>
            <a:endParaRPr b="0" i="0" sz="3000" u="none">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u="sng">
                <a:solidFill>
                  <a:schemeClr val="hlink"/>
                </a:solidFill>
                <a:hlinkClick r:id="rId3"/>
              </a:rPr>
              <a:t>https://www.youtube.com/watch?v=09ML9n5f1fE</a:t>
            </a:r>
            <a:endParaRPr/>
          </a:p>
          <a:p>
            <a:pPr indent="0" lvl="0" marL="0" rtl="0" algn="l">
              <a:lnSpc>
                <a:spcPct val="100000"/>
              </a:lnSpc>
              <a:spcBef>
                <a:spcPts val="0"/>
              </a:spcBef>
              <a:spcAft>
                <a:spcPts val="0"/>
              </a:spcAft>
              <a:buNone/>
            </a:pPr>
            <a:r>
              <a:t/>
            </a:r>
            <a:endParaRPr/>
          </a:p>
        </p:txBody>
      </p:sp>
      <p:pic>
        <p:nvPicPr>
          <p:cNvPr descr="http://www.extraordinarycanadians.com/images/covers/mcluhan.jpg" id="290" name="Google Shape;290;p29"/>
          <p:cNvPicPr preferRelativeResize="0"/>
          <p:nvPr/>
        </p:nvPicPr>
        <p:blipFill rotWithShape="1">
          <a:blip r:embed="rId4">
            <a:alphaModFix/>
          </a:blip>
          <a:srcRect b="0" l="0" r="0" t="0"/>
          <a:stretch/>
        </p:blipFill>
        <p:spPr>
          <a:xfrm>
            <a:off x="6400800" y="1752600"/>
            <a:ext cx="2600325" cy="3848100"/>
          </a:xfrm>
          <a:prstGeom prst="rect">
            <a:avLst/>
          </a:prstGeom>
          <a:noFill/>
          <a:ln>
            <a:noFill/>
          </a:ln>
        </p:spPr>
      </p:pic>
      <p:sp>
        <p:nvSpPr>
          <p:cNvPr id="291" name="Google Shape;291;p29"/>
          <p:cNvSpPr txBox="1"/>
          <p:nvPr/>
        </p:nvSpPr>
        <p:spPr>
          <a:xfrm>
            <a:off x="457200" y="5600700"/>
            <a:ext cx="70866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457200" y="152400"/>
            <a:ext cx="7543800" cy="7318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Profile: 70</a:t>
            </a:r>
            <a:endParaRPr/>
          </a:p>
        </p:txBody>
      </p:sp>
      <p:sp>
        <p:nvSpPr>
          <p:cNvPr id="298" name="Google Shape;298;p30"/>
          <p:cNvSpPr txBox="1"/>
          <p:nvPr>
            <p:ph idx="1" type="body"/>
          </p:nvPr>
        </p:nvSpPr>
        <p:spPr>
          <a:xfrm>
            <a:off x="304800" y="1143000"/>
            <a:ext cx="8382000" cy="533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80"/>
              <a:buNone/>
            </a:pPr>
            <a:r>
              <a:rPr b="0" i="0" lang="en-US" sz="2400" u="none">
                <a:solidFill>
                  <a:schemeClr val="dk1"/>
                </a:solidFill>
                <a:latin typeface="Arial"/>
                <a:ea typeface="Arial"/>
                <a:cs typeface="Arial"/>
                <a:sym typeface="Arial"/>
              </a:rPr>
              <a:t>McLuhan’s believed that electronic technology is an extension of the human senses. Technological devices form an extension of a human’s:</a:t>
            </a:r>
            <a:endParaRPr b="0" i="0" sz="2400" u="none">
              <a:solidFill>
                <a:schemeClr val="dk1"/>
              </a:solidFill>
              <a:latin typeface="Arial"/>
              <a:ea typeface="Arial"/>
              <a:cs typeface="Arial"/>
              <a:sym typeface="Arial"/>
            </a:endParaRPr>
          </a:p>
          <a:p>
            <a:pPr indent="-106679" lvl="0" marL="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sight (e.g., night-vision binoculars, digital cameras), hearing (e.g., electronic bugging devices,</a:t>
            </a:r>
            <a:endParaRPr/>
          </a:p>
          <a:p>
            <a:pPr indent="-106679" lvl="0" marL="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loudspeakers, earphones), smell (e.g., electronic drug detectors, electronic scent dispensers),</a:t>
            </a:r>
            <a:endParaRPr/>
          </a:p>
          <a:p>
            <a:pPr indent="-106679" lvl="0" marL="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taste (e.g., electronic food production, chemically enhanced flavours), and touch (e.g., virtual reality games).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1"/>
          <p:cNvSpPr txBox="1"/>
          <p:nvPr>
            <p:ph idx="1" type="body"/>
          </p:nvPr>
        </p:nvSpPr>
        <p:spPr>
          <a:xfrm>
            <a:off x="228600" y="1828800"/>
            <a:ext cx="8763000" cy="4876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100"/>
              <a:buNone/>
            </a:pPr>
            <a:r>
              <a:rPr b="1" i="0" lang="en-US" sz="3000" u="none">
                <a:solidFill>
                  <a:schemeClr val="dk1"/>
                </a:solidFill>
                <a:latin typeface="Arial"/>
                <a:ea typeface="Arial"/>
                <a:cs typeface="Arial"/>
                <a:sym typeface="Arial"/>
              </a:rPr>
              <a:t>Mass Media have the power to reach millions</a:t>
            </a:r>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Encourages: “</a:t>
            </a:r>
            <a:r>
              <a:rPr b="0" i="1" lang="en-US" sz="3000" u="none">
                <a:solidFill>
                  <a:schemeClr val="dk1"/>
                </a:solidFill>
                <a:latin typeface="Arial"/>
                <a:ea typeface="Arial"/>
                <a:cs typeface="Arial"/>
                <a:sym typeface="Arial"/>
              </a:rPr>
              <a:t>Cultural Diversity</a:t>
            </a:r>
            <a:r>
              <a:rPr b="0" i="0" lang="en-US" sz="3000" u="none">
                <a:solidFill>
                  <a:schemeClr val="dk1"/>
                </a:solidFill>
                <a:latin typeface="Arial"/>
                <a:ea typeface="Arial"/>
                <a:cs typeface="Arial"/>
                <a:sym typeface="Arial"/>
              </a:rPr>
              <a:t>”</a:t>
            </a:r>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OR</a:t>
            </a:r>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Promote: “</a:t>
            </a:r>
            <a:r>
              <a:rPr b="0" i="1" lang="en-US" sz="3000" u="none">
                <a:solidFill>
                  <a:schemeClr val="dk1"/>
                </a:solidFill>
                <a:latin typeface="Arial"/>
                <a:ea typeface="Arial"/>
                <a:cs typeface="Arial"/>
                <a:sym typeface="Arial"/>
              </a:rPr>
              <a:t>Cultural Homogenization</a:t>
            </a:r>
            <a:r>
              <a:rPr b="0" i="0" lang="en-US" sz="3000" u="none">
                <a:solidFill>
                  <a:schemeClr val="dk1"/>
                </a:solidFill>
                <a:latin typeface="Arial"/>
                <a:ea typeface="Arial"/>
                <a:cs typeface="Arial"/>
                <a:sym typeface="Arial"/>
              </a:rPr>
              <a:t>”</a:t>
            </a:r>
            <a:endParaRPr/>
          </a:p>
          <a:p>
            <a:pPr indent="-342900" lvl="0" marL="342900" rtl="0" algn="ctr">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2100"/>
              <a:buNone/>
            </a:pPr>
            <a:r>
              <a:rPr b="0" i="0" lang="en-US" sz="3000" u="sng">
                <a:solidFill>
                  <a:schemeClr val="dk1"/>
                </a:solidFill>
                <a:latin typeface="Arial"/>
                <a:ea typeface="Arial"/>
                <a:cs typeface="Arial"/>
                <a:sym typeface="Arial"/>
              </a:rPr>
              <a:t>Example</a:t>
            </a:r>
            <a:r>
              <a:rPr b="0" i="0" lang="en-US" sz="3000" u="none">
                <a:solidFill>
                  <a:schemeClr val="dk1"/>
                </a:solidFill>
                <a:latin typeface="Arial"/>
                <a:ea typeface="Arial"/>
                <a:cs typeface="Arial"/>
                <a:sym typeface="Arial"/>
              </a:rPr>
              <a:t>: ESPN International is the most popular global sports broadcaster.</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Appeal to local tastes, it emphasizes soccer in South America, table tennis in Asia, and cricket in India.</a:t>
            </a:r>
            <a:endParaRPr/>
          </a:p>
        </p:txBody>
      </p:sp>
      <p:sp>
        <p:nvSpPr>
          <p:cNvPr id="305" name="Google Shape;305;p31"/>
          <p:cNvSpPr/>
          <p:nvPr/>
        </p:nvSpPr>
        <p:spPr>
          <a:xfrm>
            <a:off x="228600" y="228600"/>
            <a:ext cx="7767637" cy="1314450"/>
          </a:xfrm>
          <a:prstGeom prst="rect">
            <a:avLst/>
          </a:prstGeom>
        </p:spPr>
        <p:txBody>
          <a:bodyPr>
            <a:prstTxWarp prst="textPlain"/>
          </a:bodyPr>
          <a:lstStyle/>
          <a:p>
            <a:pPr lvl="0" algn="l"/>
            <a:r>
              <a:rPr b="0" i="1">
                <a:ln>
                  <a:noFill/>
                </a:ln>
                <a:gradFill>
                  <a:gsLst>
                    <a:gs pos="0">
                      <a:srgbClr val="AAAAAA"/>
                    </a:gs>
                    <a:gs pos="100000">
                      <a:srgbClr val="FFFFFF"/>
                    </a:gs>
                  </a:gsLst>
                  <a:lin ang="5400000" scaled="0"/>
                </a:gradFill>
                <a:latin typeface="Arial Black"/>
              </a:rPr>
              <a:t>Diversity and  Global  Media Concentration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457200" y="609600"/>
            <a:ext cx="7543800" cy="8080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Free Flow of Information</a:t>
            </a:r>
            <a:endParaRPr/>
          </a:p>
        </p:txBody>
      </p:sp>
      <p:sp>
        <p:nvSpPr>
          <p:cNvPr id="312" name="Google Shape;312;p32"/>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100"/>
              <a:buNone/>
            </a:pPr>
            <a:r>
              <a:rPr b="0" i="0" lang="en-US" sz="3000" u="none">
                <a:solidFill>
                  <a:schemeClr val="dk1"/>
                </a:solidFill>
                <a:latin typeface="Arial"/>
                <a:ea typeface="Arial"/>
                <a:cs typeface="Arial"/>
                <a:sym typeface="Arial"/>
              </a:rPr>
              <a:t>American Author and Columnist: Jill Nelson:</a:t>
            </a:r>
            <a:endParaRPr/>
          </a:p>
          <a:p>
            <a:pPr indent="-342900" lvl="0" marL="342900" rtl="0" algn="ctr">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Media convergence “</a:t>
            </a:r>
            <a:r>
              <a:rPr b="0" i="1" lang="en-US" sz="3000" u="none">
                <a:solidFill>
                  <a:schemeClr val="dk1"/>
                </a:solidFill>
                <a:latin typeface="Arial"/>
                <a:ea typeface="Arial"/>
                <a:cs typeface="Arial"/>
                <a:sym typeface="Arial"/>
              </a:rPr>
              <a:t>may be good for business, but it’s bad for people and the free flow of information. This can only increase the public’s deep skepticism of the quality of the news</a:t>
            </a:r>
            <a:r>
              <a:rPr b="0" i="0" lang="en-US" sz="3000" u="none">
                <a:solidFill>
                  <a:schemeClr val="dk1"/>
                </a:solidFill>
                <a:latin typeface="Arial"/>
                <a:ea typeface="Arial"/>
                <a:cs typeface="Arial"/>
                <a:sym typeface="Arial"/>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3"/>
          <p:cNvSpPr txBox="1"/>
          <p:nvPr>
            <p:ph type="title"/>
          </p:nvPr>
        </p:nvSpPr>
        <p:spPr>
          <a:xfrm>
            <a:off x="152400" y="152400"/>
            <a:ext cx="3733800" cy="7318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800"/>
              <a:buFont typeface="Arial"/>
              <a:buNone/>
            </a:pPr>
            <a:r>
              <a:rPr b="1" i="0" lang="en-US" sz="4800" u="none">
                <a:solidFill>
                  <a:schemeClr val="dk2"/>
                </a:solidFill>
                <a:latin typeface="Arial"/>
                <a:ea typeface="Arial"/>
                <a:cs typeface="Arial"/>
                <a:sym typeface="Arial"/>
              </a:rPr>
              <a:t>Propaganda</a:t>
            </a:r>
            <a:endParaRPr/>
          </a:p>
        </p:txBody>
      </p:sp>
      <p:sp>
        <p:nvSpPr>
          <p:cNvPr id="319" name="Google Shape;319;p33"/>
          <p:cNvSpPr txBox="1"/>
          <p:nvPr>
            <p:ph idx="1" type="body"/>
          </p:nvPr>
        </p:nvSpPr>
        <p:spPr>
          <a:xfrm>
            <a:off x="152400" y="990600"/>
            <a:ext cx="8229600" cy="5638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Ideas and information spread for the purpose of achieving a specific goal.</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Al-Jazeera in North America</a:t>
            </a:r>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Pg. 73</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To what extent are Canadian media outlets set out to achieve a specific goal?</a:t>
            </a:r>
            <a:endParaRPr/>
          </a:p>
          <a:p>
            <a:pPr indent="-342900" lvl="0" marL="342900" rtl="0" algn="l">
              <a:lnSpc>
                <a:spcPct val="100000"/>
              </a:lnSpc>
              <a:spcBef>
                <a:spcPts val="280"/>
              </a:spcBef>
              <a:spcAft>
                <a:spcPts val="0"/>
              </a:spcAft>
              <a:buClr>
                <a:schemeClr val="dk2"/>
              </a:buClr>
              <a:buSzPts val="980"/>
              <a:buFont typeface="Noto Sans Symbols"/>
              <a:buChar char="●"/>
            </a:pPr>
            <a:r>
              <a:rPr b="1" i="0" lang="en-US" sz="1400" u="none">
                <a:solidFill>
                  <a:schemeClr val="dk1"/>
                </a:solidFill>
                <a:latin typeface="Arial"/>
                <a:ea typeface="Arial"/>
                <a:cs typeface="Arial"/>
                <a:sym typeface="Arial"/>
              </a:rPr>
              <a:t>Courtesy YouTube: What is Propaganda </a:t>
            </a:r>
            <a:r>
              <a:rPr b="1" i="0" lang="en-US" sz="1400" u="sng">
                <a:solidFill>
                  <a:schemeClr val="dk1"/>
                </a:solidFill>
                <a:hlinkClick r:id="rId3">
                  <a:extLst>
                    <a:ext uri="{A12FA001-AC4F-418D-AE19-62706E023703}">
                      <ahyp:hlinkClr val="tx"/>
                    </a:ext>
                  </a:extLst>
                </a:hlinkClick>
              </a:rPr>
              <a:t>http://www.youtube.com/watch?v=9ejTf0iu6yY</a:t>
            </a:r>
            <a:r>
              <a:rPr b="1" i="0" lang="en-US" sz="1400" u="none">
                <a:solidFill>
                  <a:schemeClr val="dk1"/>
                </a:solidFill>
                <a:latin typeface="Arial"/>
                <a:ea typeface="Arial"/>
                <a:cs typeface="Arial"/>
                <a:sym typeface="Arial"/>
              </a:rPr>
              <a:t> (9:33 min.) </a:t>
            </a:r>
            <a:r>
              <a:rPr b="1" i="0" lang="en-US" sz="1400" u="none">
                <a:solidFill>
                  <a:schemeClr val="dk1"/>
                </a:solidFill>
                <a:highlight>
                  <a:srgbClr val="FFFF00"/>
                </a:highlight>
                <a:latin typeface="Arial"/>
                <a:ea typeface="Arial"/>
                <a:cs typeface="Arial"/>
                <a:sym typeface="Arial"/>
              </a:rPr>
              <a:t>Note: the info. is good; but, voices are very annoying...</a:t>
            </a:r>
            <a:endParaRPr>
              <a:highlight>
                <a:srgbClr val="FFFF00"/>
              </a:highlight>
            </a:endParaRPr>
          </a:p>
          <a:p>
            <a:pPr indent="-342900" lvl="0" marL="342900" rtl="0" algn="l">
              <a:lnSpc>
                <a:spcPct val="100000"/>
              </a:lnSpc>
              <a:spcBef>
                <a:spcPts val="280"/>
              </a:spcBef>
              <a:spcAft>
                <a:spcPts val="0"/>
              </a:spcAft>
              <a:buClr>
                <a:schemeClr val="dk2"/>
              </a:buClr>
              <a:buSzPts val="980"/>
              <a:buFont typeface="Noto Sans Symbols"/>
              <a:buChar char="●"/>
            </a:pPr>
            <a:r>
              <a:rPr b="1" i="0" lang="en-US" sz="1400" u="none">
                <a:solidFill>
                  <a:schemeClr val="dk1"/>
                </a:solidFill>
                <a:latin typeface="Arial"/>
                <a:ea typeface="Arial"/>
                <a:cs typeface="Arial"/>
                <a:sym typeface="Arial"/>
              </a:rPr>
              <a:t>Nazi Propaganda Machine </a:t>
            </a:r>
            <a:r>
              <a:rPr b="1" i="0" lang="en-US" sz="1400" u="sng">
                <a:solidFill>
                  <a:schemeClr val="dk1"/>
                </a:solidFill>
                <a:hlinkClick r:id="rId4">
                  <a:extLst>
                    <a:ext uri="{A12FA001-AC4F-418D-AE19-62706E023703}">
                      <ahyp:hlinkClr val="tx"/>
                    </a:ext>
                  </a:extLst>
                </a:hlinkClick>
              </a:rPr>
              <a:t>http://www.youtube.com/watch?v=oVurfhMw1UU&amp;feature=related</a:t>
            </a:r>
            <a:r>
              <a:rPr b="1" i="0" lang="en-US" sz="1400" u="none">
                <a:solidFill>
                  <a:schemeClr val="dk1"/>
                </a:solidFill>
                <a:latin typeface="Arial"/>
                <a:ea typeface="Arial"/>
                <a:cs typeface="Arial"/>
                <a:sym typeface="Arial"/>
              </a:rPr>
              <a:t> (6:25 min.)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3080"/>
              <a:buFont typeface="Noto Sans Symbols"/>
              <a:buChar char="●"/>
            </a:pPr>
            <a:r>
              <a:rPr b="0" i="0" lang="en-US" sz="4400" u="none">
                <a:solidFill>
                  <a:schemeClr val="dk1"/>
                </a:solidFill>
                <a:latin typeface="Arial"/>
                <a:ea typeface="Arial"/>
                <a:cs typeface="Arial"/>
                <a:sym typeface="Arial"/>
              </a:rPr>
              <a:t>Digital Divide</a:t>
            </a:r>
            <a:endParaRPr/>
          </a:p>
          <a:p>
            <a:pPr indent="-342900" lvl="0" marL="342900" rtl="0" algn="l">
              <a:lnSpc>
                <a:spcPct val="100000"/>
              </a:lnSpc>
              <a:spcBef>
                <a:spcPts val="880"/>
              </a:spcBef>
              <a:spcAft>
                <a:spcPts val="0"/>
              </a:spcAft>
              <a:buClr>
                <a:schemeClr val="dk2"/>
              </a:buClr>
              <a:buSzPts val="3080"/>
              <a:buFont typeface="Noto Sans Symbols"/>
              <a:buChar char="●"/>
            </a:pPr>
            <a:r>
              <a:rPr b="0" i="0" lang="en-US" sz="4400" u="none">
                <a:solidFill>
                  <a:schemeClr val="dk1"/>
                </a:solidFill>
                <a:latin typeface="Arial"/>
                <a:ea typeface="Arial"/>
                <a:cs typeface="Arial"/>
                <a:sym typeface="Arial"/>
              </a:rPr>
              <a:t>Propaganda</a:t>
            </a:r>
            <a:endParaRPr/>
          </a:p>
          <a:p>
            <a:pPr indent="-342900" lvl="0" marL="342900" rtl="0" algn="l">
              <a:lnSpc>
                <a:spcPct val="100000"/>
              </a:lnSpc>
              <a:spcBef>
                <a:spcPts val="880"/>
              </a:spcBef>
              <a:spcAft>
                <a:spcPts val="0"/>
              </a:spcAft>
              <a:buClr>
                <a:schemeClr val="dk2"/>
              </a:buClr>
              <a:buSzPts val="3080"/>
              <a:buFont typeface="Noto Sans Symbols"/>
              <a:buChar char="●"/>
            </a:pPr>
            <a:r>
              <a:rPr b="0" i="0" lang="en-US" sz="4400" u="none">
                <a:solidFill>
                  <a:schemeClr val="dk1"/>
                </a:solidFill>
                <a:latin typeface="Arial"/>
                <a:ea typeface="Arial"/>
                <a:cs typeface="Arial"/>
                <a:sym typeface="Arial"/>
              </a:rPr>
              <a:t>Pop Culture</a:t>
            </a:r>
            <a:endParaRPr/>
          </a:p>
          <a:p>
            <a:pPr indent="-342900" lvl="0" marL="342900" rtl="0" algn="l">
              <a:lnSpc>
                <a:spcPct val="100000"/>
              </a:lnSpc>
              <a:spcBef>
                <a:spcPts val="880"/>
              </a:spcBef>
              <a:spcAft>
                <a:spcPts val="0"/>
              </a:spcAft>
              <a:buClr>
                <a:schemeClr val="dk2"/>
              </a:buClr>
              <a:buSzPts val="3080"/>
              <a:buFont typeface="Noto Sans Symbols"/>
              <a:buChar char="●"/>
            </a:pPr>
            <a:r>
              <a:rPr b="0" i="0" lang="en-US" sz="4400" u="none">
                <a:solidFill>
                  <a:schemeClr val="dk1"/>
                </a:solidFill>
                <a:latin typeface="Arial"/>
                <a:ea typeface="Arial"/>
                <a:cs typeface="Arial"/>
                <a:sym typeface="Arial"/>
              </a:rPr>
              <a:t>Universalization</a:t>
            </a:r>
            <a:endParaRPr/>
          </a:p>
          <a:p>
            <a:pPr indent="-342900" lvl="0" marL="342900" rtl="0" algn="l">
              <a:lnSpc>
                <a:spcPct val="100000"/>
              </a:lnSpc>
              <a:spcBef>
                <a:spcPts val="880"/>
              </a:spcBef>
              <a:spcAft>
                <a:spcPts val="0"/>
              </a:spcAft>
              <a:buClr>
                <a:schemeClr val="dk2"/>
              </a:buClr>
              <a:buSzPts val="3080"/>
              <a:buFont typeface="Noto Sans Symbols"/>
              <a:buChar char="●"/>
            </a:pPr>
            <a:r>
              <a:rPr b="0" i="0" lang="en-US" sz="4400" u="none">
                <a:solidFill>
                  <a:schemeClr val="dk1"/>
                </a:solidFill>
                <a:latin typeface="Arial"/>
                <a:ea typeface="Arial"/>
                <a:cs typeface="Arial"/>
                <a:sym typeface="Arial"/>
              </a:rPr>
              <a:t>Hybridization</a:t>
            </a:r>
            <a:endParaRPr/>
          </a:p>
        </p:txBody>
      </p:sp>
      <p:sp>
        <p:nvSpPr>
          <p:cNvPr id="176" name="Google Shape;176;p16"/>
          <p:cNvSpPr/>
          <p:nvPr/>
        </p:nvSpPr>
        <p:spPr>
          <a:xfrm>
            <a:off x="228600" y="228600"/>
            <a:ext cx="4114800" cy="1295400"/>
          </a:xfrm>
          <a:prstGeom prst="rect">
            <a:avLst/>
          </a:prstGeom>
        </p:spPr>
        <p:txBody>
          <a:bodyPr>
            <a:prstTxWarp prst="textPlain"/>
          </a:bodyPr>
          <a:lstStyle/>
          <a:p>
            <a:pPr lvl="0" algn="l"/>
            <a:r>
              <a:rPr b="0" i="0">
                <a:ln>
                  <a:noFill/>
                </a:ln>
                <a:solidFill>
                  <a:srgbClr val="336699"/>
                </a:solidFill>
                <a:latin typeface="Times New Roman"/>
              </a:rPr>
              <a:t>Key Terms </a:t>
            </a:r>
          </a:p>
        </p:txBody>
      </p:sp>
      <p:pic>
        <p:nvPicPr>
          <p:cNvPr descr="cell_phone" id="177" name="Google Shape;177;p16"/>
          <p:cNvPicPr preferRelativeResize="0"/>
          <p:nvPr/>
        </p:nvPicPr>
        <p:blipFill rotWithShape="1">
          <a:blip r:embed="rId3">
            <a:alphaModFix/>
          </a:blip>
          <a:srcRect b="0" l="0" r="0" t="0"/>
          <a:stretch/>
        </p:blipFill>
        <p:spPr>
          <a:xfrm>
            <a:off x="5019675" y="1447800"/>
            <a:ext cx="3705225" cy="495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p:nvPr/>
        </p:nvSpPr>
        <p:spPr>
          <a:xfrm>
            <a:off x="1066800" y="990600"/>
            <a:ext cx="6400800" cy="33528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Impact"/>
              </a:rPr>
              <a:t>Propaganda </a:t>
            </a:r>
          </a:p>
        </p:txBody>
      </p:sp>
      <p:sp>
        <p:nvSpPr>
          <p:cNvPr id="326" name="Google Shape;326;p34"/>
          <p:cNvSpPr txBox="1"/>
          <p:nvPr/>
        </p:nvSpPr>
        <p:spPr>
          <a:xfrm>
            <a:off x="304800" y="5257800"/>
            <a:ext cx="7848600" cy="14255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750"/>
              </a:spcBef>
              <a:spcAft>
                <a:spcPts val="0"/>
              </a:spcAft>
              <a:buClr>
                <a:schemeClr val="dk1"/>
              </a:buClr>
              <a:buSzPts val="3500"/>
              <a:buFont typeface="Batang"/>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vintage-war-propaganda-posters17" id="332" name="Google Shape;332;p35"/>
          <p:cNvPicPr preferRelativeResize="0"/>
          <p:nvPr/>
        </p:nvPicPr>
        <p:blipFill rotWithShape="1">
          <a:blip r:embed="rId3">
            <a:alphaModFix/>
          </a:blip>
          <a:srcRect b="0" l="0" r="0" t="0"/>
          <a:stretch/>
        </p:blipFill>
        <p:spPr>
          <a:xfrm rot="600000">
            <a:off x="609600" y="3276600"/>
            <a:ext cx="2392362" cy="3067050"/>
          </a:xfrm>
          <a:prstGeom prst="rect">
            <a:avLst/>
          </a:prstGeom>
          <a:noFill/>
          <a:ln>
            <a:noFill/>
          </a:ln>
        </p:spPr>
      </p:pic>
      <p:pic>
        <p:nvPicPr>
          <p:cNvPr descr="Nuclear-Propaganda-poster-41458" id="333" name="Google Shape;333;p35"/>
          <p:cNvPicPr preferRelativeResize="0"/>
          <p:nvPr/>
        </p:nvPicPr>
        <p:blipFill rotWithShape="1">
          <a:blip r:embed="rId4">
            <a:alphaModFix/>
          </a:blip>
          <a:srcRect b="0" l="0" r="0" t="0"/>
          <a:stretch/>
        </p:blipFill>
        <p:spPr>
          <a:xfrm rot="-480000">
            <a:off x="6248400" y="2362200"/>
            <a:ext cx="2401887" cy="3324225"/>
          </a:xfrm>
          <a:prstGeom prst="rect">
            <a:avLst/>
          </a:prstGeom>
          <a:noFill/>
          <a:ln>
            <a:noFill/>
          </a:ln>
        </p:spPr>
      </p:pic>
      <p:pic>
        <p:nvPicPr>
          <p:cNvPr descr="women-propaganda" id="334" name="Google Shape;334;p35"/>
          <p:cNvPicPr preferRelativeResize="0"/>
          <p:nvPr/>
        </p:nvPicPr>
        <p:blipFill rotWithShape="1">
          <a:blip r:embed="rId5">
            <a:alphaModFix/>
          </a:blip>
          <a:srcRect b="0" l="0" r="0" t="0"/>
          <a:stretch/>
        </p:blipFill>
        <p:spPr>
          <a:xfrm rot="300000">
            <a:off x="3657600" y="3200400"/>
            <a:ext cx="2043112" cy="2676525"/>
          </a:xfrm>
          <a:prstGeom prst="rect">
            <a:avLst/>
          </a:prstGeom>
          <a:noFill/>
          <a:ln>
            <a:noFill/>
          </a:ln>
        </p:spPr>
      </p:pic>
      <p:pic>
        <p:nvPicPr>
          <p:cNvPr descr="carpool" id="335" name="Google Shape;335;p35"/>
          <p:cNvPicPr preferRelativeResize="0"/>
          <p:nvPr/>
        </p:nvPicPr>
        <p:blipFill rotWithShape="1">
          <a:blip r:embed="rId6">
            <a:alphaModFix/>
          </a:blip>
          <a:srcRect b="0" l="0" r="0" t="0"/>
          <a:stretch/>
        </p:blipFill>
        <p:spPr>
          <a:xfrm>
            <a:off x="304800" y="381000"/>
            <a:ext cx="3429000" cy="2335212"/>
          </a:xfrm>
          <a:prstGeom prst="rect">
            <a:avLst/>
          </a:prstGeom>
          <a:noFill/>
          <a:ln>
            <a:noFill/>
          </a:ln>
        </p:spPr>
      </p:pic>
      <p:sp>
        <p:nvSpPr>
          <p:cNvPr id="336" name="Google Shape;336;p35"/>
          <p:cNvSpPr txBox="1"/>
          <p:nvPr/>
        </p:nvSpPr>
        <p:spPr>
          <a:xfrm>
            <a:off x="4343400" y="990600"/>
            <a:ext cx="3124200" cy="823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Examples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6"/>
          <p:cNvSpPr txBox="1"/>
          <p:nvPr>
            <p:ph idx="1" type="body"/>
          </p:nvPr>
        </p:nvSpPr>
        <p:spPr>
          <a:xfrm>
            <a:off x="152400" y="1524000"/>
            <a:ext cx="7543800" cy="4640262"/>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3080"/>
              <a:buNone/>
            </a:pPr>
            <a:r>
              <a:rPr b="0" i="0" lang="en-US" sz="4400" u="none">
                <a:solidFill>
                  <a:schemeClr val="dk1"/>
                </a:solidFill>
                <a:latin typeface="Arial"/>
                <a:ea typeface="Arial"/>
                <a:cs typeface="Arial"/>
                <a:sym typeface="Arial"/>
              </a:rPr>
              <a:t>Read together</a:t>
            </a:r>
            <a:endParaRPr/>
          </a:p>
          <a:p>
            <a:pPr indent="-342900" lvl="0" marL="342900" rtl="0" algn="ctr">
              <a:lnSpc>
                <a:spcPct val="100000"/>
              </a:lnSpc>
              <a:spcBef>
                <a:spcPts val="880"/>
              </a:spcBef>
              <a:spcAft>
                <a:spcPts val="0"/>
              </a:spcAft>
              <a:buSzPts val="3080"/>
              <a:buNone/>
            </a:pPr>
            <a:r>
              <a:rPr b="0" i="0" lang="en-US" sz="4400" u="none">
                <a:solidFill>
                  <a:schemeClr val="dk1"/>
                </a:solidFill>
                <a:latin typeface="Arial"/>
                <a:ea typeface="Arial"/>
                <a:cs typeface="Arial"/>
                <a:sym typeface="Arial"/>
              </a:rPr>
              <a:t>The Debate</a:t>
            </a:r>
            <a:endParaRPr/>
          </a:p>
          <a:p>
            <a:pPr indent="-342900" lvl="0" marL="342900" rtl="0" algn="ctr">
              <a:lnSpc>
                <a:spcPct val="100000"/>
              </a:lnSpc>
              <a:spcBef>
                <a:spcPts val="880"/>
              </a:spcBef>
              <a:spcAft>
                <a:spcPts val="0"/>
              </a:spcAft>
              <a:buSzPts val="3080"/>
              <a:buNone/>
            </a:pPr>
            <a:r>
              <a:t/>
            </a:r>
            <a:endParaRPr b="0" i="0" sz="44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Increases connections among people</a:t>
            </a:r>
            <a:endParaRPr/>
          </a:p>
          <a:p>
            <a:pPr indent="-342900" lvl="0" marL="342900" rtl="0" algn="ctr">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VS</a:t>
            </a:r>
            <a:endParaRPr/>
          </a:p>
          <a:p>
            <a:pPr indent="-342900" lvl="0" marL="342900" rtl="0" algn="ctr">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Promotes Social Isolation</a:t>
            </a:r>
            <a:endParaRPr/>
          </a:p>
        </p:txBody>
      </p:sp>
      <p:sp>
        <p:nvSpPr>
          <p:cNvPr id="343" name="Google Shape;343;p36"/>
          <p:cNvSpPr/>
          <p:nvPr/>
        </p:nvSpPr>
        <p:spPr>
          <a:xfrm>
            <a:off x="152400" y="152400"/>
            <a:ext cx="7620000" cy="6477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Black"/>
              </a:rPr>
              <a:t>Techno-Isolation: 75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7"/>
          <p:cNvSpPr txBox="1"/>
          <p:nvPr>
            <p:ph type="title"/>
          </p:nvPr>
        </p:nvSpPr>
        <p:spPr>
          <a:xfrm>
            <a:off x="1295400" y="304800"/>
            <a:ext cx="1752600" cy="8080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Arial"/>
              <a:buNone/>
            </a:pPr>
            <a:r>
              <a:rPr b="1" i="0" lang="en-US" sz="2800" u="none">
                <a:solidFill>
                  <a:schemeClr val="dk2"/>
                </a:solidFill>
                <a:latin typeface="Arial"/>
                <a:ea typeface="Arial"/>
                <a:cs typeface="Arial"/>
                <a:sym typeface="Arial"/>
              </a:rPr>
              <a:t>Media</a:t>
            </a:r>
            <a:endParaRPr/>
          </a:p>
        </p:txBody>
      </p:sp>
      <p:pic>
        <p:nvPicPr>
          <p:cNvPr descr="news" id="349" name="Google Shape;349;p37"/>
          <p:cNvPicPr preferRelativeResize="0"/>
          <p:nvPr/>
        </p:nvPicPr>
        <p:blipFill rotWithShape="1">
          <a:blip r:embed="rId3">
            <a:alphaModFix/>
          </a:blip>
          <a:srcRect b="0" l="0" r="0" t="0"/>
          <a:stretch/>
        </p:blipFill>
        <p:spPr>
          <a:xfrm>
            <a:off x="228600" y="1600200"/>
            <a:ext cx="3698875" cy="4533900"/>
          </a:xfrm>
          <a:prstGeom prst="rect">
            <a:avLst/>
          </a:prstGeom>
          <a:noFill/>
          <a:ln>
            <a:noFill/>
          </a:ln>
        </p:spPr>
      </p:pic>
      <p:sp>
        <p:nvSpPr>
          <p:cNvPr id="350" name="Google Shape;350;p37"/>
          <p:cNvSpPr txBox="1"/>
          <p:nvPr/>
        </p:nvSpPr>
        <p:spPr>
          <a:xfrm>
            <a:off x="5334000" y="2438400"/>
            <a:ext cx="28956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37"/>
          <p:cNvSpPr txBox="1"/>
          <p:nvPr/>
        </p:nvSpPr>
        <p:spPr>
          <a:xfrm>
            <a:off x="3048000" y="95250"/>
            <a:ext cx="5181600" cy="43703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To what extent does media play a role in your life?</a:t>
            </a:r>
            <a:endParaRPr/>
          </a:p>
          <a:p>
            <a:pPr indent="0" lvl="0" marL="0" marR="0" rtl="0" algn="ctr">
              <a:lnSpc>
                <a:spcPct val="100000"/>
              </a:lnSpc>
              <a:spcBef>
                <a:spcPts val="200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Let’s read page 76</a:t>
            </a:r>
            <a:endParaRPr/>
          </a:p>
          <a:p>
            <a:pPr indent="0" lvl="0" marL="0" marR="0" rtl="0" algn="l">
              <a:lnSpc>
                <a:spcPct val="100000"/>
              </a:lnSpc>
              <a:spcBef>
                <a:spcPts val="70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Lee Harvey Oswald Assassination </a:t>
            </a:r>
            <a:r>
              <a:rPr b="1" i="0" lang="en-US" sz="1400" u="sng">
                <a:solidFill>
                  <a:schemeClr val="dk1"/>
                </a:solidFill>
                <a:latin typeface="Arial"/>
                <a:ea typeface="Arial"/>
                <a:cs typeface="Arial"/>
                <a:sym typeface="Arial"/>
                <a:hlinkClick r:id="rId4">
                  <a:extLst>
                    <a:ext uri="{A12FA001-AC4F-418D-AE19-62706E023703}">
                      <ahyp:hlinkClr val="tx"/>
                    </a:ext>
                  </a:extLst>
                </a:hlinkClick>
              </a:rPr>
              <a:t>http://www.youtube.com/watch?v=0xU7Lhd7Wwo</a:t>
            </a:r>
            <a:r>
              <a:rPr b="1" i="0" lang="en-US" sz="1400" u="none">
                <a:solidFill>
                  <a:schemeClr val="dk1"/>
                </a:solidFill>
                <a:latin typeface="Arial"/>
                <a:ea typeface="Arial"/>
                <a:cs typeface="Arial"/>
                <a:sym typeface="Arial"/>
              </a:rPr>
              <a:t> (1:01 min.)</a:t>
            </a:r>
            <a:endParaRPr/>
          </a:p>
          <a:p>
            <a:pPr indent="0" lvl="0" marL="0" marR="0" rtl="0" algn="l">
              <a:lnSpc>
                <a:spcPct val="100000"/>
              </a:lnSpc>
              <a:spcBef>
                <a:spcPts val="70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Hi quality footage of JFK Assassination </a:t>
            </a:r>
            <a:r>
              <a:rPr b="1" i="0" lang="en-US" sz="1400" u="sng">
                <a:solidFill>
                  <a:schemeClr val="dk1"/>
                </a:solidFill>
                <a:latin typeface="Arial"/>
                <a:ea typeface="Arial"/>
                <a:cs typeface="Arial"/>
                <a:sym typeface="Arial"/>
                <a:hlinkClick r:id="rId5">
                  <a:extLst>
                    <a:ext uri="{A12FA001-AC4F-418D-AE19-62706E023703}">
                      <ahyp:hlinkClr val="tx"/>
                    </a:ext>
                  </a:extLst>
                </a:hlinkClick>
              </a:rPr>
              <a:t>http://www.youtube.com/watch?v=1q91RZko5Gw</a:t>
            </a:r>
            <a:r>
              <a:rPr b="1" i="0" lang="en-US" sz="1400" u="none">
                <a:solidFill>
                  <a:schemeClr val="dk1"/>
                </a:solidFill>
                <a:latin typeface="Arial"/>
                <a:ea typeface="Arial"/>
                <a:cs typeface="Arial"/>
                <a:sym typeface="Arial"/>
              </a:rPr>
              <a:t> (5:49 min.)</a:t>
            </a:r>
            <a:endParaRPr/>
          </a:p>
        </p:txBody>
      </p:sp>
      <p:sp>
        <p:nvSpPr>
          <p:cNvPr id="352" name="Google Shape;352;p37"/>
          <p:cNvSpPr txBox="1"/>
          <p:nvPr/>
        </p:nvSpPr>
        <p:spPr>
          <a:xfrm>
            <a:off x="4343400" y="4495800"/>
            <a:ext cx="4648200" cy="1497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Rate this on a scale from 1 to 10:</a:t>
            </a:r>
            <a:endParaRPr/>
          </a:p>
          <a:p>
            <a:pPr indent="0" lvl="0" marL="0" marR="0" rtl="0" algn="l">
              <a:lnSpc>
                <a:spcPct val="100000"/>
              </a:lnSpc>
              <a:spcBef>
                <a:spcPts val="115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1 – Very Little</a:t>
            </a:r>
            <a:endParaRPr/>
          </a:p>
          <a:p>
            <a:pPr indent="0" lvl="0" marL="0" marR="0" rtl="0" algn="l">
              <a:lnSpc>
                <a:spcPct val="100000"/>
              </a:lnSpc>
              <a:spcBef>
                <a:spcPts val="1150"/>
              </a:spcBef>
              <a:spcAft>
                <a:spcPts val="0"/>
              </a:spcAft>
              <a:buClr>
                <a:schemeClr val="dk1"/>
              </a:buClr>
              <a:buSzPts val="2300"/>
              <a:buFont typeface="Arial"/>
              <a:buNone/>
            </a:pPr>
            <a:r>
              <a:rPr b="0" i="0" lang="en-US" sz="2300" u="none">
                <a:solidFill>
                  <a:schemeClr val="dk1"/>
                </a:solidFill>
                <a:latin typeface="Arial"/>
                <a:ea typeface="Arial"/>
                <a:cs typeface="Arial"/>
                <a:sym typeface="Arial"/>
              </a:rPr>
              <a:t>10 – Runs my life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8"/>
          <p:cNvSpPr/>
          <p:nvPr/>
        </p:nvSpPr>
        <p:spPr>
          <a:xfrm>
            <a:off x="533400" y="381000"/>
            <a:ext cx="7772400" cy="61722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Black"/>
              </a:rPr>
              <a:t>Please  Identify  the  Following  Images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bfdb7d283f8db0ce33448cef1f818d4d-ge.jpg image by sleahy21" id="364" name="Google Shape;364;p39"/>
          <p:cNvPicPr preferRelativeResize="0"/>
          <p:nvPr/>
        </p:nvPicPr>
        <p:blipFill rotWithShape="1">
          <a:blip r:embed="rId3">
            <a:alphaModFix/>
          </a:blip>
          <a:srcRect b="0" l="0" r="0" t="0"/>
          <a:stretch/>
        </p:blipFill>
        <p:spPr>
          <a:xfrm>
            <a:off x="6400800" y="3581400"/>
            <a:ext cx="1878012" cy="2819400"/>
          </a:xfrm>
          <a:prstGeom prst="rect">
            <a:avLst/>
          </a:prstGeom>
          <a:noFill/>
          <a:ln>
            <a:noFill/>
          </a:ln>
        </p:spPr>
      </p:pic>
      <p:pic>
        <p:nvPicPr>
          <p:cNvPr descr="lindsay-lohan" id="365" name="Google Shape;365;p39"/>
          <p:cNvPicPr preferRelativeResize="0"/>
          <p:nvPr/>
        </p:nvPicPr>
        <p:blipFill rotWithShape="1">
          <a:blip r:embed="rId4">
            <a:alphaModFix/>
          </a:blip>
          <a:srcRect b="0" l="0" r="0" t="0"/>
          <a:stretch/>
        </p:blipFill>
        <p:spPr>
          <a:xfrm>
            <a:off x="6248400" y="381000"/>
            <a:ext cx="2103437" cy="2628900"/>
          </a:xfrm>
          <a:prstGeom prst="rect">
            <a:avLst/>
          </a:prstGeom>
          <a:noFill/>
          <a:ln>
            <a:noFill/>
          </a:ln>
        </p:spPr>
      </p:pic>
      <p:pic>
        <p:nvPicPr>
          <p:cNvPr descr="Elmo_Sesame_Street" id="366" name="Google Shape;366;p39"/>
          <p:cNvPicPr preferRelativeResize="0"/>
          <p:nvPr/>
        </p:nvPicPr>
        <p:blipFill rotWithShape="1">
          <a:blip r:embed="rId5">
            <a:alphaModFix/>
          </a:blip>
          <a:srcRect b="0" l="0" r="0" t="0"/>
          <a:stretch/>
        </p:blipFill>
        <p:spPr>
          <a:xfrm>
            <a:off x="381000" y="4495800"/>
            <a:ext cx="2514600" cy="2011362"/>
          </a:xfrm>
          <a:prstGeom prst="rect">
            <a:avLst/>
          </a:prstGeom>
          <a:noFill/>
          <a:ln>
            <a:noFill/>
          </a:ln>
        </p:spPr>
      </p:pic>
      <p:pic>
        <p:nvPicPr>
          <p:cNvPr descr="britney-spears-101" id="367" name="Google Shape;367;p39"/>
          <p:cNvPicPr preferRelativeResize="0"/>
          <p:nvPr/>
        </p:nvPicPr>
        <p:blipFill rotWithShape="1">
          <a:blip r:embed="rId6">
            <a:alphaModFix/>
          </a:blip>
          <a:srcRect b="0" l="0" r="0" t="0"/>
          <a:stretch/>
        </p:blipFill>
        <p:spPr>
          <a:xfrm>
            <a:off x="304800" y="381000"/>
            <a:ext cx="2743200" cy="2057400"/>
          </a:xfrm>
          <a:prstGeom prst="rect">
            <a:avLst/>
          </a:prstGeom>
          <a:noFill/>
          <a:ln>
            <a:noFill/>
          </a:ln>
        </p:spPr>
      </p:pic>
      <p:pic>
        <p:nvPicPr>
          <p:cNvPr descr="barack-obama-for-president" id="368" name="Google Shape;368;p39"/>
          <p:cNvPicPr preferRelativeResize="0"/>
          <p:nvPr/>
        </p:nvPicPr>
        <p:blipFill rotWithShape="1">
          <a:blip r:embed="rId7">
            <a:alphaModFix/>
          </a:blip>
          <a:srcRect b="0" l="0" r="0" t="0"/>
          <a:stretch/>
        </p:blipFill>
        <p:spPr>
          <a:xfrm>
            <a:off x="3352800" y="2362200"/>
            <a:ext cx="2614612" cy="23383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gandhi-in-1931" id="374" name="Google Shape;374;p40"/>
          <p:cNvPicPr preferRelativeResize="0"/>
          <p:nvPr/>
        </p:nvPicPr>
        <p:blipFill rotWithShape="1">
          <a:blip r:embed="rId3">
            <a:alphaModFix/>
          </a:blip>
          <a:srcRect b="0" l="0" r="0" t="0"/>
          <a:stretch/>
        </p:blipFill>
        <p:spPr>
          <a:xfrm>
            <a:off x="228600" y="228600"/>
            <a:ext cx="2184400" cy="2933700"/>
          </a:xfrm>
          <a:prstGeom prst="rect">
            <a:avLst/>
          </a:prstGeom>
          <a:noFill/>
          <a:ln>
            <a:noFill/>
          </a:ln>
        </p:spPr>
      </p:pic>
      <p:pic>
        <p:nvPicPr>
          <p:cNvPr descr="2f07e4b24c059ee01ab7c844ceb1" id="375" name="Google Shape;375;p40"/>
          <p:cNvPicPr preferRelativeResize="0"/>
          <p:nvPr/>
        </p:nvPicPr>
        <p:blipFill rotWithShape="1">
          <a:blip r:embed="rId4">
            <a:alphaModFix/>
          </a:blip>
          <a:srcRect b="0" l="0" r="0" t="0"/>
          <a:stretch/>
        </p:blipFill>
        <p:spPr>
          <a:xfrm>
            <a:off x="152400" y="3810000"/>
            <a:ext cx="2193925" cy="2728912"/>
          </a:xfrm>
          <a:prstGeom prst="rect">
            <a:avLst/>
          </a:prstGeom>
          <a:noFill/>
          <a:ln>
            <a:noFill/>
          </a:ln>
        </p:spPr>
      </p:pic>
      <p:pic>
        <p:nvPicPr>
          <p:cNvPr descr="nelson-mandela" id="376" name="Google Shape;376;p40"/>
          <p:cNvPicPr preferRelativeResize="0"/>
          <p:nvPr/>
        </p:nvPicPr>
        <p:blipFill rotWithShape="1">
          <a:blip r:embed="rId5">
            <a:alphaModFix/>
          </a:blip>
          <a:srcRect b="0" l="0" r="0" t="0"/>
          <a:stretch/>
        </p:blipFill>
        <p:spPr>
          <a:xfrm>
            <a:off x="3352800" y="1828800"/>
            <a:ext cx="2609850" cy="3286125"/>
          </a:xfrm>
          <a:prstGeom prst="rect">
            <a:avLst/>
          </a:prstGeom>
          <a:noFill/>
          <a:ln>
            <a:noFill/>
          </a:ln>
        </p:spPr>
      </p:pic>
      <p:pic>
        <p:nvPicPr>
          <p:cNvPr descr="churchill" id="377" name="Google Shape;377;p40"/>
          <p:cNvPicPr preferRelativeResize="0"/>
          <p:nvPr/>
        </p:nvPicPr>
        <p:blipFill rotWithShape="1">
          <a:blip r:embed="rId6">
            <a:alphaModFix/>
          </a:blip>
          <a:srcRect b="0" l="0" r="0" t="0"/>
          <a:stretch/>
        </p:blipFill>
        <p:spPr>
          <a:xfrm>
            <a:off x="6740525" y="3733800"/>
            <a:ext cx="2206625" cy="2971800"/>
          </a:xfrm>
          <a:prstGeom prst="rect">
            <a:avLst/>
          </a:prstGeom>
          <a:noFill/>
          <a:ln>
            <a:noFill/>
          </a:ln>
        </p:spPr>
      </p:pic>
      <p:pic>
        <p:nvPicPr>
          <p:cNvPr descr="File:Nellie McClung.jpg" id="378" name="Google Shape;378;p40"/>
          <p:cNvPicPr preferRelativeResize="0"/>
          <p:nvPr/>
        </p:nvPicPr>
        <p:blipFill rotWithShape="1">
          <a:blip r:embed="rId7">
            <a:alphaModFix/>
          </a:blip>
          <a:srcRect b="0" l="0" r="0" t="0"/>
          <a:stretch/>
        </p:blipFill>
        <p:spPr>
          <a:xfrm>
            <a:off x="6781800" y="381000"/>
            <a:ext cx="1920875" cy="3124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1"/>
          <p:cNvSpPr/>
          <p:nvPr/>
        </p:nvSpPr>
        <p:spPr>
          <a:xfrm>
            <a:off x="228600" y="304800"/>
            <a:ext cx="7315200" cy="990600"/>
          </a:xfrm>
          <a:prstGeom prst="rect">
            <a:avLst/>
          </a:prstGeom>
        </p:spPr>
        <p:txBody>
          <a:bodyPr>
            <a:prstTxWarp prst="textPlain"/>
          </a:bodyPr>
          <a:lstStyle/>
          <a:p>
            <a:pPr lvl="0" algn="l"/>
            <a:r>
              <a:rPr b="0" i="0">
                <a:ln cap="flat" cmpd="sng" w="12700">
                  <a:solidFill>
                    <a:srgbClr val="3333CC"/>
                  </a:solidFill>
                  <a:prstDash val="solid"/>
                  <a:miter lim="800000"/>
                  <a:headEnd len="sm" w="sm" type="none"/>
                  <a:tailEnd len="sm" w="sm" type="none"/>
                </a:ln>
                <a:solidFill>
                  <a:srgbClr val="B2B2B2">
                    <a:alpha val="49803"/>
                  </a:srgbClr>
                </a:solidFill>
                <a:latin typeface="Arial Black"/>
              </a:rPr>
              <a:t>...And your total is? </a:t>
            </a:r>
          </a:p>
        </p:txBody>
      </p:sp>
      <p:graphicFrame>
        <p:nvGraphicFramePr>
          <p:cNvPr id="385" name="Google Shape;385;p41"/>
          <p:cNvGraphicFramePr/>
          <p:nvPr/>
        </p:nvGraphicFramePr>
        <p:xfrm>
          <a:off x="457200" y="1371600"/>
          <a:ext cx="3000000" cy="3000000"/>
        </p:xfrm>
        <a:graphic>
          <a:graphicData uri="http://schemas.openxmlformats.org/drawingml/2006/table">
            <a:tbl>
              <a:tblPr>
                <a:noFill/>
                <a:tableStyleId>{A9EFA23A-8964-48EF-9C0F-6D2ADC03B4C7}</a:tableStyleId>
              </a:tblPr>
              <a:tblGrid>
                <a:gridCol w="4114800"/>
                <a:gridCol w="4114800"/>
              </a:tblGrid>
              <a:tr h="533400">
                <a:tc>
                  <a:txBody>
                    <a:bodyPr/>
                    <a:lstStyle/>
                    <a:p>
                      <a:pPr indent="0" lvl="0" marL="0" marR="0" rtl="0" algn="ctr">
                        <a:lnSpc>
                          <a:spcPct val="10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SLIDE # 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SLIDE # 2</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9217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9217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9217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9217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9217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2"/>
          <p:cNvSpPr txBox="1"/>
          <p:nvPr>
            <p:ph type="title"/>
          </p:nvPr>
        </p:nvSpPr>
        <p:spPr>
          <a:xfrm>
            <a:off x="533400" y="0"/>
            <a:ext cx="7543800" cy="8080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Newsworthiness</a:t>
            </a:r>
            <a:endParaRPr/>
          </a:p>
        </p:txBody>
      </p:sp>
      <p:sp>
        <p:nvSpPr>
          <p:cNvPr id="392" name="Google Shape;392;p42"/>
          <p:cNvSpPr txBox="1"/>
          <p:nvPr>
            <p:ph idx="1" type="body"/>
          </p:nvPr>
        </p:nvSpPr>
        <p:spPr>
          <a:xfrm>
            <a:off x="304800" y="1066800"/>
            <a:ext cx="29718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What makes a story newsworthy?</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Why are some left out and others are not?</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pic>
        <p:nvPicPr>
          <p:cNvPr descr="edmonton_sun1" id="393" name="Google Shape;393;p42"/>
          <p:cNvPicPr preferRelativeResize="0"/>
          <p:nvPr/>
        </p:nvPicPr>
        <p:blipFill rotWithShape="1">
          <a:blip r:embed="rId3">
            <a:alphaModFix/>
          </a:blip>
          <a:srcRect b="0" l="0" r="0" t="0"/>
          <a:stretch/>
        </p:blipFill>
        <p:spPr>
          <a:xfrm>
            <a:off x="5715000" y="3352800"/>
            <a:ext cx="2882900" cy="3276600"/>
          </a:xfrm>
          <a:prstGeom prst="rect">
            <a:avLst/>
          </a:prstGeom>
          <a:noFill/>
          <a:ln>
            <a:noFill/>
          </a:ln>
        </p:spPr>
      </p:pic>
      <p:sp>
        <p:nvSpPr>
          <p:cNvPr id="394" name="Google Shape;394;p42"/>
          <p:cNvSpPr/>
          <p:nvPr/>
        </p:nvSpPr>
        <p:spPr>
          <a:xfrm>
            <a:off x="4114800" y="838200"/>
            <a:ext cx="3962400" cy="3810000"/>
          </a:xfrm>
          <a:custGeom>
            <a:rect b="b" l="l" r="r" t="t"/>
            <a:pathLst>
              <a:path extrusionOk="0" h="21600" w="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hlink"/>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p42"/>
          <p:cNvSpPr txBox="1"/>
          <p:nvPr/>
        </p:nvSpPr>
        <p:spPr>
          <a:xfrm>
            <a:off x="3429000" y="4800600"/>
            <a:ext cx="2286000" cy="18002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FRONT PAGE NEWS IN EDMONTON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3"/>
          <p:cNvSpPr txBox="1"/>
          <p:nvPr>
            <p:ph idx="1" type="body"/>
          </p:nvPr>
        </p:nvSpPr>
        <p:spPr>
          <a:xfrm>
            <a:off x="228600" y="304800"/>
            <a:ext cx="86106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560"/>
              </a:spcBef>
              <a:spcAft>
                <a:spcPts val="0"/>
              </a:spcAft>
              <a:buSzPts val="1960"/>
              <a:buNone/>
            </a:pPr>
            <a:r>
              <a:rPr b="0" i="0" lang="en-US" sz="2800" u="none">
                <a:solidFill>
                  <a:schemeClr val="dk1"/>
                </a:solidFill>
                <a:latin typeface="Arial"/>
                <a:ea typeface="Arial"/>
                <a:cs typeface="Arial"/>
                <a:sym typeface="Arial"/>
              </a:rPr>
              <a:t>Examine Disasters:</a:t>
            </a:r>
            <a:endParaRPr/>
          </a:p>
          <a:p>
            <a:pPr indent="-342900" lvl="0" marL="342900" rtl="0" algn="l">
              <a:lnSpc>
                <a:spcPct val="100000"/>
              </a:lnSpc>
              <a:spcBef>
                <a:spcPts val="560"/>
              </a:spcBef>
              <a:spcAft>
                <a:spcPts val="0"/>
              </a:spcAft>
              <a:buSzPts val="1960"/>
              <a:buNone/>
            </a:pPr>
            <a:r>
              <a:rPr b="0" i="0" lang="en-US" sz="2800" u="none">
                <a:solidFill>
                  <a:schemeClr val="dk1"/>
                </a:solidFill>
                <a:latin typeface="Arial"/>
                <a:ea typeface="Arial"/>
                <a:cs typeface="Arial"/>
                <a:sym typeface="Arial"/>
              </a:rPr>
              <a:t>International Federation of Red Cross:</a:t>
            </a:r>
            <a:endParaRPr/>
          </a:p>
          <a:p>
            <a:pPr indent="-342900" lvl="0" marL="342900" rtl="0" algn="l">
              <a:lnSpc>
                <a:spcPct val="100000"/>
              </a:lnSpc>
              <a:spcBef>
                <a:spcPts val="560"/>
              </a:spcBef>
              <a:spcAft>
                <a:spcPts val="0"/>
              </a:spcAft>
              <a:buClr>
                <a:schemeClr val="dk2"/>
              </a:buClr>
              <a:buSzPts val="1960"/>
              <a:buFont typeface="Noto Sans Symbols"/>
              <a:buChar char="●"/>
            </a:pPr>
            <a:r>
              <a:rPr b="0" i="0" lang="en-US" sz="2800" u="none">
                <a:solidFill>
                  <a:schemeClr val="dk1"/>
                </a:solidFill>
                <a:latin typeface="Arial"/>
                <a:ea typeface="Arial"/>
                <a:cs typeface="Arial"/>
                <a:sym typeface="Arial"/>
              </a:rPr>
              <a:t>The disasters that attract the most coverage are those that are unusual but can be explained.</a:t>
            </a:r>
            <a:endParaRPr/>
          </a:p>
          <a:p>
            <a:pPr indent="-342900" lvl="0" marL="342900" rtl="0" algn="l">
              <a:lnSpc>
                <a:spcPct val="100000"/>
              </a:lnSpc>
              <a:spcBef>
                <a:spcPts val="560"/>
              </a:spcBef>
              <a:spcAft>
                <a:spcPts val="0"/>
              </a:spcAft>
              <a:buClr>
                <a:schemeClr val="dk2"/>
              </a:buClr>
              <a:buSzPts val="1960"/>
              <a:buFont typeface="Noto Sans Symbols"/>
              <a:buChar char="●"/>
            </a:pPr>
            <a:r>
              <a:rPr b="0" i="0" lang="en-US" sz="2800" u="none">
                <a:solidFill>
                  <a:schemeClr val="dk1"/>
                </a:solidFill>
                <a:latin typeface="Arial"/>
                <a:ea typeface="Arial"/>
                <a:cs typeface="Arial"/>
                <a:sym typeface="Arial"/>
              </a:rPr>
              <a:t>“Editors sort stories by death tolls” – Red Cross</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sp>
        <p:nvSpPr>
          <p:cNvPr id="402" name="Google Shape;402;p43"/>
          <p:cNvSpPr/>
          <p:nvPr/>
        </p:nvSpPr>
        <p:spPr>
          <a:xfrm>
            <a:off x="304800" y="228600"/>
            <a:ext cx="7467600" cy="609600"/>
          </a:xfrm>
          <a:prstGeom prst="rect">
            <a:avLst/>
          </a:prstGeom>
        </p:spPr>
        <p:txBody>
          <a:bodyPr>
            <a:prstTxWarp prst="textPlain"/>
          </a:bodyPr>
          <a:lstStyle/>
          <a:p>
            <a:pPr lvl="0" algn="l"/>
            <a:r>
              <a:rPr b="0" i="0">
                <a:ln cap="flat" cmpd="sng" w="12700">
                  <a:solidFill>
                    <a:srgbClr val="3333CC"/>
                  </a:solidFill>
                  <a:prstDash val="solid"/>
                  <a:miter lim="800000"/>
                  <a:headEnd len="sm" w="sm" type="none"/>
                  <a:tailEnd len="sm" w="sm" type="none"/>
                </a:ln>
                <a:solidFill>
                  <a:srgbClr val="B2B2B2">
                    <a:alpha val="49803"/>
                  </a:srgbClr>
                </a:solidFill>
                <a:latin typeface="Arial Black"/>
              </a:rPr>
              <a:t>Newsworthiness </a:t>
            </a:r>
          </a:p>
        </p:txBody>
      </p:sp>
      <p:pic>
        <p:nvPicPr>
          <p:cNvPr descr="0112-Haiti-Earthquake-full_full_600" id="403" name="Google Shape;403;p43"/>
          <p:cNvPicPr preferRelativeResize="0"/>
          <p:nvPr/>
        </p:nvPicPr>
        <p:blipFill rotWithShape="1">
          <a:blip r:embed="rId3">
            <a:alphaModFix/>
          </a:blip>
          <a:srcRect b="0" l="0" r="0" t="0"/>
          <a:stretch/>
        </p:blipFill>
        <p:spPr>
          <a:xfrm>
            <a:off x="304800" y="3783012"/>
            <a:ext cx="4267200" cy="2844800"/>
          </a:xfrm>
          <a:prstGeom prst="rect">
            <a:avLst/>
          </a:prstGeom>
          <a:noFill/>
          <a:ln>
            <a:noFill/>
          </a:ln>
        </p:spPr>
      </p:pic>
      <p:pic>
        <p:nvPicPr>
          <p:cNvPr descr="hurricane-katrina-6" id="404" name="Google Shape;404;p43"/>
          <p:cNvPicPr preferRelativeResize="0"/>
          <p:nvPr/>
        </p:nvPicPr>
        <p:blipFill rotWithShape="1">
          <a:blip r:embed="rId4">
            <a:alphaModFix/>
          </a:blip>
          <a:srcRect b="0" l="0" r="0" t="0"/>
          <a:stretch/>
        </p:blipFill>
        <p:spPr>
          <a:xfrm>
            <a:off x="5257800" y="3352800"/>
            <a:ext cx="3254375" cy="3233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ph idx="1" type="body"/>
          </p:nvPr>
        </p:nvSpPr>
        <p:spPr>
          <a:xfrm>
            <a:off x="457200" y="1981200"/>
            <a:ext cx="5943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00"/>
              <a:buNone/>
            </a:pPr>
            <a:r>
              <a:rPr b="0" i="1" lang="en-US" sz="3000" u="none">
                <a:solidFill>
                  <a:schemeClr val="dk1"/>
                </a:solidFill>
                <a:latin typeface="Arial"/>
                <a:ea typeface="Arial"/>
                <a:cs typeface="Arial"/>
                <a:sym typeface="Arial"/>
              </a:rPr>
              <a:t>“Globalization, as defined by rich people like us, is a very nice thing…you are talking about the Internet, you are talking about cellphones, you are talking about computers. This doesn’t affect two-thirds of the people of the world”</a:t>
            </a:r>
            <a:endParaRPr/>
          </a:p>
        </p:txBody>
      </p:sp>
      <p:sp>
        <p:nvSpPr>
          <p:cNvPr descr="Narrow vertical" id="184" name="Google Shape;184;p17"/>
          <p:cNvSpPr/>
          <p:nvPr/>
        </p:nvSpPr>
        <p:spPr>
          <a:xfrm>
            <a:off x="381000" y="304800"/>
            <a:ext cx="6858000" cy="1433512"/>
          </a:xfrm>
          <a:prstGeom prst="rect">
            <a:avLst/>
          </a:prstGeom>
        </p:spPr>
        <p:txBody>
          <a:bodyPr>
            <a:prstTxWarp prst="textPlain"/>
          </a:bodyPr>
          <a:lstStyle/>
          <a:p>
            <a:pPr lvl="0" algn="l"/>
            <a:r>
              <a:rPr b="0" i="0">
                <a:ln cap="flat" cmpd="sng" w="12700">
                  <a:solidFill>
                    <a:srgbClr val="000000"/>
                  </a:solidFill>
                  <a:prstDash val="solid"/>
                  <a:miter lim="800000"/>
                  <a:headEnd len="sm" w="sm" type="none"/>
                  <a:tailEnd len="sm" w="sm" type="none"/>
                </a:ln>
                <a:solidFill>
                  <a:srgbClr val="FFFF00"/>
                </a:solidFill>
                <a:latin typeface="Arial Black"/>
              </a:rPr>
              <a:t>Jimmy Carter </a:t>
            </a:r>
          </a:p>
        </p:txBody>
      </p:sp>
      <p:pic>
        <p:nvPicPr>
          <p:cNvPr descr="http://www.kids-iq-tests.com/presidents/Jimmy-Carter.jpg" id="185" name="Google Shape;185;p17"/>
          <p:cNvPicPr preferRelativeResize="0"/>
          <p:nvPr/>
        </p:nvPicPr>
        <p:blipFill rotWithShape="1">
          <a:blip r:embed="rId3">
            <a:alphaModFix/>
          </a:blip>
          <a:srcRect b="0" l="0" r="0" t="0"/>
          <a:stretch/>
        </p:blipFill>
        <p:spPr>
          <a:xfrm>
            <a:off x="6781800" y="2667000"/>
            <a:ext cx="1958975" cy="2895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4"/>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00"/>
              <a:buNone/>
            </a:pPr>
            <a:r>
              <a:rPr b="1" i="0" lang="en-US" sz="3000" u="sng">
                <a:solidFill>
                  <a:schemeClr val="dk1"/>
                </a:solidFill>
                <a:latin typeface="Arial"/>
                <a:ea typeface="Arial"/>
                <a:cs typeface="Arial"/>
                <a:sym typeface="Arial"/>
              </a:rPr>
              <a:t>Examining “Haiti”:</a:t>
            </a:r>
            <a:endParaRPr/>
          </a:p>
          <a:p>
            <a:pPr indent="-342900" lvl="0" marL="342900" rtl="0" algn="l">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	How many days was this on the front page of the newspapers?</a:t>
            </a:r>
            <a:endParaRPr/>
          </a:p>
          <a:p>
            <a:pPr indent="-342900" lvl="0" marL="342900" rtl="0" algn="l">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	How much room did it get in the newspaper?</a:t>
            </a:r>
            <a:endParaRPr/>
          </a:p>
          <a:p>
            <a:pPr indent="-342900" lvl="0" marL="342900" rtl="0" algn="l">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	How much money, in terms of donations were given for Haiti relief?</a:t>
            </a:r>
            <a:endParaRPr/>
          </a:p>
        </p:txBody>
      </p:sp>
      <p:sp>
        <p:nvSpPr>
          <p:cNvPr id="411" name="Google Shape;411;p44"/>
          <p:cNvSpPr/>
          <p:nvPr/>
        </p:nvSpPr>
        <p:spPr>
          <a:xfrm>
            <a:off x="228600" y="304800"/>
            <a:ext cx="7467600" cy="9017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Impact"/>
              </a:rPr>
              <a:t>Stories that are told </a:t>
            </a:r>
          </a:p>
        </p:txBody>
      </p:sp>
      <p:pic>
        <p:nvPicPr>
          <p:cNvPr descr="sunhaitiedmontonsunday" id="412" name="Google Shape;412;p44"/>
          <p:cNvPicPr preferRelativeResize="0"/>
          <p:nvPr/>
        </p:nvPicPr>
        <p:blipFill rotWithShape="1">
          <a:blip r:embed="rId3">
            <a:alphaModFix/>
          </a:blip>
          <a:srcRect b="0" l="0" r="0" t="0"/>
          <a:stretch/>
        </p:blipFill>
        <p:spPr>
          <a:xfrm>
            <a:off x="6781800" y="4419600"/>
            <a:ext cx="2057400" cy="220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5"/>
          <p:cNvSpPr txBox="1"/>
          <p:nvPr>
            <p:ph idx="1" type="body"/>
          </p:nvPr>
        </p:nvSpPr>
        <p:spPr>
          <a:xfrm>
            <a:off x="0" y="1600200"/>
            <a:ext cx="9144000" cy="4833937"/>
          </a:xfrm>
          <a:prstGeom prst="rect">
            <a:avLst/>
          </a:prstGeom>
          <a:noFill/>
          <a:ln>
            <a:noFill/>
          </a:ln>
        </p:spPr>
        <p:txBody>
          <a:bodyPr anchorCtr="0" anchor="t" bIns="45700" lIns="91425" spcFirstLastPara="1" rIns="91425" wrap="square" tIns="45700">
            <a:noAutofit/>
          </a:bodyPr>
          <a:lstStyle/>
          <a:p>
            <a:pPr indent="-342900" lvl="0" marL="342900" rtl="0" algn="ctr">
              <a:lnSpc>
                <a:spcPct val="90000"/>
              </a:lnSpc>
              <a:spcBef>
                <a:spcPts val="0"/>
              </a:spcBef>
              <a:spcAft>
                <a:spcPts val="0"/>
              </a:spcAft>
              <a:buSzPts val="2800"/>
              <a:buNone/>
            </a:pPr>
            <a:r>
              <a:rPr b="0" i="1" lang="en-US" sz="4000" u="sng">
                <a:solidFill>
                  <a:schemeClr val="dk1"/>
                </a:solidFill>
                <a:hlinkClick r:id="rId3">
                  <a:extLst>
                    <a:ext uri="{A12FA001-AC4F-418D-AE19-62706E023703}">
                      <ahyp:hlinkClr val="tx"/>
                    </a:ext>
                  </a:extLst>
                </a:hlinkClick>
              </a:rPr>
              <a:t>Darfur </a:t>
            </a:r>
            <a:r>
              <a:rPr b="0" i="1" lang="en-US" sz="1800" u="none">
                <a:solidFill>
                  <a:schemeClr val="dk1"/>
                </a:solidFill>
                <a:latin typeface="Arial"/>
                <a:ea typeface="Arial"/>
                <a:cs typeface="Arial"/>
                <a:sym typeface="Arial"/>
              </a:rPr>
              <a:t>(</a:t>
            </a:r>
            <a:r>
              <a:rPr i="1" lang="en-US" sz="1800" u="sng">
                <a:solidFill>
                  <a:schemeClr val="hlink"/>
                </a:solidFill>
                <a:hlinkClick r:id="rId4"/>
              </a:rPr>
              <a:t>Google Slides</a:t>
            </a:r>
            <a:r>
              <a:rPr b="0" i="1" lang="en-US" sz="1800" u="none">
                <a:solidFill>
                  <a:schemeClr val="dk1"/>
                </a:solidFill>
                <a:latin typeface="Arial"/>
                <a:ea typeface="Arial"/>
                <a:cs typeface="Arial"/>
                <a:sym typeface="Arial"/>
              </a:rPr>
              <a:t>)</a:t>
            </a:r>
            <a:endParaRPr/>
          </a:p>
          <a:p>
            <a:pPr indent="-342900" lvl="0" marL="342900" rtl="0" algn="ctr">
              <a:lnSpc>
                <a:spcPct val="90000"/>
              </a:lnSpc>
              <a:spcBef>
                <a:spcPts val="360"/>
              </a:spcBef>
              <a:spcAft>
                <a:spcPts val="0"/>
              </a:spcAft>
              <a:buSzPts val="1260"/>
              <a:buNone/>
            </a:pPr>
            <a:r>
              <a:rPr b="1" i="0" lang="en-US" sz="1800" u="none">
                <a:solidFill>
                  <a:schemeClr val="dk1"/>
                </a:solidFill>
                <a:latin typeface="Arial"/>
                <a:ea typeface="Arial"/>
                <a:cs typeface="Arial"/>
                <a:sym typeface="Arial"/>
              </a:rPr>
              <a:t>On Our Watch ... genocide in Darfur </a:t>
            </a:r>
            <a:r>
              <a:rPr b="1" i="0" lang="en-US" sz="1800" u="sng">
                <a:solidFill>
                  <a:schemeClr val="dk1"/>
                </a:solidFill>
                <a:hlinkClick r:id="rId5">
                  <a:extLst>
                    <a:ext uri="{A12FA001-AC4F-418D-AE19-62706E023703}">
                      <ahyp:hlinkClr val="tx"/>
                    </a:ext>
                  </a:extLst>
                </a:hlinkClick>
              </a:rPr>
              <a:t>https://www.youtube.com/watch?v=EJetVuDSusw</a:t>
            </a:r>
            <a:r>
              <a:rPr b="1" i="0" lang="en-US" sz="1800" u="none">
                <a:solidFill>
                  <a:schemeClr val="dk1"/>
                </a:solidFill>
                <a:latin typeface="Arial"/>
                <a:ea typeface="Arial"/>
                <a:cs typeface="Arial"/>
                <a:sym typeface="Arial"/>
              </a:rPr>
              <a:t> (55:06 min.) </a:t>
            </a:r>
            <a:endParaRPr b="1" i="0" sz="1800" u="none">
              <a:solidFill>
                <a:schemeClr val="dk1"/>
              </a:solidFill>
              <a:latin typeface="Arial"/>
              <a:ea typeface="Arial"/>
              <a:cs typeface="Arial"/>
              <a:sym typeface="Arial"/>
            </a:endParaRPr>
          </a:p>
          <a:p>
            <a:pPr indent="-342900" lvl="0" marL="342900" rtl="0" algn="ctr">
              <a:lnSpc>
                <a:spcPct val="90000"/>
              </a:lnSpc>
              <a:spcBef>
                <a:spcPts val="360"/>
              </a:spcBef>
              <a:spcAft>
                <a:spcPts val="0"/>
              </a:spcAft>
              <a:buSzPts val="1260"/>
              <a:buNone/>
            </a:pPr>
            <a:r>
              <a:rPr b="1" lang="en-US" sz="1800"/>
              <a:t>Viewing Guide (</a:t>
            </a:r>
            <a:r>
              <a:rPr b="1" lang="en-US" sz="1800" u="sng">
                <a:solidFill>
                  <a:schemeClr val="hlink"/>
                </a:solidFill>
                <a:hlinkClick r:id="rId6"/>
              </a:rPr>
              <a:t>here</a:t>
            </a:r>
            <a:r>
              <a:rPr b="1" lang="en-US" sz="1800"/>
              <a:t>)</a:t>
            </a:r>
            <a:r>
              <a:rPr b="1" i="0" lang="en-US" sz="1800" u="none">
                <a:solidFill>
                  <a:schemeClr val="dk1"/>
                </a:solidFill>
                <a:latin typeface="Arial"/>
                <a:ea typeface="Arial"/>
                <a:cs typeface="Arial"/>
                <a:sym typeface="Arial"/>
              </a:rPr>
              <a:t> </a:t>
            </a:r>
            <a:endParaRPr b="0" i="1" sz="1800" u="none">
              <a:solidFill>
                <a:schemeClr val="dk1"/>
              </a:solidFill>
              <a:latin typeface="Arial"/>
              <a:ea typeface="Arial"/>
              <a:cs typeface="Arial"/>
              <a:sym typeface="Arial"/>
            </a:endParaRPr>
          </a:p>
          <a:p>
            <a:pPr indent="-342900" lvl="0" marL="342900" rtl="0" algn="ctr">
              <a:lnSpc>
                <a:spcPct val="90000"/>
              </a:lnSpc>
              <a:spcBef>
                <a:spcPts val="600"/>
              </a:spcBef>
              <a:spcAft>
                <a:spcPts val="0"/>
              </a:spcAft>
              <a:buSzPts val="2100"/>
              <a:buNone/>
            </a:pPr>
            <a:r>
              <a:rPr b="0" i="0" lang="en-US" sz="3000" u="sng">
                <a:solidFill>
                  <a:schemeClr val="dk1"/>
                </a:solidFill>
                <a:hlinkClick r:id="rId7">
                  <a:extLst>
                    <a:ext uri="{A12FA001-AC4F-418D-AE19-62706E023703}">
                      <ahyp:hlinkClr val="tx"/>
                    </a:ext>
                  </a:extLst>
                </a:hlinkClick>
              </a:rPr>
              <a:t>Formal Writing Assessment</a:t>
            </a:r>
            <a:endParaRPr/>
          </a:p>
          <a:p>
            <a:pPr indent="-342900" lvl="0" marL="342900" rtl="0" algn="l">
              <a:lnSpc>
                <a:spcPct val="90000"/>
              </a:lnSpc>
              <a:spcBef>
                <a:spcPts val="640"/>
              </a:spcBef>
              <a:spcAft>
                <a:spcPts val="0"/>
              </a:spcAft>
              <a:buClr>
                <a:schemeClr val="dk2"/>
              </a:buClr>
              <a:buSzPts val="2240"/>
              <a:buFont typeface="Noto Sans Symbols"/>
              <a:buChar char="●"/>
            </a:pPr>
            <a:r>
              <a:rPr b="0" i="0" lang="en-US" sz="3200" u="none">
                <a:solidFill>
                  <a:schemeClr val="dk1"/>
                </a:solidFill>
                <a:latin typeface="Arial"/>
                <a:ea typeface="Arial"/>
                <a:cs typeface="Arial"/>
                <a:sym typeface="Arial"/>
              </a:rPr>
              <a:t>How many of you know </a:t>
            </a:r>
            <a:endParaRPr/>
          </a:p>
          <a:p>
            <a:pPr indent="-342900" lvl="0" marL="342900" rtl="0" algn="l">
              <a:lnSpc>
                <a:spcPct val="90000"/>
              </a:lnSpc>
              <a:spcBef>
                <a:spcPts val="640"/>
              </a:spcBef>
              <a:spcAft>
                <a:spcPts val="0"/>
              </a:spcAft>
              <a:buSzPts val="2240"/>
              <a:buNone/>
            </a:pPr>
            <a:r>
              <a:rPr b="0" i="0" lang="en-US" sz="3200" u="none">
                <a:solidFill>
                  <a:schemeClr val="dk1"/>
                </a:solidFill>
                <a:latin typeface="Arial"/>
                <a:ea typeface="Arial"/>
                <a:cs typeface="Arial"/>
                <a:sym typeface="Arial"/>
              </a:rPr>
              <a:t>	about this?</a:t>
            </a:r>
            <a:endParaRPr/>
          </a:p>
          <a:p>
            <a:pPr indent="-200660" lvl="0" marL="342900" rtl="0" algn="l">
              <a:lnSpc>
                <a:spcPct val="90000"/>
              </a:lnSpc>
              <a:spcBef>
                <a:spcPts val="640"/>
              </a:spcBef>
              <a:spcAft>
                <a:spcPts val="0"/>
              </a:spcAft>
              <a:buClr>
                <a:schemeClr val="dk2"/>
              </a:buClr>
              <a:buSzPts val="2240"/>
              <a:buFont typeface="Noto Sans Symbols"/>
              <a:buNone/>
            </a:pPr>
            <a:r>
              <a:t/>
            </a:r>
            <a:endParaRPr b="0" i="0" sz="3200" u="none">
              <a:solidFill>
                <a:schemeClr val="dk1"/>
              </a:solidFill>
              <a:latin typeface="Arial"/>
              <a:ea typeface="Arial"/>
              <a:cs typeface="Arial"/>
              <a:sym typeface="Arial"/>
            </a:endParaRPr>
          </a:p>
          <a:p>
            <a:pPr indent="-342900" lvl="0" marL="342900" rtl="0" algn="l">
              <a:lnSpc>
                <a:spcPct val="90000"/>
              </a:lnSpc>
              <a:spcBef>
                <a:spcPts val="640"/>
              </a:spcBef>
              <a:spcAft>
                <a:spcPts val="0"/>
              </a:spcAft>
              <a:buClr>
                <a:schemeClr val="dk2"/>
              </a:buClr>
              <a:buSzPts val="2240"/>
              <a:buFont typeface="Noto Sans Symbols"/>
              <a:buChar char="●"/>
            </a:pPr>
            <a:r>
              <a:rPr b="0" i="0" lang="en-US" sz="3200" u="none">
                <a:solidFill>
                  <a:schemeClr val="dk1"/>
                </a:solidFill>
                <a:latin typeface="Arial"/>
                <a:ea typeface="Arial"/>
                <a:cs typeface="Arial"/>
                <a:sym typeface="Arial"/>
              </a:rPr>
              <a:t>What is it about?</a:t>
            </a:r>
            <a:endParaRPr/>
          </a:p>
          <a:p>
            <a:pPr indent="-200660" lvl="0" marL="342900" rtl="0" algn="l">
              <a:lnSpc>
                <a:spcPct val="90000"/>
              </a:lnSpc>
              <a:spcBef>
                <a:spcPts val="640"/>
              </a:spcBef>
              <a:spcAft>
                <a:spcPts val="0"/>
              </a:spcAft>
              <a:buClr>
                <a:schemeClr val="dk2"/>
              </a:buClr>
              <a:buSzPts val="2240"/>
              <a:buFont typeface="Noto Sans Symbols"/>
              <a:buNone/>
            </a:pPr>
            <a:r>
              <a:t/>
            </a:r>
            <a:endParaRPr b="0" i="0" sz="3200" u="none">
              <a:solidFill>
                <a:schemeClr val="dk1"/>
              </a:solidFill>
              <a:latin typeface="Arial"/>
              <a:ea typeface="Arial"/>
              <a:cs typeface="Arial"/>
              <a:sym typeface="Arial"/>
            </a:endParaRPr>
          </a:p>
          <a:p>
            <a:pPr indent="-342900" lvl="0" marL="342900" rtl="0" algn="l">
              <a:lnSpc>
                <a:spcPct val="90000"/>
              </a:lnSpc>
              <a:spcBef>
                <a:spcPts val="640"/>
              </a:spcBef>
              <a:spcAft>
                <a:spcPts val="0"/>
              </a:spcAft>
              <a:buSzPts val="2240"/>
              <a:buNone/>
            </a:pPr>
            <a:r>
              <a:t/>
            </a:r>
            <a:endParaRPr b="0" i="0" sz="3200" u="none">
              <a:solidFill>
                <a:schemeClr val="dk1"/>
              </a:solidFill>
              <a:latin typeface="Arial"/>
              <a:ea typeface="Arial"/>
              <a:cs typeface="Arial"/>
              <a:sym typeface="Arial"/>
            </a:endParaRPr>
          </a:p>
          <a:p>
            <a:pPr indent="-200660" lvl="0" marL="342900" rtl="0" algn="l">
              <a:spcBef>
                <a:spcPts val="640"/>
              </a:spcBef>
              <a:spcAft>
                <a:spcPts val="0"/>
              </a:spcAft>
              <a:buSzPts val="2240"/>
              <a:buNone/>
            </a:pPr>
            <a:r>
              <a:t/>
            </a:r>
            <a:endParaRPr b="0" i="0" sz="3200" u="none">
              <a:solidFill>
                <a:schemeClr val="dk1"/>
              </a:solidFill>
              <a:latin typeface="Arial"/>
              <a:ea typeface="Arial"/>
              <a:cs typeface="Arial"/>
              <a:sym typeface="Arial"/>
            </a:endParaRPr>
          </a:p>
        </p:txBody>
      </p:sp>
      <p:sp>
        <p:nvSpPr>
          <p:cNvPr id="418" name="Google Shape;418;p45"/>
          <p:cNvSpPr/>
          <p:nvPr/>
        </p:nvSpPr>
        <p:spPr>
          <a:xfrm>
            <a:off x="228600" y="228600"/>
            <a:ext cx="7391400" cy="12192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Impact"/>
              </a:rPr>
              <a:t>...And those that are not </a:t>
            </a:r>
          </a:p>
        </p:txBody>
      </p:sp>
      <p:pic>
        <p:nvPicPr>
          <p:cNvPr descr="darfur-poster" id="419" name="Google Shape;419;p45"/>
          <p:cNvPicPr preferRelativeResize="0"/>
          <p:nvPr/>
        </p:nvPicPr>
        <p:blipFill rotWithShape="1">
          <a:blip r:embed="rId8">
            <a:alphaModFix/>
          </a:blip>
          <a:srcRect b="0" l="0" r="0" t="0"/>
          <a:stretch/>
        </p:blipFill>
        <p:spPr>
          <a:xfrm>
            <a:off x="5562600" y="3429000"/>
            <a:ext cx="2320925" cy="30940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6"/>
          <p:cNvSpPr txBox="1"/>
          <p:nvPr>
            <p:ph type="title"/>
          </p:nvPr>
        </p:nvSpPr>
        <p:spPr>
          <a:xfrm>
            <a:off x="457200" y="228600"/>
            <a:ext cx="5791200" cy="1371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I.Q. #3: How is Identity Affected by Media Coverage of World Events?</a:t>
            </a:r>
            <a:br>
              <a:rPr b="1" i="0" lang="en-US" sz="2400" u="none">
                <a:solidFill>
                  <a:srgbClr val="FF0000"/>
                </a:solidFill>
                <a:latin typeface="Arial"/>
                <a:ea typeface="Arial"/>
                <a:cs typeface="Arial"/>
                <a:sym typeface="Arial"/>
              </a:rPr>
            </a:br>
            <a:br>
              <a:rPr b="1" i="0" lang="en-US" sz="2400" u="none">
                <a:solidFill>
                  <a:srgbClr val="FF0000"/>
                </a:solidFill>
                <a:latin typeface="Arial"/>
                <a:ea typeface="Arial"/>
                <a:cs typeface="Arial"/>
                <a:sym typeface="Arial"/>
              </a:rPr>
            </a:br>
            <a:r>
              <a:rPr b="1" i="0" lang="en-US" sz="2400" u="none">
                <a:solidFill>
                  <a:schemeClr val="dk2"/>
                </a:solidFill>
                <a:latin typeface="Arial"/>
                <a:ea typeface="Arial"/>
                <a:cs typeface="Arial"/>
                <a:sym typeface="Arial"/>
              </a:rPr>
              <a:t>September 11, 2001</a:t>
            </a:r>
            <a:endParaRPr/>
          </a:p>
        </p:txBody>
      </p:sp>
      <p:sp>
        <p:nvSpPr>
          <p:cNvPr id="426" name="Google Shape;426;p46"/>
          <p:cNvSpPr txBox="1"/>
          <p:nvPr>
            <p:ph idx="1" type="body"/>
          </p:nvPr>
        </p:nvSpPr>
        <p:spPr>
          <a:xfrm>
            <a:off x="228600" y="1752600"/>
            <a:ext cx="8686800" cy="48339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What happened on this day?</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pic>
        <p:nvPicPr>
          <p:cNvPr descr="wtc-9-11" id="427" name="Google Shape;427;p46"/>
          <p:cNvPicPr preferRelativeResize="0"/>
          <p:nvPr/>
        </p:nvPicPr>
        <p:blipFill rotWithShape="1">
          <a:blip r:embed="rId3">
            <a:alphaModFix/>
          </a:blip>
          <a:srcRect b="0" l="0" r="0" t="0"/>
          <a:stretch/>
        </p:blipFill>
        <p:spPr>
          <a:xfrm>
            <a:off x="304800" y="2971800"/>
            <a:ext cx="1963737" cy="2362200"/>
          </a:xfrm>
          <a:prstGeom prst="rect">
            <a:avLst/>
          </a:prstGeom>
          <a:noFill/>
          <a:ln>
            <a:noFill/>
          </a:ln>
        </p:spPr>
      </p:pic>
      <p:pic>
        <p:nvPicPr>
          <p:cNvPr descr="9-11" id="428" name="Google Shape;428;p46"/>
          <p:cNvPicPr preferRelativeResize="0"/>
          <p:nvPr/>
        </p:nvPicPr>
        <p:blipFill rotWithShape="1">
          <a:blip r:embed="rId4">
            <a:alphaModFix/>
          </a:blip>
          <a:srcRect b="0" l="0" r="0" t="0"/>
          <a:stretch/>
        </p:blipFill>
        <p:spPr>
          <a:xfrm>
            <a:off x="6477000" y="3962400"/>
            <a:ext cx="1763712" cy="2638425"/>
          </a:xfrm>
          <a:prstGeom prst="rect">
            <a:avLst/>
          </a:prstGeom>
          <a:noFill/>
          <a:ln>
            <a:noFill/>
          </a:ln>
        </p:spPr>
      </p:pic>
      <p:pic>
        <p:nvPicPr>
          <p:cNvPr descr="iwo-9-11-final" id="429" name="Google Shape;429;p46"/>
          <p:cNvPicPr preferRelativeResize="0"/>
          <p:nvPr/>
        </p:nvPicPr>
        <p:blipFill rotWithShape="1">
          <a:blip r:embed="rId5">
            <a:alphaModFix/>
          </a:blip>
          <a:srcRect b="0" l="0" r="0" t="0"/>
          <a:stretch/>
        </p:blipFill>
        <p:spPr>
          <a:xfrm>
            <a:off x="2819400" y="2514600"/>
            <a:ext cx="2532062" cy="2943225"/>
          </a:xfrm>
          <a:prstGeom prst="rect">
            <a:avLst/>
          </a:prstGeom>
          <a:noFill/>
          <a:ln>
            <a:noFill/>
          </a:ln>
        </p:spPr>
      </p:pic>
      <p:pic>
        <p:nvPicPr>
          <p:cNvPr descr="9_11_firemen2" id="430" name="Google Shape;430;p46"/>
          <p:cNvPicPr preferRelativeResize="0"/>
          <p:nvPr/>
        </p:nvPicPr>
        <p:blipFill rotWithShape="1">
          <a:blip r:embed="rId6">
            <a:alphaModFix/>
          </a:blip>
          <a:srcRect b="0" l="0" r="0" t="0"/>
          <a:stretch/>
        </p:blipFill>
        <p:spPr>
          <a:xfrm>
            <a:off x="5791200" y="1752600"/>
            <a:ext cx="2743200" cy="1978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7"/>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Medias Impact on Historical Events</a:t>
            </a:r>
            <a:endParaRPr/>
          </a:p>
        </p:txBody>
      </p:sp>
      <p:sp>
        <p:nvSpPr>
          <p:cNvPr id="437" name="Google Shape;437;p47"/>
          <p:cNvSpPr txBox="1"/>
          <p:nvPr>
            <p:ph idx="1" type="body"/>
          </p:nvPr>
        </p:nvSpPr>
        <p:spPr>
          <a:xfrm>
            <a:off x="457200" y="1719262"/>
            <a:ext cx="8229600" cy="22431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1" i="0" lang="en-US" sz="3000" u="none">
                <a:solidFill>
                  <a:schemeClr val="dk1"/>
                </a:solidFill>
                <a:latin typeface="Arial"/>
                <a:ea typeface="Arial"/>
                <a:cs typeface="Arial"/>
                <a:sym typeface="Arial"/>
              </a:rPr>
              <a:t>History as Subjective: New Media's Impact on the World </a:t>
            </a:r>
            <a:r>
              <a:rPr b="1" i="0" lang="en-US" sz="3000" u="sng">
                <a:solidFill>
                  <a:schemeClr val="dk1"/>
                </a:solidFill>
                <a:hlinkClick r:id="rId3">
                  <a:extLst>
                    <a:ext uri="{A12FA001-AC4F-418D-AE19-62706E023703}">
                      <ahyp:hlinkClr val="tx"/>
                    </a:ext>
                  </a:extLst>
                </a:hlinkClick>
              </a:rPr>
              <a:t>http://www.youtube.com/watch?v=CXSWBeuR6_E</a:t>
            </a:r>
            <a:r>
              <a:rPr b="1" i="0" lang="en-US" sz="3000" u="none">
                <a:solidFill>
                  <a:schemeClr val="dk1"/>
                </a:solidFill>
                <a:latin typeface="Arial"/>
                <a:ea typeface="Arial"/>
                <a:cs typeface="Arial"/>
                <a:sym typeface="Arial"/>
              </a:rPr>
              <a:t> (6:14 min.)</a:t>
            </a:r>
            <a:endParaRPr/>
          </a:p>
        </p:txBody>
      </p:sp>
      <p:pic>
        <p:nvPicPr>
          <p:cNvPr descr="http://cdn-media.nationaljournal.com/?controllerName=image&amp;action=get&amp;id=9593&amp;format=gallery" id="438" name="Google Shape;438;p47"/>
          <p:cNvPicPr preferRelativeResize="0"/>
          <p:nvPr/>
        </p:nvPicPr>
        <p:blipFill rotWithShape="1">
          <a:blip r:embed="rId4">
            <a:alphaModFix/>
          </a:blip>
          <a:srcRect b="0" l="0" r="0" t="0"/>
          <a:stretch/>
        </p:blipFill>
        <p:spPr>
          <a:xfrm>
            <a:off x="2209800" y="3624262"/>
            <a:ext cx="6934200" cy="32242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8"/>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History of Social Media </a:t>
            </a:r>
            <a:endParaRPr/>
          </a:p>
        </p:txBody>
      </p:sp>
      <p:sp>
        <p:nvSpPr>
          <p:cNvPr id="445" name="Google Shape;445;p48"/>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sng">
                <a:solidFill>
                  <a:schemeClr val="dk1"/>
                </a:solidFill>
                <a:hlinkClick r:id="rId3">
                  <a:extLst>
                    <a:ext uri="{A12FA001-AC4F-418D-AE19-62706E023703}">
                      <ahyp:hlinkClr val="tx"/>
                    </a:ext>
                  </a:extLst>
                </a:hlinkClick>
              </a:rPr>
              <a:t>http://www.youtube.com/watch?v=PuebaqkEumU</a:t>
            </a:r>
            <a:r>
              <a:rPr b="0" i="0" lang="en-US" sz="3000" u="none">
                <a:solidFill>
                  <a:schemeClr val="dk1"/>
                </a:solidFill>
                <a:latin typeface="Arial"/>
                <a:ea typeface="Arial"/>
                <a:cs typeface="Arial"/>
                <a:sym typeface="Arial"/>
              </a:rPr>
              <a:t> </a:t>
            </a:r>
            <a:endParaRPr/>
          </a:p>
          <a:p>
            <a:pPr indent="-342900" lvl="0" marL="342900" rtl="0" algn="l">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(3:07 min.)</a:t>
            </a:r>
            <a:endParaRPr/>
          </a:p>
        </p:txBody>
      </p:sp>
      <p:pic>
        <p:nvPicPr>
          <p:cNvPr descr="http://www.solveitmedia.com/wp-content/uploads/2012/07/SocialMediaLandscape.jpg" id="446" name="Google Shape;446;p48"/>
          <p:cNvPicPr preferRelativeResize="0"/>
          <p:nvPr/>
        </p:nvPicPr>
        <p:blipFill rotWithShape="1">
          <a:blip r:embed="rId4">
            <a:alphaModFix/>
          </a:blip>
          <a:srcRect b="0" l="0" r="0" t="0"/>
          <a:stretch/>
        </p:blipFill>
        <p:spPr>
          <a:xfrm>
            <a:off x="3200400" y="2530475"/>
            <a:ext cx="5715000" cy="428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9"/>
          <p:cNvSpPr txBox="1"/>
          <p:nvPr>
            <p:ph type="title"/>
          </p:nvPr>
        </p:nvSpPr>
        <p:spPr>
          <a:xfrm>
            <a:off x="228600" y="228600"/>
            <a:ext cx="5638800" cy="8842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September 11, 2001</a:t>
            </a:r>
            <a:endParaRPr/>
          </a:p>
        </p:txBody>
      </p:sp>
      <p:sp>
        <p:nvSpPr>
          <p:cNvPr id="453" name="Google Shape;453;p49"/>
          <p:cNvSpPr txBox="1"/>
          <p:nvPr>
            <p:ph idx="1" type="body"/>
          </p:nvPr>
        </p:nvSpPr>
        <p:spPr>
          <a:xfrm>
            <a:off x="152400" y="1447800"/>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“To what extent do you think your feelings/the world’s feelings of 9/11 would change if there was no visual media coverage of this event?”</a:t>
            </a:r>
            <a:endParaRPr/>
          </a:p>
        </p:txBody>
      </p:sp>
      <p:pic>
        <p:nvPicPr>
          <p:cNvPr descr="0911_big" id="454" name="Google Shape;454;p49"/>
          <p:cNvPicPr preferRelativeResize="0"/>
          <p:nvPr/>
        </p:nvPicPr>
        <p:blipFill rotWithShape="1">
          <a:blip r:embed="rId3">
            <a:alphaModFix/>
          </a:blip>
          <a:srcRect b="0" l="0" r="0" t="0"/>
          <a:stretch/>
        </p:blipFill>
        <p:spPr>
          <a:xfrm>
            <a:off x="533400" y="3048000"/>
            <a:ext cx="3352800" cy="3629025"/>
          </a:xfrm>
          <a:prstGeom prst="rect">
            <a:avLst/>
          </a:prstGeom>
          <a:noFill/>
          <a:ln>
            <a:noFill/>
          </a:ln>
        </p:spPr>
      </p:pic>
      <p:pic>
        <p:nvPicPr>
          <p:cNvPr descr="groundzerounderworld460" id="455" name="Google Shape;455;p49"/>
          <p:cNvPicPr preferRelativeResize="0"/>
          <p:nvPr/>
        </p:nvPicPr>
        <p:blipFill rotWithShape="1">
          <a:blip r:embed="rId4">
            <a:alphaModFix/>
          </a:blip>
          <a:srcRect b="0" l="0" r="0" t="0"/>
          <a:stretch/>
        </p:blipFill>
        <p:spPr>
          <a:xfrm>
            <a:off x="4800600" y="3429000"/>
            <a:ext cx="3581400" cy="233521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0"/>
          <p:cNvSpPr txBox="1"/>
          <p:nvPr>
            <p:ph idx="1" type="body"/>
          </p:nvPr>
        </p:nvSpPr>
        <p:spPr>
          <a:xfrm>
            <a:off x="152400" y="1371600"/>
            <a:ext cx="8991600" cy="47577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1960"/>
              <a:buFont typeface="Noto Sans Symbols"/>
              <a:buChar char="●"/>
            </a:pPr>
            <a:r>
              <a:rPr b="0" i="0" lang="en-US" sz="2800" u="none">
                <a:solidFill>
                  <a:schemeClr val="dk1"/>
                </a:solidFill>
                <a:latin typeface="Arial"/>
                <a:ea typeface="Arial"/>
                <a:cs typeface="Arial"/>
                <a:sym typeface="Arial"/>
              </a:rPr>
              <a:t>Momentous events such as these are viewed by millions around the country and even the world.</a:t>
            </a:r>
            <a:endParaRPr/>
          </a:p>
          <a:p>
            <a:pPr indent="-342900" lvl="0" marL="342900" rtl="0" algn="l">
              <a:lnSpc>
                <a:spcPct val="100000"/>
              </a:lnSpc>
              <a:spcBef>
                <a:spcPts val="560"/>
              </a:spcBef>
              <a:spcAft>
                <a:spcPts val="0"/>
              </a:spcAft>
              <a:buClr>
                <a:schemeClr val="dk2"/>
              </a:buClr>
              <a:buSzPts val="1960"/>
              <a:buFont typeface="Noto Sans Symbols"/>
              <a:buChar char="●"/>
            </a:pPr>
            <a:r>
              <a:rPr b="0" i="0" lang="en-US" sz="2800" u="none">
                <a:solidFill>
                  <a:schemeClr val="dk1"/>
                </a:solidFill>
                <a:latin typeface="Arial"/>
                <a:ea typeface="Arial"/>
                <a:cs typeface="Arial"/>
                <a:sym typeface="Arial"/>
              </a:rPr>
              <a:t>During events such as these many people remember exactly where they were and what they were doing.</a:t>
            </a:r>
            <a:endParaRPr/>
          </a:p>
          <a:p>
            <a:pPr indent="-218440" lvl="0" marL="342900" rtl="0" algn="l">
              <a:lnSpc>
                <a:spcPct val="100000"/>
              </a:lnSpc>
              <a:spcBef>
                <a:spcPts val="560"/>
              </a:spcBef>
              <a:spcAft>
                <a:spcPts val="0"/>
              </a:spcAft>
              <a:buClr>
                <a:schemeClr val="dk2"/>
              </a:buClr>
              <a:buSzPts val="1960"/>
              <a:buFont typeface="Noto Sans Symbols"/>
              <a:buNone/>
            </a:pPr>
            <a:r>
              <a:t/>
            </a:r>
            <a:endParaRPr b="0" i="0" sz="2800" u="none">
              <a:solidFill>
                <a:schemeClr val="dk1"/>
              </a:solidFill>
              <a:latin typeface="Arial"/>
              <a:ea typeface="Arial"/>
              <a:cs typeface="Arial"/>
              <a:sym typeface="Arial"/>
            </a:endParaRPr>
          </a:p>
          <a:p>
            <a:pPr indent="-218440" lvl="0" marL="342900" rtl="0" algn="l">
              <a:spcBef>
                <a:spcPts val="560"/>
              </a:spcBef>
              <a:spcAft>
                <a:spcPts val="0"/>
              </a:spcAft>
              <a:buSzPts val="1960"/>
              <a:buNone/>
            </a:pPr>
            <a:r>
              <a:t/>
            </a:r>
            <a:endParaRPr b="0" i="0" sz="2800" u="none">
              <a:solidFill>
                <a:schemeClr val="dk1"/>
              </a:solidFill>
              <a:latin typeface="Arial"/>
              <a:ea typeface="Arial"/>
              <a:cs typeface="Arial"/>
              <a:sym typeface="Arial"/>
            </a:endParaRPr>
          </a:p>
        </p:txBody>
      </p:sp>
      <p:sp>
        <p:nvSpPr>
          <p:cNvPr id="462" name="Google Shape;462;p50"/>
          <p:cNvSpPr/>
          <p:nvPr/>
        </p:nvSpPr>
        <p:spPr>
          <a:xfrm>
            <a:off x="228600" y="228600"/>
            <a:ext cx="5791200" cy="1143000"/>
          </a:xfrm>
          <a:prstGeom prst="rect">
            <a:avLst/>
          </a:prstGeom>
        </p:spPr>
        <p:txBody>
          <a:bodyPr>
            <a:prstTxWarp prst="textPlain"/>
          </a:bodyPr>
          <a:lstStyle/>
          <a:p>
            <a:pPr lvl="0" algn="l"/>
            <a:r>
              <a:rPr b="0" i="1">
                <a:ln>
                  <a:noFill/>
                </a:ln>
                <a:solidFill>
                  <a:srgbClr val="336699"/>
                </a:solidFill>
                <a:latin typeface="Times New Roman"/>
              </a:rPr>
              <a:t>Media Coverage </a:t>
            </a:r>
          </a:p>
        </p:txBody>
      </p:sp>
      <p:sp>
        <p:nvSpPr>
          <p:cNvPr id="463" name="Google Shape;463;p50"/>
          <p:cNvSpPr/>
          <p:nvPr/>
        </p:nvSpPr>
        <p:spPr>
          <a:xfrm>
            <a:off x="533400" y="4038600"/>
            <a:ext cx="2362200" cy="17526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Black"/>
              </a:rPr>
              <a:t>NOW </a:t>
            </a:r>
          </a:p>
        </p:txBody>
      </p:sp>
      <p:sp>
        <p:nvSpPr>
          <p:cNvPr id="464" name="Google Shape;464;p50"/>
          <p:cNvSpPr txBox="1"/>
          <p:nvPr/>
        </p:nvSpPr>
        <p:spPr>
          <a:xfrm>
            <a:off x="3276600" y="3581400"/>
            <a:ext cx="5334000" cy="3016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People who have access to communication technologies have become accustomed to witnessing events in real time as they happen all over the world.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1"/>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Yesterday’s top news</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Today’s top news</a:t>
            </a:r>
            <a:endParaRPr/>
          </a:p>
        </p:txBody>
      </p:sp>
      <p:sp>
        <p:nvSpPr>
          <p:cNvPr id="471" name="Google Shape;471;p51"/>
          <p:cNvSpPr/>
          <p:nvPr/>
        </p:nvSpPr>
        <p:spPr>
          <a:xfrm>
            <a:off x="228600" y="228600"/>
            <a:ext cx="7543800" cy="11430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Black"/>
              </a:rPr>
              <a:t>Taking Time to Read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2"/>
          <p:cNvSpPr txBox="1"/>
          <p:nvPr>
            <p:ph type="title"/>
          </p:nvPr>
        </p:nvSpPr>
        <p:spPr>
          <a:xfrm>
            <a:off x="228600" y="228600"/>
            <a:ext cx="7543800" cy="11128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500"/>
              <a:buFont typeface="Arial"/>
              <a:buNone/>
            </a:pPr>
            <a:r>
              <a:rPr b="1" i="0" lang="en-US" sz="3500" u="none">
                <a:solidFill>
                  <a:schemeClr val="dk2"/>
                </a:solidFill>
                <a:latin typeface="Arial"/>
                <a:ea typeface="Arial"/>
                <a:cs typeface="Arial"/>
                <a:sym typeface="Arial"/>
              </a:rPr>
              <a:t>Nelly McClung</a:t>
            </a:r>
            <a:br>
              <a:rPr b="1" i="0" lang="en-US" sz="3500" u="none">
                <a:solidFill>
                  <a:schemeClr val="dk2"/>
                </a:solidFill>
                <a:latin typeface="Arial"/>
                <a:ea typeface="Arial"/>
                <a:cs typeface="Arial"/>
                <a:sym typeface="Arial"/>
              </a:rPr>
            </a:br>
            <a:r>
              <a:rPr b="1" i="0" lang="en-US" sz="3500" u="none">
                <a:solidFill>
                  <a:schemeClr val="dk2"/>
                </a:solidFill>
                <a:latin typeface="Arial"/>
                <a:ea typeface="Arial"/>
                <a:cs typeface="Arial"/>
                <a:sym typeface="Arial"/>
              </a:rPr>
              <a:t>	Quick Review</a:t>
            </a:r>
            <a:endParaRPr/>
          </a:p>
        </p:txBody>
      </p:sp>
      <p:sp>
        <p:nvSpPr>
          <p:cNvPr id="477" name="Google Shape;477;p52"/>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Nellie McClung was one of the most important leaders of Canada's first wave of feminism, and she is still remembered for her role in the famous "Person's Case" which saw Canadian women declared persons in 1929 </a:t>
            </a:r>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pic>
        <p:nvPicPr>
          <p:cNvPr descr="greatest_mcclung" id="478" name="Google Shape;478;p52"/>
          <p:cNvPicPr preferRelativeResize="0"/>
          <p:nvPr/>
        </p:nvPicPr>
        <p:blipFill rotWithShape="1">
          <a:blip r:embed="rId3">
            <a:alphaModFix/>
          </a:blip>
          <a:srcRect b="0" l="0" r="0" t="0"/>
          <a:stretch/>
        </p:blipFill>
        <p:spPr>
          <a:xfrm>
            <a:off x="2971800" y="4343400"/>
            <a:ext cx="2895600" cy="2228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3"/>
          <p:cNvSpPr txBox="1"/>
          <p:nvPr>
            <p:ph idx="1" type="body"/>
          </p:nvPr>
        </p:nvSpPr>
        <p:spPr>
          <a:xfrm>
            <a:off x="228600" y="1371600"/>
            <a:ext cx="8458200" cy="5181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520"/>
              <a:buNone/>
            </a:pPr>
            <a:r>
              <a:rPr b="0" i="0" lang="en-US" sz="3600" u="sng">
                <a:solidFill>
                  <a:schemeClr val="dk1"/>
                </a:solidFill>
                <a:latin typeface="Arial"/>
                <a:ea typeface="Arial"/>
                <a:cs typeface="Arial"/>
                <a:sym typeface="Arial"/>
              </a:rPr>
              <a:t>Propaganda</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Is a form of communication aimed at influencing the attitude of a community toward some cause or position.</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Selective facts: </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Encourage a particular synthesis</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Produce an emotional rather than a rational response.</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Desired response: change in attitude.</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Many times it’s a political action</a:t>
            </a:r>
            <a:endParaRPr/>
          </a:p>
          <a:p>
            <a:pPr indent="-227330" lvl="0" marL="342900" rtl="0" algn="l">
              <a:spcBef>
                <a:spcPts val="520"/>
              </a:spcBef>
              <a:spcAft>
                <a:spcPts val="0"/>
              </a:spcAft>
              <a:buSzPts val="1820"/>
              <a:buNone/>
            </a:pPr>
            <a:r>
              <a:t/>
            </a:r>
            <a:endParaRPr b="0" i="0" sz="2600" u="none">
              <a:solidFill>
                <a:schemeClr val="dk1"/>
              </a:solidFill>
              <a:latin typeface="Arial"/>
              <a:ea typeface="Arial"/>
              <a:cs typeface="Arial"/>
              <a:sym typeface="Arial"/>
            </a:endParaRPr>
          </a:p>
        </p:txBody>
      </p:sp>
      <p:sp>
        <p:nvSpPr>
          <p:cNvPr id="485" name="Google Shape;485;p53"/>
          <p:cNvSpPr/>
          <p:nvPr/>
        </p:nvSpPr>
        <p:spPr>
          <a:xfrm>
            <a:off x="152400" y="228600"/>
            <a:ext cx="7467600" cy="695325"/>
          </a:xfrm>
          <a:prstGeom prst="rect">
            <a:avLst/>
          </a:prstGeom>
        </p:spPr>
        <p:txBody>
          <a:bodyPr>
            <a:prstTxWarp prst="textPlain"/>
          </a:bodyPr>
          <a:lstStyle/>
          <a:p>
            <a:pPr lvl="0" algn="l"/>
            <a:r>
              <a:rPr b="0" i="0">
                <a:ln>
                  <a:noFill/>
                </a:ln>
                <a:solidFill>
                  <a:srgbClr val="336699"/>
                </a:solidFill>
                <a:latin typeface="Times New Roman"/>
              </a:rPr>
              <a:t>Filling in the Gaps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520"/>
              <a:buNone/>
            </a:pPr>
            <a:r>
              <a:rPr b="0" i="1" lang="en-US" sz="3600" u="sng">
                <a:solidFill>
                  <a:schemeClr val="dk1"/>
                </a:solidFill>
                <a:latin typeface="Arial"/>
                <a:ea typeface="Arial"/>
                <a:cs typeface="Arial"/>
                <a:sym typeface="Arial"/>
              </a:rPr>
              <a:t>How do you communicate?</a:t>
            </a:r>
            <a:endParaRPr/>
          </a:p>
        </p:txBody>
      </p:sp>
      <p:sp>
        <p:nvSpPr>
          <p:cNvPr id="192" name="Google Shape;192;p18"/>
          <p:cNvSpPr/>
          <p:nvPr/>
        </p:nvSpPr>
        <p:spPr>
          <a:xfrm>
            <a:off x="1219200" y="304800"/>
            <a:ext cx="6629400" cy="10668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Times New Roman"/>
              </a:rPr>
              <a:t>Brainstorm </a:t>
            </a:r>
          </a:p>
        </p:txBody>
      </p:sp>
      <p:pic>
        <p:nvPicPr>
          <p:cNvPr descr="finger_pointing" id="193" name="Google Shape;193;p18"/>
          <p:cNvPicPr preferRelativeResize="0"/>
          <p:nvPr/>
        </p:nvPicPr>
        <p:blipFill rotWithShape="1">
          <a:blip r:embed="rId3">
            <a:alphaModFix/>
          </a:blip>
          <a:srcRect b="0" l="0" r="0" t="0"/>
          <a:stretch/>
        </p:blipFill>
        <p:spPr>
          <a:xfrm>
            <a:off x="2971800" y="2590800"/>
            <a:ext cx="3371850" cy="3619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File:Britannialion.jpg" id="491" name="Google Shape;491;p54"/>
          <p:cNvPicPr preferRelativeResize="0"/>
          <p:nvPr/>
        </p:nvPicPr>
        <p:blipFill rotWithShape="1">
          <a:blip r:embed="rId3">
            <a:alphaModFix/>
          </a:blip>
          <a:srcRect b="0" l="0" r="0" t="0"/>
          <a:stretch/>
        </p:blipFill>
        <p:spPr>
          <a:xfrm>
            <a:off x="0" y="0"/>
            <a:ext cx="3052762" cy="4572000"/>
          </a:xfrm>
          <a:prstGeom prst="rect">
            <a:avLst/>
          </a:prstGeom>
          <a:noFill/>
          <a:ln>
            <a:noFill/>
          </a:ln>
        </p:spPr>
      </p:pic>
      <p:sp>
        <p:nvSpPr>
          <p:cNvPr id="492" name="Google Shape;492;p54"/>
          <p:cNvSpPr txBox="1"/>
          <p:nvPr/>
        </p:nvSpPr>
        <p:spPr>
          <a:xfrm>
            <a:off x="0" y="4572000"/>
            <a:ext cx="2971800" cy="11906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Britannia with the British Lion and Uncle Sam with the American Bald Eagle on a World War I poster. </a:t>
            </a:r>
            <a:endParaRPr/>
          </a:p>
        </p:txBody>
      </p:sp>
      <p:pic>
        <p:nvPicPr>
          <p:cNvPr descr="File:Ca-cornucopia of the world.jpg" id="493" name="Google Shape;493;p54"/>
          <p:cNvPicPr preferRelativeResize="0"/>
          <p:nvPr/>
        </p:nvPicPr>
        <p:blipFill rotWithShape="1">
          <a:blip r:embed="rId4">
            <a:alphaModFix/>
          </a:blip>
          <a:srcRect b="0" l="0" r="0" t="0"/>
          <a:stretch/>
        </p:blipFill>
        <p:spPr>
          <a:xfrm>
            <a:off x="4038600" y="0"/>
            <a:ext cx="3381375" cy="4419600"/>
          </a:xfrm>
          <a:prstGeom prst="rect">
            <a:avLst/>
          </a:prstGeom>
          <a:noFill/>
          <a:ln>
            <a:noFill/>
          </a:ln>
        </p:spPr>
      </p:pic>
      <p:sp>
        <p:nvSpPr>
          <p:cNvPr id="494" name="Google Shape;494;p54"/>
          <p:cNvSpPr txBox="1"/>
          <p:nvPr/>
        </p:nvSpPr>
        <p:spPr>
          <a:xfrm>
            <a:off x="4419600" y="4648200"/>
            <a:ext cx="2438400" cy="915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Propaganda to urge immigrants to move to California, 1876 </a:t>
            </a:r>
            <a:endParaRPr/>
          </a:p>
        </p:txBody>
      </p:sp>
      <p:sp>
        <p:nvSpPr>
          <p:cNvPr id="495" name="Google Shape;495;p54"/>
          <p:cNvSpPr txBox="1"/>
          <p:nvPr/>
        </p:nvSpPr>
        <p:spPr>
          <a:xfrm>
            <a:off x="3429000" y="5942012"/>
            <a:ext cx="5715000" cy="915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California: The Cornucopia of the World. Room for millions of Immigrants. Propaganda Poster created to get immigrants to move to California.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5"/>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To what extent do you think the media coverage of the events of September 11 influence the treatment of Mahar Arar?</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Read page 77</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Write down a quick answer to this question</a:t>
            </a:r>
            <a:endParaRPr/>
          </a:p>
        </p:txBody>
      </p:sp>
      <p:sp>
        <p:nvSpPr>
          <p:cNvPr id="502" name="Google Shape;502;p55"/>
          <p:cNvSpPr/>
          <p:nvPr/>
        </p:nvSpPr>
        <p:spPr>
          <a:xfrm>
            <a:off x="685800" y="685800"/>
            <a:ext cx="7086600" cy="93345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Arial Black"/>
              </a:rPr>
              <a:t>Media and Identity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6"/>
          <p:cNvSpPr txBox="1"/>
          <p:nvPr>
            <p:ph idx="1" type="body"/>
          </p:nvPr>
        </p:nvSpPr>
        <p:spPr>
          <a:xfrm>
            <a:off x="152400" y="1371600"/>
            <a:ext cx="80010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100"/>
              <a:buNone/>
            </a:pPr>
            <a:r>
              <a:rPr b="0" i="0" lang="en-US" sz="3000" u="none">
                <a:solidFill>
                  <a:schemeClr val="dk1"/>
                </a:solidFill>
                <a:latin typeface="Arial"/>
                <a:ea typeface="Arial"/>
                <a:cs typeface="Arial"/>
                <a:sym typeface="Arial"/>
              </a:rPr>
              <a:t>Pop Culture: The culture of the people.</a:t>
            </a:r>
            <a:endParaRPr/>
          </a:p>
          <a:p>
            <a:pPr indent="-342900" lvl="0" marL="342900" rtl="0" algn="l">
              <a:lnSpc>
                <a:spcPct val="9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ctr">
              <a:lnSpc>
                <a:spcPct val="90000"/>
              </a:lnSpc>
              <a:spcBef>
                <a:spcPts val="600"/>
              </a:spcBef>
              <a:spcAft>
                <a:spcPts val="0"/>
              </a:spcAft>
              <a:buSzPts val="2100"/>
              <a:buNone/>
            </a:pPr>
            <a:r>
              <a:rPr b="0" i="1" lang="en-US" sz="3000" u="none">
                <a:solidFill>
                  <a:schemeClr val="dk1"/>
                </a:solidFill>
                <a:latin typeface="Arial"/>
                <a:ea typeface="Arial"/>
                <a:cs typeface="Arial"/>
                <a:sym typeface="Arial"/>
              </a:rPr>
              <a:t>Pop Culture = American Culture?</a:t>
            </a:r>
            <a:endParaRPr/>
          </a:p>
          <a:p>
            <a:pPr indent="-342900" lvl="0" marL="342900" rtl="0" algn="l">
              <a:lnSpc>
                <a:spcPct val="9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l">
              <a:lnSpc>
                <a:spcPct val="9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Many people believe this because they believe the commercial mass media are controlled by American transnational corporations.</a:t>
            </a:r>
            <a:endParaRPr/>
          </a:p>
          <a:p>
            <a:pPr indent="-342900" lvl="0" marL="342900" rtl="0" algn="l">
              <a:lnSpc>
                <a:spcPct val="9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Have the power to decide what becomes popular around the world.</a:t>
            </a:r>
            <a:endParaRPr/>
          </a:p>
          <a:p>
            <a:pPr indent="-342900" lvl="0" marL="342900" rtl="0" algn="l">
              <a:lnSpc>
                <a:spcPct val="9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232091" lvl="1" marL="692150" rtl="0" algn="l">
              <a:lnSpc>
                <a:spcPct val="90000"/>
              </a:lnSpc>
              <a:spcBef>
                <a:spcPts val="520"/>
              </a:spcBef>
              <a:spcAft>
                <a:spcPts val="0"/>
              </a:spcAft>
              <a:buClr>
                <a:schemeClr val="accent2"/>
              </a:buClr>
              <a:buSzPts val="1820"/>
              <a:buFont typeface="Noto Sans Symbols"/>
              <a:buNone/>
            </a:pPr>
            <a:r>
              <a:t/>
            </a:r>
            <a:endParaRPr b="0" i="1" sz="2600" u="none">
              <a:solidFill>
                <a:schemeClr val="dk1"/>
              </a:solidFill>
              <a:latin typeface="Arial"/>
              <a:ea typeface="Arial"/>
              <a:cs typeface="Arial"/>
              <a:sym typeface="Arial"/>
            </a:endParaRPr>
          </a:p>
          <a:p>
            <a:pPr indent="-227330" lvl="0" marL="342900" rtl="0" algn="l">
              <a:spcBef>
                <a:spcPts val="520"/>
              </a:spcBef>
              <a:spcAft>
                <a:spcPts val="0"/>
              </a:spcAft>
              <a:buSzPts val="1820"/>
              <a:buNone/>
            </a:pPr>
            <a:r>
              <a:t/>
            </a:r>
            <a:endParaRPr b="0" i="1" sz="2600" u="none">
              <a:solidFill>
                <a:schemeClr val="dk1"/>
              </a:solidFill>
              <a:latin typeface="Arial"/>
              <a:ea typeface="Arial"/>
              <a:cs typeface="Arial"/>
              <a:sym typeface="Arial"/>
            </a:endParaRPr>
          </a:p>
        </p:txBody>
      </p:sp>
      <p:sp>
        <p:nvSpPr>
          <p:cNvPr id="509" name="Google Shape;509;p56"/>
          <p:cNvSpPr/>
          <p:nvPr/>
        </p:nvSpPr>
        <p:spPr>
          <a:xfrm>
            <a:off x="152400" y="228600"/>
            <a:ext cx="7543800" cy="790575"/>
          </a:xfrm>
          <a:prstGeom prst="rect">
            <a:avLst/>
          </a:prstGeom>
        </p:spPr>
        <p:txBody>
          <a:bodyPr>
            <a:prstTxWarp prst="textPlain"/>
          </a:bodyPr>
          <a:lstStyle/>
          <a:p>
            <a:pPr lvl="0" algn="l"/>
            <a:r>
              <a:rPr b="0" i="0">
                <a:ln cap="flat" cmpd="sng" w="12700">
                  <a:solidFill>
                    <a:srgbClr val="3333CC"/>
                  </a:solidFill>
                  <a:prstDash val="solid"/>
                  <a:miter lim="800000"/>
                  <a:headEnd len="sm" w="sm" type="none"/>
                  <a:tailEnd len="sm" w="sm" type="none"/>
                </a:ln>
                <a:solidFill>
                  <a:srgbClr val="B2B2B2">
                    <a:alpha val="49803"/>
                  </a:srgbClr>
                </a:solidFill>
                <a:latin typeface="Arial Black"/>
              </a:rPr>
              <a:t>American Media Concentration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7"/>
          <p:cNvSpPr txBox="1"/>
          <p:nvPr>
            <p:ph type="title"/>
          </p:nvPr>
        </p:nvSpPr>
        <p:spPr>
          <a:xfrm>
            <a:off x="152400" y="152400"/>
            <a:ext cx="7315200" cy="76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“Entertainment” Media/News</a:t>
            </a:r>
            <a:endParaRPr/>
          </a:p>
        </p:txBody>
      </p:sp>
      <p:sp>
        <p:nvSpPr>
          <p:cNvPr id="516" name="Google Shape;516;p57"/>
          <p:cNvSpPr txBox="1"/>
          <p:nvPr/>
        </p:nvSpPr>
        <p:spPr>
          <a:xfrm>
            <a:off x="685800" y="1371600"/>
            <a:ext cx="7620000" cy="6297612"/>
          </a:xfrm>
          <a:prstGeom prst="rect">
            <a:avLst/>
          </a:prstGeom>
          <a:noFill/>
          <a:ln>
            <a:noFill/>
          </a:ln>
        </p:spPr>
        <p:txBody>
          <a:bodyPr anchorCtr="0" anchor="t" bIns="45700" lIns="91425" spcFirstLastPara="1" rIns="91425" wrap="square" tIns="45700">
            <a:noAutofit/>
          </a:bodyPr>
          <a:lstStyle/>
          <a:p>
            <a:pPr indent="-571500" lvl="0" marL="571500" marR="0" rtl="0" algn="l">
              <a:lnSpc>
                <a:spcPct val="80000"/>
              </a:lnSpc>
              <a:spcBef>
                <a:spcPts val="0"/>
              </a:spcBef>
              <a:spcAft>
                <a:spcPts val="0"/>
              </a:spcAft>
              <a:buClr>
                <a:schemeClr val="dk1"/>
              </a:buClr>
              <a:buSzPts val="2800"/>
              <a:buFont typeface="Noto Sans Symbols"/>
              <a:buAutoNum type="arabicPeriod"/>
            </a:pPr>
            <a:r>
              <a:rPr b="1" i="0" lang="en-US" sz="2800" u="none">
                <a:solidFill>
                  <a:schemeClr val="dk1"/>
                </a:solidFill>
                <a:latin typeface="Arial"/>
                <a:ea typeface="Arial"/>
                <a:cs typeface="Arial"/>
                <a:sym typeface="Arial"/>
              </a:rPr>
              <a:t>Robin Williams Dead at 63 - footage house Robin Williams 8/11/2014 </a:t>
            </a:r>
            <a:r>
              <a:rPr b="1" i="0" lang="en-US" sz="2800" u="sng">
                <a:solidFill>
                  <a:schemeClr val="dk1"/>
                </a:solidFill>
                <a:latin typeface="Arial"/>
                <a:ea typeface="Arial"/>
                <a:cs typeface="Arial"/>
                <a:sym typeface="Arial"/>
                <a:hlinkClick r:id="rId3">
                  <a:extLst>
                    <a:ext uri="{A12FA001-AC4F-418D-AE19-62706E023703}">
                      <ahyp:hlinkClr val="tx"/>
                    </a:ext>
                  </a:extLst>
                </a:hlinkClick>
              </a:rPr>
              <a:t>https://www.youtube.com/watch?v=NKeq4c8RHdY</a:t>
            </a:r>
            <a:r>
              <a:rPr b="1" i="0" lang="en-US" sz="2800" u="none">
                <a:solidFill>
                  <a:schemeClr val="dk1"/>
                </a:solidFill>
                <a:latin typeface="Arial"/>
                <a:ea typeface="Arial"/>
                <a:cs typeface="Arial"/>
                <a:sym typeface="Arial"/>
              </a:rPr>
              <a:t> (3:25 min.)</a:t>
            </a:r>
            <a:endParaRPr/>
          </a:p>
          <a:p>
            <a:pPr indent="-393700" lvl="0" marL="571500" marR="0" rtl="0" algn="l">
              <a:lnSpc>
                <a:spcPct val="80000"/>
              </a:lnSpc>
              <a:spcBef>
                <a:spcPts val="0"/>
              </a:spcBef>
              <a:spcAft>
                <a:spcPts val="0"/>
              </a:spcAft>
              <a:buClr>
                <a:schemeClr val="dk1"/>
              </a:buClr>
              <a:buSzPts val="2800"/>
              <a:buFont typeface="Noto Sans Symbols"/>
              <a:buNone/>
            </a:pPr>
            <a:r>
              <a:t/>
            </a:r>
            <a:endParaRPr b="1" i="0" sz="2800" u="none">
              <a:solidFill>
                <a:schemeClr val="dk1"/>
              </a:solidFill>
              <a:latin typeface="Arial"/>
              <a:ea typeface="Arial"/>
              <a:cs typeface="Arial"/>
              <a:sym typeface="Arial"/>
            </a:endParaRPr>
          </a:p>
          <a:p>
            <a:pPr indent="-571500" lvl="0" marL="571500" marR="0" rtl="0" algn="l">
              <a:lnSpc>
                <a:spcPct val="80000"/>
              </a:lnSpc>
              <a:spcBef>
                <a:spcPts val="0"/>
              </a:spcBef>
              <a:spcAft>
                <a:spcPts val="0"/>
              </a:spcAft>
              <a:buClr>
                <a:schemeClr val="dk1"/>
              </a:buClr>
              <a:buSzPts val="2800"/>
              <a:buFont typeface="Noto Sans Symbols"/>
              <a:buAutoNum type="arabicPeriod"/>
            </a:pPr>
            <a:r>
              <a:rPr b="1" i="0" lang="en-US" sz="2800" u="none">
                <a:solidFill>
                  <a:schemeClr val="dk1"/>
                </a:solidFill>
                <a:latin typeface="Arial"/>
                <a:ea typeface="Arial"/>
                <a:cs typeface="Arial"/>
                <a:sym typeface="Arial"/>
              </a:rPr>
              <a:t>Patch Adams (5/10) Movie CLIP - The Children's Ward (1998) HD </a:t>
            </a:r>
            <a:r>
              <a:rPr b="1" i="0" lang="en-US" sz="2800" u="sng">
                <a:solidFill>
                  <a:schemeClr val="dk1"/>
                </a:solidFill>
                <a:latin typeface="Arial"/>
                <a:ea typeface="Arial"/>
                <a:cs typeface="Arial"/>
                <a:sym typeface="Arial"/>
                <a:hlinkClick r:id="rId4">
                  <a:extLst>
                    <a:ext uri="{A12FA001-AC4F-418D-AE19-62706E023703}">
                      <ahyp:hlinkClr val="tx"/>
                    </a:ext>
                  </a:extLst>
                </a:hlinkClick>
              </a:rPr>
              <a:t>https://www.youtube.com/watch?v=byPJ22JDFjI</a:t>
            </a:r>
            <a:r>
              <a:rPr b="1" i="0" lang="en-US" sz="2800" u="none">
                <a:solidFill>
                  <a:schemeClr val="dk1"/>
                </a:solidFill>
                <a:latin typeface="Arial"/>
                <a:ea typeface="Arial"/>
                <a:cs typeface="Arial"/>
                <a:sym typeface="Arial"/>
              </a:rPr>
              <a:t> (3:28 min.)</a:t>
            </a:r>
            <a:endParaRPr/>
          </a:p>
          <a:p>
            <a:pPr indent="-393700" lvl="0" marL="571500" marR="0" rtl="0" algn="l">
              <a:lnSpc>
                <a:spcPct val="80000"/>
              </a:lnSpc>
              <a:spcBef>
                <a:spcPts val="0"/>
              </a:spcBef>
              <a:spcAft>
                <a:spcPts val="0"/>
              </a:spcAft>
              <a:buClr>
                <a:schemeClr val="dk1"/>
              </a:buClr>
              <a:buSzPts val="2800"/>
              <a:buFont typeface="Noto Sans Symbols"/>
              <a:buNone/>
            </a:pPr>
            <a:r>
              <a:t/>
            </a:r>
            <a:endParaRPr b="1" i="0" sz="2800" u="none">
              <a:solidFill>
                <a:srgbClr val="1D429F"/>
              </a:solidFill>
              <a:latin typeface="Arial"/>
              <a:ea typeface="Arial"/>
              <a:cs typeface="Arial"/>
              <a:sym typeface="Arial"/>
            </a:endParaRPr>
          </a:p>
          <a:p>
            <a:pPr indent="-571500" lvl="0" marL="571500" marR="0" rtl="0" algn="l">
              <a:lnSpc>
                <a:spcPct val="80000"/>
              </a:lnSpc>
              <a:spcBef>
                <a:spcPts val="0"/>
              </a:spcBef>
              <a:spcAft>
                <a:spcPts val="0"/>
              </a:spcAft>
              <a:buClr>
                <a:srgbClr val="1D429F"/>
              </a:buClr>
              <a:buSzPts val="2800"/>
              <a:buFont typeface="Noto Sans Symbols"/>
              <a:buAutoNum type="arabicPeriod"/>
            </a:pPr>
            <a:r>
              <a:rPr b="1" i="0" lang="en-US" sz="2800" u="sng">
                <a:solidFill>
                  <a:srgbClr val="1D429F"/>
                </a:solidFill>
                <a:latin typeface="Arial"/>
                <a:ea typeface="Arial"/>
                <a:cs typeface="Arial"/>
                <a:sym typeface="Arial"/>
                <a:hlinkClick r:id="rId5">
                  <a:extLst>
                    <a:ext uri="{A12FA001-AC4F-418D-AE19-62706E023703}">
                      <ahyp:hlinkClr val="tx"/>
                    </a:ext>
                  </a:extLst>
                </a:hlinkClick>
              </a:rPr>
              <a:t>Canada: Women’s Hockey Winning Gold</a:t>
            </a:r>
            <a:r>
              <a:rPr b="1" i="0" lang="en-US" sz="2800" u="none">
                <a:solidFill>
                  <a:srgbClr val="1D429F"/>
                </a:solidFill>
                <a:latin typeface="Arial"/>
                <a:ea typeface="Arial"/>
                <a:cs typeface="Arial"/>
                <a:sym typeface="Arial"/>
              </a:rPr>
              <a:t> (5:09 min.)</a:t>
            </a:r>
            <a:endParaRPr/>
          </a:p>
          <a:p>
            <a:pPr indent="-393700" lvl="0" marL="571500" marR="0" rtl="0" algn="l">
              <a:lnSpc>
                <a:spcPct val="80000"/>
              </a:lnSpc>
              <a:spcBef>
                <a:spcPts val="0"/>
              </a:spcBef>
              <a:spcAft>
                <a:spcPts val="0"/>
              </a:spcAft>
              <a:buClr>
                <a:schemeClr val="dk1"/>
              </a:buClr>
              <a:buSzPts val="2800"/>
              <a:buFont typeface="Noto Sans Symbols"/>
              <a:buNone/>
            </a:pPr>
            <a:r>
              <a:t/>
            </a:r>
            <a:endParaRPr b="1" i="0" sz="2800" u="none">
              <a:solidFill>
                <a:srgbClr val="1D429F"/>
              </a:solidFill>
              <a:latin typeface="Arial"/>
              <a:ea typeface="Arial"/>
              <a:cs typeface="Arial"/>
              <a:sym typeface="Arial"/>
            </a:endParaRPr>
          </a:p>
          <a:p>
            <a:pPr indent="-571500" lvl="0" marL="571500" marR="0" rtl="0" algn="l">
              <a:lnSpc>
                <a:spcPct val="80000"/>
              </a:lnSpc>
              <a:spcBef>
                <a:spcPts val="0"/>
              </a:spcBef>
              <a:spcAft>
                <a:spcPts val="0"/>
              </a:spcAft>
              <a:buClr>
                <a:srgbClr val="1D429F"/>
              </a:buClr>
              <a:buSzPts val="2800"/>
              <a:buFont typeface="Noto Sans Symbols"/>
              <a:buAutoNum type="arabicPeriod"/>
            </a:pPr>
            <a:r>
              <a:rPr b="1" i="0" lang="en-US" sz="2800" u="sng">
                <a:solidFill>
                  <a:srgbClr val="1D429F"/>
                </a:solidFill>
                <a:latin typeface="Arial"/>
                <a:ea typeface="Arial"/>
                <a:cs typeface="Arial"/>
                <a:sym typeface="Arial"/>
                <a:hlinkClick r:id="rId6">
                  <a:extLst>
                    <a:ext uri="{A12FA001-AC4F-418D-AE19-62706E023703}">
                      <ahyp:hlinkClr val="tx"/>
                    </a:ext>
                  </a:extLst>
                </a:hlinkClick>
              </a:rPr>
              <a:t>The Oscars – 2014</a:t>
            </a:r>
            <a:endParaRPr/>
          </a:p>
          <a:p>
            <a:pPr indent="-571500" lvl="0" marL="571500" marR="0" rtl="0" algn="l">
              <a:lnSpc>
                <a:spcPct val="80000"/>
              </a:lnSpc>
              <a:spcBef>
                <a:spcPts val="0"/>
              </a:spcBef>
              <a:spcAft>
                <a:spcPts val="0"/>
              </a:spcAft>
              <a:buClr>
                <a:schemeClr val="dk1"/>
              </a:buClr>
              <a:buSzPts val="2800"/>
              <a:buFont typeface="Arial"/>
              <a:buNone/>
            </a:pPr>
            <a:r>
              <a:t/>
            </a:r>
            <a:endParaRPr b="1" i="0" sz="2800" u="none">
              <a:solidFill>
                <a:srgbClr val="1D429F"/>
              </a:solidFill>
              <a:latin typeface="Arial"/>
              <a:ea typeface="Arial"/>
              <a:cs typeface="Arial"/>
              <a:sym typeface="Arial"/>
            </a:endParaRPr>
          </a:p>
          <a:p>
            <a:pPr indent="-571500" lvl="0" marL="571500" marR="0" rtl="0" algn="l">
              <a:lnSpc>
                <a:spcPct val="80000"/>
              </a:lnSpc>
              <a:spcBef>
                <a:spcPts val="0"/>
              </a:spcBef>
              <a:spcAft>
                <a:spcPts val="0"/>
              </a:spcAft>
              <a:buClr>
                <a:schemeClr val="dk1"/>
              </a:buClr>
              <a:buSzPts val="2800"/>
              <a:buFont typeface="Arial"/>
              <a:buNone/>
            </a:pPr>
            <a:r>
              <a:t/>
            </a:r>
            <a:endParaRPr b="1" i="0" sz="2800" u="none">
              <a:solidFill>
                <a:srgbClr val="1D429F"/>
              </a:solidFill>
              <a:latin typeface="Arial"/>
              <a:ea typeface="Arial"/>
              <a:cs typeface="Arial"/>
              <a:sym typeface="Arial"/>
            </a:endParaRPr>
          </a:p>
          <a:p>
            <a:pPr indent="-571500" lvl="0" marL="571500" marR="0" rtl="0" algn="l">
              <a:lnSpc>
                <a:spcPct val="80000"/>
              </a:lnSpc>
              <a:spcBef>
                <a:spcPts val="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8"/>
          <p:cNvSpPr txBox="1"/>
          <p:nvPr>
            <p:ph type="title"/>
          </p:nvPr>
        </p:nvSpPr>
        <p:spPr>
          <a:xfrm>
            <a:off x="457200" y="533400"/>
            <a:ext cx="7010400" cy="8842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Identity and Pop Culture</a:t>
            </a:r>
            <a:endParaRPr/>
          </a:p>
        </p:txBody>
      </p:sp>
      <p:sp>
        <p:nvSpPr>
          <p:cNvPr id="523" name="Google Shape;523;p58"/>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When you take part in activities associated with pop-culture it influences your values and beliefs and helps define your identity.</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ctr">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Mac vs. PC</a:t>
            </a:r>
            <a:endParaRPr/>
          </a:p>
          <a:p>
            <a:pPr indent="-342900" lvl="0" marL="342900" rtl="0" algn="ctr">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9"/>
          <p:cNvSpPr txBox="1"/>
          <p:nvPr>
            <p:ph type="title"/>
          </p:nvPr>
        </p:nvSpPr>
        <p:spPr>
          <a:xfrm>
            <a:off x="152400" y="609600"/>
            <a:ext cx="7543800" cy="7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American Media Concentration</a:t>
            </a:r>
            <a:endParaRPr/>
          </a:p>
        </p:txBody>
      </p:sp>
      <p:sp>
        <p:nvSpPr>
          <p:cNvPr id="530" name="Google Shape;530;p59"/>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To what extent is the Canadian news American news?</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To what extent is Canadian news driven by American events?</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pic>
        <p:nvPicPr>
          <p:cNvPr id="531" name="Google Shape;531;p59"/>
          <p:cNvPicPr preferRelativeResize="0"/>
          <p:nvPr/>
        </p:nvPicPr>
        <p:blipFill rotWithShape="1">
          <a:blip r:embed="rId3">
            <a:alphaModFix/>
          </a:blip>
          <a:srcRect b="0" l="0" r="0" t="0"/>
          <a:stretch/>
        </p:blipFill>
        <p:spPr>
          <a:xfrm>
            <a:off x="5334000" y="4038600"/>
            <a:ext cx="3263900" cy="2667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0"/>
          <p:cNvSpPr txBox="1"/>
          <p:nvPr>
            <p:ph idx="1" type="body"/>
          </p:nvPr>
        </p:nvSpPr>
        <p:spPr>
          <a:xfrm>
            <a:off x="228600" y="1143000"/>
            <a:ext cx="845820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Global Media and communication technologies enable the creators of pop culture to sell their products anywhere in the world.</a:t>
            </a:r>
            <a:endParaRPr/>
          </a:p>
          <a:p>
            <a:pPr indent="-342900" lvl="0" marL="342900" rtl="0" algn="l">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1" i="0" lang="en-US" sz="3000" u="sng">
                <a:solidFill>
                  <a:schemeClr val="dk1"/>
                </a:solidFill>
                <a:latin typeface="Arial"/>
                <a:ea typeface="Arial"/>
                <a:cs typeface="Arial"/>
                <a:sym typeface="Arial"/>
              </a:rPr>
              <a:t>Universalization</a:t>
            </a:r>
            <a:r>
              <a:rPr b="0" i="0" lang="en-US" sz="3000" u="none">
                <a:solidFill>
                  <a:schemeClr val="dk1"/>
                </a:solidFill>
                <a:latin typeface="Arial"/>
                <a:ea typeface="Arial"/>
                <a:cs typeface="Arial"/>
                <a:sym typeface="Arial"/>
              </a:rPr>
              <a:t>: The spread of culture, trends, customs, and practices around the world.</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Cultural Homogenization?</a:t>
            </a:r>
            <a:endParaRPr/>
          </a:p>
        </p:txBody>
      </p:sp>
      <p:sp>
        <p:nvSpPr>
          <p:cNvPr id="538" name="Google Shape;538;p60"/>
          <p:cNvSpPr/>
          <p:nvPr/>
        </p:nvSpPr>
        <p:spPr>
          <a:xfrm>
            <a:off x="152400" y="152400"/>
            <a:ext cx="4953000" cy="6477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Black"/>
              </a:rPr>
              <a:t>Global Media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1"/>
          <p:cNvSpPr txBox="1"/>
          <p:nvPr>
            <p:ph type="title"/>
          </p:nvPr>
        </p:nvSpPr>
        <p:spPr>
          <a:xfrm>
            <a:off x="228600" y="228600"/>
            <a:ext cx="5410200" cy="8080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Sesame Street</a:t>
            </a:r>
            <a:endParaRPr/>
          </a:p>
        </p:txBody>
      </p:sp>
      <p:sp>
        <p:nvSpPr>
          <p:cNvPr id="545" name="Google Shape;545;p61"/>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One of the main themes: “Cultural Diversity”</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Multicultural cast</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1969: some U.S television stations would not run the show.</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Characters: well known elements of pop culture in North America and around the world.</a:t>
            </a:r>
            <a:endParaRPr/>
          </a:p>
          <a:p>
            <a:pPr indent="-342900" lvl="0" marL="342900" rtl="0" algn="l">
              <a:lnSpc>
                <a:spcPct val="100000"/>
              </a:lnSpc>
              <a:spcBef>
                <a:spcPts val="360"/>
              </a:spcBef>
              <a:spcAft>
                <a:spcPts val="0"/>
              </a:spcAft>
              <a:buClr>
                <a:schemeClr val="dk2"/>
              </a:buClr>
              <a:buSzPts val="1260"/>
              <a:buFont typeface="Noto Sans Symbols"/>
              <a:buChar char="●"/>
            </a:pPr>
            <a:r>
              <a:rPr b="1" i="0" lang="en-US" sz="1800" u="sng">
                <a:solidFill>
                  <a:schemeClr val="dk1"/>
                </a:solidFill>
                <a:hlinkClick r:id="rId3">
                  <a:extLst>
                    <a:ext uri="{A12FA001-AC4F-418D-AE19-62706E023703}">
                      <ahyp:hlinkClr val="tx"/>
                    </a:ext>
                  </a:extLst>
                </a:hlinkClick>
              </a:rPr>
              <a:t>The Muppets</a:t>
            </a:r>
            <a:r>
              <a:rPr b="1" i="0" lang="en-US" sz="1800" u="none">
                <a:solidFill>
                  <a:schemeClr val="dk1"/>
                </a:solidFill>
                <a:latin typeface="Arial"/>
                <a:ea typeface="Arial"/>
                <a:cs typeface="Arial"/>
                <a:sym typeface="Arial"/>
              </a:rPr>
              <a:t>The Muppets - Popcorn </a:t>
            </a:r>
            <a:r>
              <a:rPr b="1" i="0" lang="en-US" sz="1800" u="sng">
                <a:solidFill>
                  <a:schemeClr val="dk1"/>
                </a:solidFill>
                <a:hlinkClick r:id="rId4">
                  <a:extLst>
                    <a:ext uri="{A12FA001-AC4F-418D-AE19-62706E023703}">
                      <ahyp:hlinkClr val="tx"/>
                    </a:ext>
                  </a:extLst>
                </a:hlinkClick>
              </a:rPr>
              <a:t>http://www.youtube.com/watch?v=AvDvTnTGjgQ</a:t>
            </a:r>
            <a:r>
              <a:rPr b="1" i="0" lang="en-US" sz="1800" u="none">
                <a:solidFill>
                  <a:schemeClr val="dk1"/>
                </a:solidFill>
                <a:latin typeface="Arial"/>
                <a:ea typeface="Arial"/>
                <a:cs typeface="Arial"/>
                <a:sym typeface="Arial"/>
              </a:rPr>
              <a:t> (3:26 min.)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2"/>
          <p:cNvSpPr txBox="1"/>
          <p:nvPr>
            <p:ph type="title"/>
          </p:nvPr>
        </p:nvSpPr>
        <p:spPr>
          <a:xfrm>
            <a:off x="228600" y="228600"/>
            <a:ext cx="7543800" cy="7318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Sesame Street - Hybridization</a:t>
            </a:r>
            <a:endParaRPr/>
          </a:p>
        </p:txBody>
      </p:sp>
      <p:sp>
        <p:nvSpPr>
          <p:cNvPr id="552" name="Google Shape;552;p62"/>
          <p:cNvSpPr txBox="1"/>
          <p:nvPr>
            <p:ph idx="1" type="body"/>
          </p:nvPr>
        </p:nvSpPr>
        <p:spPr>
          <a:xfrm>
            <a:off x="152400" y="1066800"/>
            <a:ext cx="8839200" cy="5562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Global enterprise</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2005 🡪 120 countries</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Sometimes dubbed into local languages OR co-produced by local media companies.</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SzPts val="2100"/>
              <a:buNone/>
            </a:pPr>
            <a:r>
              <a:rPr b="0" i="0" lang="en-US" sz="3000" u="sng">
                <a:solidFill>
                  <a:schemeClr val="dk1"/>
                </a:solidFill>
                <a:latin typeface="Arial"/>
                <a:ea typeface="Arial"/>
                <a:cs typeface="Arial"/>
                <a:sym typeface="Arial"/>
              </a:rPr>
              <a:t>Hybridization:</a:t>
            </a:r>
            <a:endParaRPr/>
          </a:p>
          <a:p>
            <a:pPr indent="-342900" lvl="0" marL="342900" rtl="0" algn="l">
              <a:lnSpc>
                <a:spcPct val="100000"/>
              </a:lnSpc>
              <a:spcBef>
                <a:spcPts val="600"/>
              </a:spcBef>
              <a:spcAft>
                <a:spcPts val="0"/>
              </a:spcAft>
              <a:buSzPts val="2100"/>
              <a:buNone/>
            </a:pPr>
            <a:r>
              <a:rPr b="0" i="0" lang="en-US" sz="3000" u="none">
                <a:solidFill>
                  <a:schemeClr val="dk1"/>
                </a:solidFill>
                <a:latin typeface="Arial"/>
                <a:ea typeface="Arial"/>
                <a:cs typeface="Arial"/>
                <a:sym typeface="Arial"/>
              </a:rPr>
              <a:t>The combining of elements of two or more different things to create something new.</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Sesame Street: Combines elements of American culture with those of the country where the show is co-produced.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3"/>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Sesame Street</a:t>
            </a:r>
            <a:br>
              <a:rPr b="1" i="0" lang="en-US" sz="3900" u="none">
                <a:solidFill>
                  <a:schemeClr val="dk2"/>
                </a:solidFill>
                <a:latin typeface="Arial"/>
                <a:ea typeface="Arial"/>
                <a:cs typeface="Arial"/>
                <a:sym typeface="Arial"/>
              </a:rPr>
            </a:br>
            <a:r>
              <a:rPr b="1" i="0" lang="en-US" sz="3900" u="none">
                <a:solidFill>
                  <a:schemeClr val="dk2"/>
                </a:solidFill>
                <a:latin typeface="Arial"/>
                <a:ea typeface="Arial"/>
                <a:cs typeface="Arial"/>
                <a:sym typeface="Arial"/>
              </a:rPr>
              <a:t>Around the World</a:t>
            </a:r>
            <a:endParaRPr/>
          </a:p>
        </p:txBody>
      </p:sp>
      <p:sp>
        <p:nvSpPr>
          <p:cNvPr id="559" name="Google Shape;559;p63"/>
          <p:cNvSpPr txBox="1"/>
          <p:nvPr>
            <p:ph idx="1" type="body"/>
          </p:nvPr>
        </p:nvSpPr>
        <p:spPr>
          <a:xfrm>
            <a:off x="457200" y="1719262"/>
            <a:ext cx="8229600" cy="3767137"/>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SzPts val="2100"/>
              <a:buNone/>
            </a:pPr>
            <a:r>
              <a:rPr b="0" i="0" lang="en-US" sz="3000" u="none">
                <a:solidFill>
                  <a:schemeClr val="dk1"/>
                </a:solidFill>
                <a:latin typeface="Arial"/>
                <a:ea typeface="Arial"/>
                <a:cs typeface="Arial"/>
                <a:sym typeface="Arial"/>
              </a:rPr>
              <a:t>“Exporting American culture often is greeted with skepticism or even hostility, yet </a:t>
            </a:r>
            <a:r>
              <a:rPr b="0" i="1" lang="en-US" sz="3000" u="none">
                <a:solidFill>
                  <a:schemeClr val="dk1"/>
                </a:solidFill>
                <a:latin typeface="Arial"/>
                <a:ea typeface="Arial"/>
                <a:cs typeface="Arial"/>
                <a:sym typeface="Arial"/>
              </a:rPr>
              <a:t>Sesame Street</a:t>
            </a:r>
            <a:r>
              <a:rPr b="0" i="0" lang="en-US" sz="3000" u="none">
                <a:solidFill>
                  <a:schemeClr val="dk1"/>
                </a:solidFill>
                <a:latin typeface="Arial"/>
                <a:ea typeface="Arial"/>
                <a:cs typeface="Arial"/>
                <a:sym typeface="Arial"/>
              </a:rPr>
              <a:t> seems to find a warm reception wherever it goes.”</a:t>
            </a:r>
            <a:endParaRPr/>
          </a:p>
          <a:p>
            <a:pPr indent="-342900" lvl="0" marL="342900" rtl="0" algn="l">
              <a:lnSpc>
                <a:spcPct val="100000"/>
              </a:lnSpc>
              <a:spcBef>
                <a:spcPts val="600"/>
              </a:spcBef>
              <a:spcAft>
                <a:spcPts val="0"/>
              </a:spcAft>
              <a:buSzPts val="2100"/>
              <a:buNone/>
            </a:pPr>
            <a:r>
              <a:t/>
            </a:r>
            <a:endParaRPr b="0" i="1" sz="3000" u="none">
              <a:solidFill>
                <a:schemeClr val="dk1"/>
              </a:solidFill>
              <a:latin typeface="Arial"/>
              <a:ea typeface="Arial"/>
              <a:cs typeface="Arial"/>
              <a:sym typeface="Arial"/>
            </a:endParaRPr>
          </a:p>
          <a:p>
            <a:pPr indent="-342900" lvl="0" marL="342900" rtl="0" algn="ctr">
              <a:lnSpc>
                <a:spcPct val="100000"/>
              </a:lnSpc>
              <a:spcBef>
                <a:spcPts val="1200"/>
              </a:spcBef>
              <a:spcAft>
                <a:spcPts val="0"/>
              </a:spcAft>
              <a:buSzPts val="4200"/>
              <a:buNone/>
            </a:pPr>
            <a:r>
              <a:rPr b="0" i="0" lang="en-US" sz="6000" u="none">
                <a:solidFill>
                  <a:schemeClr val="dk1"/>
                </a:solidFill>
                <a:latin typeface="Arial"/>
                <a:ea typeface="Arial"/>
                <a:cs typeface="Arial"/>
                <a:sym typeface="Arial"/>
              </a:rPr>
              <a:t>WHY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209550" lvl="0" marL="342900" rtl="0" algn="l">
              <a:lnSpc>
                <a:spcPct val="100000"/>
              </a:lnSpc>
              <a:spcBef>
                <a:spcPts val="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At one time, distance was a huge barrier to communication.</a:t>
            </a:r>
            <a:endParaRPr/>
          </a:p>
        </p:txBody>
      </p:sp>
      <p:sp>
        <p:nvSpPr>
          <p:cNvPr id="200" name="Google Shape;200;p19"/>
          <p:cNvSpPr/>
          <p:nvPr/>
        </p:nvSpPr>
        <p:spPr>
          <a:xfrm>
            <a:off x="228600" y="228600"/>
            <a:ext cx="5410200" cy="14478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Impact"/>
              </a:rPr>
              <a:t>Life Before... </a:t>
            </a:r>
          </a:p>
        </p:txBody>
      </p:sp>
      <p:pic>
        <p:nvPicPr>
          <p:cNvPr descr="1926-switchboards" id="201" name="Google Shape;201;p19"/>
          <p:cNvPicPr preferRelativeResize="0"/>
          <p:nvPr/>
        </p:nvPicPr>
        <p:blipFill rotWithShape="1">
          <a:blip r:embed="rId3">
            <a:alphaModFix/>
          </a:blip>
          <a:srcRect b="0" l="0" r="0" t="0"/>
          <a:stretch/>
        </p:blipFill>
        <p:spPr>
          <a:xfrm>
            <a:off x="5410200" y="3276600"/>
            <a:ext cx="3505200" cy="2655887"/>
          </a:xfrm>
          <a:prstGeom prst="rect">
            <a:avLst/>
          </a:prstGeom>
          <a:noFill/>
          <a:ln>
            <a:noFill/>
          </a:ln>
        </p:spPr>
      </p:pic>
      <p:pic>
        <p:nvPicPr>
          <p:cNvPr descr="old-telephone" id="202" name="Google Shape;202;p19"/>
          <p:cNvPicPr preferRelativeResize="0"/>
          <p:nvPr/>
        </p:nvPicPr>
        <p:blipFill rotWithShape="1">
          <a:blip r:embed="rId4">
            <a:alphaModFix/>
          </a:blip>
          <a:srcRect b="0" l="0" r="0" t="0"/>
          <a:stretch/>
        </p:blipFill>
        <p:spPr>
          <a:xfrm>
            <a:off x="0" y="3429000"/>
            <a:ext cx="2024062" cy="3124200"/>
          </a:xfrm>
          <a:prstGeom prst="rect">
            <a:avLst/>
          </a:prstGeom>
          <a:noFill/>
          <a:ln>
            <a:noFill/>
          </a:ln>
        </p:spPr>
      </p:pic>
      <p:pic>
        <p:nvPicPr>
          <p:cNvPr descr="808envelope" id="203" name="Google Shape;203;p19"/>
          <p:cNvPicPr preferRelativeResize="0"/>
          <p:nvPr/>
        </p:nvPicPr>
        <p:blipFill rotWithShape="1">
          <a:blip r:embed="rId5">
            <a:alphaModFix/>
          </a:blip>
          <a:srcRect b="0" l="0" r="0" t="0"/>
          <a:stretch/>
        </p:blipFill>
        <p:spPr>
          <a:xfrm>
            <a:off x="2362200" y="4495800"/>
            <a:ext cx="3028950" cy="212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facebook_logo" id="209" name="Google Shape;209;p20"/>
          <p:cNvPicPr preferRelativeResize="0"/>
          <p:nvPr/>
        </p:nvPicPr>
        <p:blipFill rotWithShape="1">
          <a:blip r:embed="rId3">
            <a:alphaModFix/>
          </a:blip>
          <a:srcRect b="0" l="0" r="0" t="0"/>
          <a:stretch/>
        </p:blipFill>
        <p:spPr>
          <a:xfrm>
            <a:off x="228600" y="5297487"/>
            <a:ext cx="3581400" cy="1346200"/>
          </a:xfrm>
          <a:prstGeom prst="rect">
            <a:avLst/>
          </a:prstGeom>
          <a:noFill/>
          <a:ln>
            <a:noFill/>
          </a:ln>
        </p:spPr>
      </p:pic>
      <p:pic>
        <p:nvPicPr>
          <p:cNvPr descr="twitter_logo" id="210" name="Google Shape;210;p20"/>
          <p:cNvPicPr preferRelativeResize="0"/>
          <p:nvPr/>
        </p:nvPicPr>
        <p:blipFill rotWithShape="1">
          <a:blip r:embed="rId4">
            <a:alphaModFix/>
          </a:blip>
          <a:srcRect b="0" l="0" r="0" t="0"/>
          <a:stretch/>
        </p:blipFill>
        <p:spPr>
          <a:xfrm>
            <a:off x="990600" y="3810000"/>
            <a:ext cx="4038600" cy="1485900"/>
          </a:xfrm>
          <a:prstGeom prst="rect">
            <a:avLst/>
          </a:prstGeom>
          <a:noFill/>
          <a:ln>
            <a:noFill/>
          </a:ln>
        </p:spPr>
      </p:pic>
      <p:pic>
        <p:nvPicPr>
          <p:cNvPr descr="block_msn_windows_live_messenger" id="211" name="Google Shape;211;p20"/>
          <p:cNvPicPr preferRelativeResize="0"/>
          <p:nvPr/>
        </p:nvPicPr>
        <p:blipFill rotWithShape="1">
          <a:blip r:embed="rId5">
            <a:alphaModFix/>
          </a:blip>
          <a:srcRect b="0" l="0" r="0" t="0"/>
          <a:stretch/>
        </p:blipFill>
        <p:spPr>
          <a:xfrm>
            <a:off x="6781800" y="1371600"/>
            <a:ext cx="2133600" cy="4724400"/>
          </a:xfrm>
          <a:prstGeom prst="rect">
            <a:avLst/>
          </a:prstGeom>
          <a:noFill/>
          <a:ln>
            <a:noFill/>
          </a:ln>
        </p:spPr>
      </p:pic>
      <p:pic>
        <p:nvPicPr>
          <p:cNvPr descr="bb-mess5" id="212" name="Google Shape;212;p20"/>
          <p:cNvPicPr preferRelativeResize="0"/>
          <p:nvPr/>
        </p:nvPicPr>
        <p:blipFill rotWithShape="1">
          <a:blip r:embed="rId6">
            <a:alphaModFix/>
          </a:blip>
          <a:srcRect b="0" l="0" r="0" t="0"/>
          <a:stretch/>
        </p:blipFill>
        <p:spPr>
          <a:xfrm>
            <a:off x="685800" y="1676400"/>
            <a:ext cx="2667000" cy="2000250"/>
          </a:xfrm>
          <a:prstGeom prst="rect">
            <a:avLst/>
          </a:prstGeom>
          <a:noFill/>
          <a:ln>
            <a:noFill/>
          </a:ln>
        </p:spPr>
      </p:pic>
      <p:pic>
        <p:nvPicPr>
          <p:cNvPr descr="internet_explorer" id="213" name="Google Shape;213;p20"/>
          <p:cNvPicPr preferRelativeResize="0"/>
          <p:nvPr/>
        </p:nvPicPr>
        <p:blipFill rotWithShape="1">
          <a:blip r:embed="rId7">
            <a:alphaModFix/>
          </a:blip>
          <a:srcRect b="0" l="0" r="0" t="0"/>
          <a:stretch/>
        </p:blipFill>
        <p:spPr>
          <a:xfrm>
            <a:off x="4800600" y="228600"/>
            <a:ext cx="1538287" cy="1624012"/>
          </a:xfrm>
          <a:prstGeom prst="rect">
            <a:avLst/>
          </a:prstGeom>
          <a:noFill/>
          <a:ln>
            <a:noFill/>
          </a:ln>
        </p:spPr>
      </p:pic>
      <p:pic>
        <p:nvPicPr>
          <p:cNvPr descr="my-space-logo3" id="214" name="Google Shape;214;p20"/>
          <p:cNvPicPr preferRelativeResize="0"/>
          <p:nvPr/>
        </p:nvPicPr>
        <p:blipFill rotWithShape="1">
          <a:blip r:embed="rId8">
            <a:alphaModFix/>
          </a:blip>
          <a:srcRect b="0" l="0" r="0" t="0"/>
          <a:stretch/>
        </p:blipFill>
        <p:spPr>
          <a:xfrm>
            <a:off x="4800600" y="4953000"/>
            <a:ext cx="1600200" cy="1600200"/>
          </a:xfrm>
          <a:prstGeom prst="rect">
            <a:avLst/>
          </a:prstGeom>
          <a:noFill/>
          <a:ln>
            <a:noFill/>
          </a:ln>
        </p:spPr>
      </p:pic>
      <p:sp>
        <p:nvSpPr>
          <p:cNvPr id="215" name="Google Shape;215;p20"/>
          <p:cNvSpPr/>
          <p:nvPr/>
        </p:nvSpPr>
        <p:spPr>
          <a:xfrm>
            <a:off x="152400" y="152400"/>
            <a:ext cx="4267200" cy="129540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000000"/>
                </a:solidFill>
                <a:latin typeface="Impact"/>
              </a:rPr>
              <a:t>Life Now... </a:t>
            </a:r>
          </a:p>
        </p:txBody>
      </p:sp>
      <p:pic>
        <p:nvPicPr>
          <p:cNvPr descr="xboxlive" id="216" name="Google Shape;216;p20"/>
          <p:cNvPicPr preferRelativeResize="0"/>
          <p:nvPr/>
        </p:nvPicPr>
        <p:blipFill rotWithShape="1">
          <a:blip r:embed="rId9">
            <a:alphaModFix/>
          </a:blip>
          <a:srcRect b="0" l="0" r="0" t="0"/>
          <a:stretch/>
        </p:blipFill>
        <p:spPr>
          <a:xfrm>
            <a:off x="4495800" y="2133600"/>
            <a:ext cx="1546225" cy="20145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ph type="title"/>
          </p:nvPr>
        </p:nvSpPr>
        <p:spPr>
          <a:xfrm>
            <a:off x="0" y="0"/>
            <a:ext cx="54102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5400"/>
              <a:buFont typeface="Arial"/>
              <a:buNone/>
            </a:pPr>
            <a:r>
              <a:rPr b="1" i="0" lang="en-US" sz="5400" u="none">
                <a:solidFill>
                  <a:schemeClr val="dk2"/>
                </a:solidFill>
                <a:latin typeface="Arial"/>
                <a:ea typeface="Arial"/>
                <a:cs typeface="Arial"/>
                <a:sym typeface="Arial"/>
              </a:rPr>
              <a:t>Cell Phones</a:t>
            </a:r>
            <a:endParaRPr/>
          </a:p>
        </p:txBody>
      </p:sp>
      <p:sp>
        <p:nvSpPr>
          <p:cNvPr id="223" name="Google Shape;223;p21"/>
          <p:cNvSpPr txBox="1"/>
          <p:nvPr>
            <p:ph idx="1" type="body"/>
          </p:nvPr>
        </p:nvSpPr>
        <p:spPr>
          <a:xfrm>
            <a:off x="228600" y="1066800"/>
            <a:ext cx="8229600" cy="47164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How many of you have a cell phone?</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How many of your friends have cell phones?</a:t>
            </a:r>
            <a:endParaRPr/>
          </a:p>
          <a:p>
            <a:pPr indent="-342900" lvl="0" marL="342900" rtl="0" algn="l">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What are the different ways that you can communicate using that one single device?</a:t>
            </a:r>
            <a:endParaRPr/>
          </a:p>
        </p:txBody>
      </p:sp>
      <p:pic>
        <p:nvPicPr>
          <p:cNvPr descr="ba-cell_phones_schools_0498529787" id="224" name="Google Shape;224;p21"/>
          <p:cNvPicPr preferRelativeResize="0"/>
          <p:nvPr/>
        </p:nvPicPr>
        <p:blipFill rotWithShape="1">
          <a:blip r:embed="rId3">
            <a:alphaModFix/>
          </a:blip>
          <a:srcRect b="0" l="0" r="0" t="0"/>
          <a:stretch/>
        </p:blipFill>
        <p:spPr>
          <a:xfrm>
            <a:off x="3581400" y="4495800"/>
            <a:ext cx="2819400" cy="2006600"/>
          </a:xfrm>
          <a:prstGeom prst="rect">
            <a:avLst/>
          </a:prstGeom>
          <a:noFill/>
          <a:ln>
            <a:noFill/>
          </a:ln>
        </p:spPr>
      </p:pic>
      <p:pic>
        <p:nvPicPr>
          <p:cNvPr descr="iphone7%20copy" id="225" name="Google Shape;225;p21"/>
          <p:cNvPicPr preferRelativeResize="0"/>
          <p:nvPr/>
        </p:nvPicPr>
        <p:blipFill rotWithShape="1">
          <a:blip r:embed="rId4">
            <a:alphaModFix/>
          </a:blip>
          <a:srcRect b="0" l="0" r="0" t="0"/>
          <a:stretch/>
        </p:blipFill>
        <p:spPr>
          <a:xfrm>
            <a:off x="381000" y="4419600"/>
            <a:ext cx="2155825" cy="2209800"/>
          </a:xfrm>
          <a:prstGeom prst="rect">
            <a:avLst/>
          </a:prstGeom>
          <a:noFill/>
          <a:ln>
            <a:noFill/>
          </a:ln>
        </p:spPr>
      </p:pic>
      <p:pic>
        <p:nvPicPr>
          <p:cNvPr descr="blackberry8220" id="226" name="Google Shape;226;p21"/>
          <p:cNvPicPr preferRelativeResize="0"/>
          <p:nvPr/>
        </p:nvPicPr>
        <p:blipFill rotWithShape="1">
          <a:blip r:embed="rId5">
            <a:alphaModFix/>
          </a:blip>
          <a:srcRect b="0" l="0" r="0" t="0"/>
          <a:stretch/>
        </p:blipFill>
        <p:spPr>
          <a:xfrm>
            <a:off x="7620000" y="4495800"/>
            <a:ext cx="1341437" cy="2162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152400" y="304800"/>
            <a:ext cx="5257800" cy="1295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Affirming People’s Membership</a:t>
            </a:r>
            <a:endParaRPr/>
          </a:p>
        </p:txBody>
      </p:sp>
      <p:sp>
        <p:nvSpPr>
          <p:cNvPr id="233" name="Google Shape;233;p22"/>
          <p:cNvSpPr txBox="1"/>
          <p:nvPr>
            <p:ph idx="1" type="body"/>
          </p:nvPr>
        </p:nvSpPr>
        <p:spPr>
          <a:xfrm>
            <a:off x="0" y="1752600"/>
            <a:ext cx="6019800" cy="44529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Connections like the one’s that we have been talking about help affirm people’s membership in the world community.</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They provide opportunities for people to share their views with others beyond their local community.</a:t>
            </a:r>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pic>
        <p:nvPicPr>
          <p:cNvPr descr="30256-Clipart-Illustration-Of-A-Busy-Network-Of-Blue-People-Connecting-With-Orange-Lines" id="234" name="Google Shape;234;p22"/>
          <p:cNvPicPr preferRelativeResize="0"/>
          <p:nvPr/>
        </p:nvPicPr>
        <p:blipFill rotWithShape="1">
          <a:blip r:embed="rId3">
            <a:alphaModFix/>
          </a:blip>
          <a:srcRect b="0" l="0" r="0" t="0"/>
          <a:stretch/>
        </p:blipFill>
        <p:spPr>
          <a:xfrm>
            <a:off x="6096000" y="1752600"/>
            <a:ext cx="2590800" cy="4689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3"/>
          <p:cNvSpPr txBox="1"/>
          <p:nvPr>
            <p:ph type="title"/>
          </p:nvPr>
        </p:nvSpPr>
        <p:spPr>
          <a:xfrm>
            <a:off x="152400" y="304800"/>
            <a:ext cx="5410200" cy="91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5400"/>
              <a:buFont typeface="Arial"/>
              <a:buNone/>
            </a:pPr>
            <a:r>
              <a:rPr b="1" i="0" lang="en-US" sz="5400" u="none">
                <a:solidFill>
                  <a:schemeClr val="dk2"/>
                </a:solidFill>
                <a:latin typeface="Arial"/>
                <a:ea typeface="Arial"/>
                <a:cs typeface="Arial"/>
                <a:sym typeface="Arial"/>
              </a:rPr>
              <a:t>Digital Divide</a:t>
            </a:r>
            <a:endParaRPr/>
          </a:p>
        </p:txBody>
      </p:sp>
      <p:sp>
        <p:nvSpPr>
          <p:cNvPr id="241" name="Google Shape;241;p23"/>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sng">
                <a:solidFill>
                  <a:schemeClr val="dk1"/>
                </a:solidFill>
                <a:latin typeface="Arial"/>
                <a:ea typeface="Arial"/>
                <a:cs typeface="Arial"/>
                <a:sym typeface="Arial"/>
              </a:rPr>
              <a:t>Digital Divide</a:t>
            </a:r>
            <a:r>
              <a:rPr b="0" i="0" lang="en-US" sz="3000" u="none">
                <a:solidFill>
                  <a:schemeClr val="dk1"/>
                </a:solidFill>
                <a:latin typeface="Arial"/>
                <a:ea typeface="Arial"/>
                <a:cs typeface="Arial"/>
                <a:sym typeface="Arial"/>
              </a:rPr>
              <a:t>: The gap that separates people who do – and do not – have access to up-to-date digital technology.</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Examine Figure 3-3 (p. 69):</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Where is Internet the highest? </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Where is Internet the lowest?</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How might this affect identity?</a:t>
            </a:r>
            <a:endParaRPr/>
          </a:p>
        </p:txBody>
      </p:sp>
      <p:pic>
        <p:nvPicPr>
          <p:cNvPr descr="j0300520" id="242" name="Google Shape;242;p23"/>
          <p:cNvPicPr preferRelativeResize="0"/>
          <p:nvPr/>
        </p:nvPicPr>
        <p:blipFill rotWithShape="1">
          <a:blip r:embed="rId3">
            <a:alphaModFix/>
          </a:blip>
          <a:srcRect b="0" l="0" r="0" t="0"/>
          <a:stretch/>
        </p:blipFill>
        <p:spPr>
          <a:xfrm>
            <a:off x="6934200" y="4876800"/>
            <a:ext cx="2019300" cy="1736725"/>
          </a:xfrm>
          <a:prstGeom prst="rect">
            <a:avLst/>
          </a:prstGeom>
          <a:noFill/>
          <a:ln>
            <a:noFill/>
          </a:ln>
        </p:spPr>
      </p:pic>
      <p:pic>
        <p:nvPicPr>
          <p:cNvPr descr="j0287005" id="243" name="Google Shape;243;p23"/>
          <p:cNvPicPr preferRelativeResize="0"/>
          <p:nvPr/>
        </p:nvPicPr>
        <p:blipFill rotWithShape="1">
          <a:blip r:embed="rId4">
            <a:alphaModFix/>
          </a:blip>
          <a:srcRect b="0" l="0" r="0" t="0"/>
          <a:stretch/>
        </p:blipFill>
        <p:spPr>
          <a:xfrm>
            <a:off x="5791200" y="2743200"/>
            <a:ext cx="1166812" cy="2003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