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  <p:sldMasterId id="2147483670" r:id="rId4"/>
    <p:sldMasterId id="2147483671" r:id="rId5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embeddedFontLst>
    <p:embeddedFont>
      <p:font typeface="Questrial" pitchFamily="2" charset="77"/>
      <p:regular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C9DB3D-5D2A-4C5A-A439-643E9400A43D}">
  <a:tblStyle styleId="{5CC9DB3D-5D2A-4C5A-A439-643E9400A4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3312b0b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633312b0b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33312b0b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633312b0b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33312b0b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633312b0b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33312b0b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633312b0b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33312b0b_2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633312b0b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33312b0b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33312b0b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3312b0b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33312b0b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3312b0b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633312b0b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33312b0b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633312b0b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3312b0b_2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633312b0b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33312b0b_2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633312b0b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3312b0b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633312b0b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33312b0b_2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633312b0b_2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3312b0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633312b0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3312b0b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633312b0b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33312b0b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633312b0b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3312b0b_2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633312b0b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33312b0b_2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633312b0b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33312b0b_2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633312b0b_2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3312b0b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633312b0b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3312b0b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633312b0b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3312b0b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33312b0b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50d61bf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50d61bf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33312b0b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633312b0b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3312b0b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633312b0b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3312b0b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633312b0b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 rot="5400000">
            <a:off x="6110904" y="2175847"/>
            <a:ext cx="4080510" cy="75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 rot="5400000">
            <a:off x="1872138" y="-725963"/>
            <a:ext cx="4080510" cy="656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 rot="5400000">
            <a:off x="3041451" y="-518914"/>
            <a:ext cx="3061096" cy="716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✱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ictures with Caption">
  <p:cSld name="2 Pictures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 rot="-190107">
            <a:off x="438802" y="368321"/>
            <a:ext cx="4657909" cy="2277285"/>
          </a:xfrm>
          <a:prstGeom prst="rect">
            <a:avLst/>
          </a:prstGeom>
          <a:noFill/>
          <a:ln w="1778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32011" y="3247465"/>
            <a:ext cx="7907151" cy="6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634196" y="3943350"/>
            <a:ext cx="7904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4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>
            <a:spLocks noGrp="1"/>
          </p:cNvSpPr>
          <p:nvPr>
            <p:ph type="pic" idx="3"/>
          </p:nvPr>
        </p:nvSpPr>
        <p:spPr>
          <a:xfrm rot="114285">
            <a:off x="4119578" y="550798"/>
            <a:ext cx="4661438" cy="2274236"/>
          </a:xfrm>
          <a:prstGeom prst="rect">
            <a:avLst/>
          </a:prstGeom>
          <a:noFill/>
          <a:ln w="1778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bove Caption">
  <p:cSld name="Picture above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32011" y="3247465"/>
            <a:ext cx="7907151" cy="69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34196" y="3943350"/>
            <a:ext cx="790495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4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>
            <a:spLocks noGrp="1"/>
          </p:cNvSpPr>
          <p:nvPr>
            <p:ph type="pic" idx="2"/>
          </p:nvPr>
        </p:nvSpPr>
        <p:spPr>
          <a:xfrm rot="239554">
            <a:off x="2080587" y="551706"/>
            <a:ext cx="4905123" cy="2438149"/>
          </a:xfrm>
          <a:prstGeom prst="rect">
            <a:avLst/>
          </a:prstGeom>
          <a:noFill/>
          <a:ln w="1778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31823" y="920570"/>
            <a:ext cx="36576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 rot="145640">
            <a:off x="4846571" y="729648"/>
            <a:ext cx="3494134" cy="3564843"/>
          </a:xfrm>
          <a:prstGeom prst="rect">
            <a:avLst/>
          </a:prstGeom>
          <a:noFill/>
          <a:ln w="177800" cap="sq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31823" y="1349845"/>
            <a:ext cx="3657600" cy="29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44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631825" y="1290077"/>
            <a:ext cx="3657600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692650" y="494179"/>
            <a:ext cx="3819338" cy="410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✱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631825" y="2158253"/>
            <a:ext cx="3657600" cy="1754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14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632012" y="1543050"/>
            <a:ext cx="3863788" cy="30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✱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661646" y="1543050"/>
            <a:ext cx="3867912" cy="30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000"/>
              </a:spcBef>
              <a:spcAft>
                <a:spcPts val="0"/>
              </a:spcAft>
              <a:buSzPts val="1400"/>
              <a:buChar char="✱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407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01625" y="1200150"/>
            <a:ext cx="4194175" cy="337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194175" cy="337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02151" y="3616654"/>
            <a:ext cx="8511989" cy="1085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2222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84874" y="2644485"/>
            <a:ext cx="8355714" cy="953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306388" y="554691"/>
            <a:ext cx="8513762" cy="204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6388" y="2628900"/>
            <a:ext cx="4683050" cy="1008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None/>
              <a:defRPr/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None/>
              <a:defRPr/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None/>
              <a:defRPr/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2209800" y="4706540"/>
            <a:ext cx="5638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2200"/>
              </a:spcBef>
              <a:spcAft>
                <a:spcPts val="0"/>
              </a:spcAft>
              <a:buSzPts val="1400"/>
              <a:buChar char="✱"/>
              <a:defRPr/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Char char="✱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2209800" y="4706540"/>
            <a:ext cx="5638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457200" y="4706540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2205037" y="4706540"/>
            <a:ext cx="564356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077200" y="4706540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rgbClr val="949FBF"/>
              </a:buClr>
              <a:buSzPts val="1400"/>
              <a:buFont typeface="Noto Symbol"/>
              <a:buChar char="✱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BUnCmpD78D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Vz3eOb6Yl1s&amp;t=3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results?search_query=Iron+law+of+wages" TargetMode="External"/><Relationship Id="rId5" Type="http://schemas.openxmlformats.org/officeDocument/2006/relationships/hyperlink" Target="https://www.youtube.com/watch?v=vVmAb8N5nQY" TargetMode="External"/><Relationship Id="rId4" Type="http://schemas.openxmlformats.org/officeDocument/2006/relationships/hyperlink" Target="https://www.youtube.com/watch?v=ulyVXa-u4w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vn3e37VWc0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gMYo07DESRs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-Unq3R--M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zhL5DCizj5c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306387" y="554831"/>
            <a:ext cx="8513762" cy="204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" sz="10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Early Global Interaction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306387" y="3567500"/>
            <a:ext cx="63231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4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power of international trade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2003">
            <a:off x="5879215" y="417433"/>
            <a:ext cx="3070407" cy="173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 rotWithShape="1">
          <a:blip r:embed="rId5">
            <a:alphaModFix/>
          </a:blip>
          <a:srcRect t="18914"/>
          <a:stretch/>
        </p:blipFill>
        <p:spPr>
          <a:xfrm rot="-681775">
            <a:off x="489041" y="444649"/>
            <a:ext cx="2766830" cy="1665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>
            <a:picLocks noGrp="1"/>
          </p:cNvPicPr>
          <p:nvPr>
            <p:ph type="title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411956"/>
            <a:ext cx="7924800" cy="6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989012" y="2326481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rgbClr val="BDFF32"/>
                </a:solidFill>
                <a:latin typeface="Questrial"/>
                <a:ea typeface="Questrial"/>
                <a:cs typeface="Questrial"/>
                <a:sym typeface="Questrial"/>
              </a:rPr>
              <a:t>demand for British cloth increasing, especially in colonies</a:t>
            </a:r>
            <a:endParaRPr sz="1800"/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rgbClr val="BDFF32"/>
                </a:solidFill>
                <a:latin typeface="Questrial"/>
                <a:ea typeface="Questrial"/>
                <a:cs typeface="Questrial"/>
                <a:sym typeface="Questrial"/>
              </a:rPr>
              <a:t>gadgets being created in homes to make spinning and weaving easier</a:t>
            </a:r>
            <a:endParaRPr sz="1800"/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rgbClr val="BDFF32"/>
                </a:solidFill>
                <a:latin typeface="Questrial"/>
                <a:ea typeface="Questrial"/>
                <a:cs typeface="Questrial"/>
                <a:sym typeface="Questrial"/>
              </a:rPr>
              <a:t>some gadgets hooked up to water source</a:t>
            </a:r>
            <a:endParaRPr sz="1800"/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rgbClr val="BDFF32"/>
                </a:solidFill>
                <a:latin typeface="Questrial"/>
                <a:ea typeface="Questrial"/>
                <a:cs typeface="Questrial"/>
                <a:sym typeface="Questrial"/>
              </a:rPr>
              <a:t>when steam engines were hooked up, that meant factories could be built anywhere</a:t>
            </a:r>
            <a:endParaRPr sz="1800"/>
          </a:p>
        </p:txBody>
      </p:sp>
      <p:sp>
        <p:nvSpPr>
          <p:cNvPr id="211" name="Google Shape;211;p34"/>
          <p:cNvSpPr txBox="1"/>
          <p:nvPr/>
        </p:nvSpPr>
        <p:spPr>
          <a:xfrm>
            <a:off x="3668325" y="979100"/>
            <a:ext cx="2025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https://www.youtube.com/watch?v=BUnCmpD78Dg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228600" y="1143000"/>
            <a:ext cx="8512175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25555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" sz="5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impact of the </a:t>
            </a:r>
            <a:br>
              <a:rPr lang="en" sz="5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5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Industrial Revolution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36"/>
          <p:cNvGraphicFramePr/>
          <p:nvPr/>
        </p:nvGraphicFramePr>
        <p:xfrm>
          <a:off x="489325" y="102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{5CC9DB3D-5D2A-4C5A-A439-643E9400A43D}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Political Effects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Social Effects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Tahoma"/>
                        <a:buNone/>
                      </a:pPr>
                      <a:r>
                        <a:rPr lang="en" sz="14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Economic Effects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Child labor laws to end abuses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Reformers urging equal distribution of wealth (e.g. Karl Marx)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Trade unions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Social reform movements, such as utopianism, socialism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5B5D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Long hours worked by children in factories instead of going to school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Increased urban populations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Poor city planning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Loss of family stability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Expansion of the middle class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Employee care vs laissez-faire economics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B5D6B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Encouragement of technological progress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inventions and development of factories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Increased production and higher demands for raw materials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Growth of worldwide trade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     </a:t>
                      </a: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Population explosion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</a:t>
                      </a: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Development of sophisticated    banking and investment systems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</a:t>
                      </a:r>
                      <a:r>
                        <a:rPr lang="en" sz="1400" b="0" i="0" u="none" strike="noStrike" cap="none">
                          <a:solidFill>
                            <a:srgbClr val="5B5D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Advances in transportation, agriculture and communication </a:t>
                      </a:r>
                      <a:endParaRPr sz="1100"/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7" descr="childmillwor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475" y="2514600"/>
            <a:ext cx="3841800" cy="20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800" b="0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Conditions for the Working Class</a:t>
            </a:r>
            <a:r>
              <a:rPr lang="en" sz="3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(During the early part of the Industrial Revolution)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319722" y="1409025"/>
            <a:ext cx="87651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child labor (women and children paid less)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12-16 hour days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limited or no breaks for meals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corporal punishment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fear of losing job 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living miles away from</a:t>
            </a:r>
            <a:r>
              <a:rPr lang="en" sz="1800" b="0" i="0" u="none" strike="noStrike" cap="none">
                <a:solidFill>
                  <a:srgbClr val="0F0513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factory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poor living condition</a:t>
            </a:r>
            <a:r>
              <a:rPr lang="en"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" sz="1800">
                <a:solidFill>
                  <a:srgbClr val="FFFFFF"/>
                </a:solidFill>
              </a:rPr>
              <a:t>/short life span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 descr="industrialrev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2457450"/>
            <a:ext cx="4116387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 descr="childwork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0432">
            <a:off x="638313" y="945561"/>
            <a:ext cx="4085949" cy="272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 descr="childworkertexti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70432">
            <a:off x="4721560" y="-58621"/>
            <a:ext cx="4250654" cy="238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5505">
            <a:off x="24334" y="73602"/>
            <a:ext cx="5917158" cy="40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7650" y="457200"/>
            <a:ext cx="3816350" cy="198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3400" y="3200400"/>
            <a:ext cx="3219450" cy="170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Effects</a:t>
            </a:r>
            <a:r>
              <a:rPr lang="en"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of the Industrial Revolution - Short Term</a:t>
            </a:r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86750" y="1375725"/>
            <a:ext cx="8923800" cy="3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2200" b="0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Positive</a:t>
            </a:r>
            <a:endParaRPr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lower costs for items like clothing (= change of clothing that could be washed = more sanitary)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death rates went down due to access to better food and medical care</a:t>
            </a:r>
            <a:endParaRPr sz="1800"/>
          </a:p>
          <a:p>
            <a:pPr marL="3429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2200" b="0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Negative</a:t>
            </a:r>
            <a:endParaRPr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slums created in cities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abuse of the working class while the middle and upper class reaped the benefits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1" descr="industrial rev006"/>
          <p:cNvPicPr preferRelativeResize="0"/>
          <p:nvPr/>
        </p:nvPicPr>
        <p:blipFill rotWithShape="1">
          <a:blip r:embed="rId4">
            <a:alphaModFix/>
          </a:blip>
          <a:srcRect l="4463" t="840" r="10987" b="11950"/>
          <a:stretch/>
        </p:blipFill>
        <p:spPr>
          <a:xfrm>
            <a:off x="1619250" y="0"/>
            <a:ext cx="50688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 descr="industrial rev007"/>
          <p:cNvPicPr preferRelativeResize="0"/>
          <p:nvPr/>
        </p:nvPicPr>
        <p:blipFill rotWithShape="1">
          <a:blip r:embed="rId4">
            <a:alphaModFix/>
          </a:blip>
          <a:srcRect l="6594" r="10911" b="15141"/>
          <a:stretch/>
        </p:blipFill>
        <p:spPr>
          <a:xfrm>
            <a:off x="1979612" y="26194"/>
            <a:ext cx="4829175" cy="511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 descr="industrial rev008"/>
          <p:cNvPicPr preferRelativeResize="0"/>
          <p:nvPr/>
        </p:nvPicPr>
        <p:blipFill rotWithShape="1">
          <a:blip r:embed="rId4">
            <a:alphaModFix/>
          </a:blip>
          <a:srcRect l="7557" r="9251" b="13113"/>
          <a:stretch/>
        </p:blipFill>
        <p:spPr>
          <a:xfrm>
            <a:off x="2051050" y="0"/>
            <a:ext cx="47529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612775" y="228109"/>
            <a:ext cx="79185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Steps to our current state of globalization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-274963" y="1546050"/>
            <a:ext cx="71661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3257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49FBF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One: Arab civilizations share knowledge of mathematics (number system), medicine and literature with Europe</a:t>
            </a:r>
            <a:endParaRPr sz="1800"/>
          </a:p>
          <a:p>
            <a:pPr marL="6858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49FBF"/>
              </a:buClr>
              <a:buFont typeface="Noto Symbol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2575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49FBF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Two: Columbus’ voyage to “new world” (1492)  accelerates globalization (</a:t>
            </a:r>
            <a:r>
              <a:rPr lang="en" sz="18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historical globalization</a:t>
            </a: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035050" marR="0" lvl="2" indent="-3606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Industrialization of the economy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49FBF"/>
              </a:buClr>
              <a:buFont typeface="Noto Symbol"/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2575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49FBF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Step Three: 20th Century improvements in technology and Cold War lead to rapid growth of global markets (</a:t>
            </a:r>
            <a:r>
              <a:rPr lang="en" sz="18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contemporary globalization</a:t>
            </a: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 sz="1800"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675" y="1028700"/>
            <a:ext cx="2214550" cy="10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5175" y="2172625"/>
            <a:ext cx="1892600" cy="13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0225" y="3635125"/>
            <a:ext cx="1258475" cy="11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0" name="Google Shape;270;p44" descr="industrial_rev_hous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457200"/>
            <a:ext cx="64770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6" name="Google Shape;276;p45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7" name="Google Shape;277;p45" descr="po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342900"/>
            <a:ext cx="518160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>
            <a:spLocks noGrp="1"/>
          </p:cNvSpPr>
          <p:nvPr>
            <p:ph type="title"/>
          </p:nvPr>
        </p:nvSpPr>
        <p:spPr>
          <a:xfrm>
            <a:off x="612775" y="77534"/>
            <a:ext cx="79185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1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Effects</a:t>
            </a:r>
            <a:r>
              <a:rPr lang="en"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of the Industrial Revolution - Long Term</a:t>
            </a:r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body" idx="1"/>
          </p:nvPr>
        </p:nvSpPr>
        <p:spPr>
          <a:xfrm>
            <a:off x="395225" y="725088"/>
            <a:ext cx="82296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1800" b="0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Positive </a:t>
            </a:r>
            <a:endParaRPr sz="1800"/>
          </a:p>
          <a:p>
            <a:pPr marL="342900" marR="0" lvl="0" indent="-30607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</a:pPr>
            <a:r>
              <a:rPr lang="en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Access to cheaper goods increases middle class</a:t>
            </a:r>
            <a:endParaRPr/>
          </a:p>
          <a:p>
            <a:pPr marL="342900" marR="0" lvl="0" indent="-30607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</a:pPr>
            <a:r>
              <a:rPr lang="en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governments began to intervene on behalf of workers (laws to protect them).  </a:t>
            </a:r>
            <a:endParaRPr/>
          </a:p>
          <a:p>
            <a:pPr marL="342900" marR="0" lvl="0" indent="-34290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12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life of the poor had always been difficult, now society began doing something about it</a:t>
            </a:r>
            <a:endParaRPr sz="1200"/>
          </a:p>
          <a:p>
            <a:pPr marL="342900" marR="0" lvl="0" indent="-34290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1800" b="0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Negative</a:t>
            </a:r>
            <a:endParaRPr sz="1800"/>
          </a:p>
          <a:p>
            <a:pPr marL="342900" marR="0" lvl="0" indent="-30607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</a:pPr>
            <a:r>
              <a:rPr lang="en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factory work can be very boring causing stress</a:t>
            </a:r>
            <a:endParaRPr/>
          </a:p>
          <a:p>
            <a:pPr marL="342900" marR="0" lvl="0" indent="-30607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</a:pPr>
            <a:r>
              <a:rPr lang="en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unemployment due to technological advances</a:t>
            </a:r>
            <a:endParaRPr/>
          </a:p>
          <a:p>
            <a:pPr marL="342900" marR="0" lvl="0" indent="-306070" algn="l" rtl="0">
              <a:lnSpc>
                <a:spcPct val="75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✱"/>
            </a:pPr>
            <a:r>
              <a:rPr lang="en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pollution, overpopulation, changes to family and social structures, military capability to destroy civilization</a:t>
            </a:r>
            <a:endParaRPr/>
          </a:p>
        </p:txBody>
      </p:sp>
      <p:pic>
        <p:nvPicPr>
          <p:cNvPr id="284" name="Google Shape;28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8100" y="725100"/>
            <a:ext cx="1359650" cy="16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125" y="2606400"/>
            <a:ext cx="1758425" cy="16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Political and Economic Thought</a:t>
            </a:r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1"/>
          </p:nvPr>
        </p:nvSpPr>
        <p:spPr>
          <a:xfrm>
            <a:off x="261098" y="975950"/>
            <a:ext cx="83769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1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Adam Smith – capitalism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https://www.youtube.com/watch?v=ulyVXa-u4wE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Malthus, Ricardo – treatment of the poor, Social Darwinism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Malthus: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https://www.youtube.com/watch?v=vVmAb8N5nQY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Ricardo:</a:t>
            </a:r>
            <a:r>
              <a:rPr lang="en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6"/>
              </a:rPr>
              <a:t>https://www.youtube.com/results?search_query=Iron+law+of+wages</a:t>
            </a: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Comparative Advantage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Robert Owen, New Lanark – socialism</a:t>
            </a:r>
            <a:endParaRPr sz="1800"/>
          </a:p>
          <a:p>
            <a:pPr marL="342900" marR="0" lvl="0" indent="-33147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Karl Marx – communism (extreme socialism)</a:t>
            </a:r>
            <a:endParaRPr sz="1800"/>
          </a:p>
        </p:txBody>
      </p:sp>
      <p:sp>
        <p:nvSpPr>
          <p:cNvPr id="292" name="Google Shape;292;p47"/>
          <p:cNvSpPr txBox="1"/>
          <p:nvPr/>
        </p:nvSpPr>
        <p:spPr>
          <a:xfrm>
            <a:off x="6618775" y="3655275"/>
            <a:ext cx="199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https://www.youtube.com/watch?v=Vz3eOb6Yl1s&amp;t=3s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" name="Google Shape;293;p47"/>
          <p:cNvCxnSpPr/>
          <p:nvPr/>
        </p:nvCxnSpPr>
        <p:spPr>
          <a:xfrm>
            <a:off x="5012975" y="3819475"/>
            <a:ext cx="1279200" cy="1566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4" name="Google Shape;294;p47"/>
          <p:cNvCxnSpPr/>
          <p:nvPr/>
        </p:nvCxnSpPr>
        <p:spPr>
          <a:xfrm rot="10800000" flipH="1">
            <a:off x="5413375" y="4380675"/>
            <a:ext cx="1205400" cy="139500"/>
          </a:xfrm>
          <a:prstGeom prst="straightConnector1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71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1" name="Google Shape;301;p48" descr="urbanten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400" y="600075"/>
            <a:ext cx="70612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433388"/>
            <a:ext cx="7705725" cy="439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87" y="897731"/>
            <a:ext cx="9145587" cy="350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612775" y="151209"/>
            <a:ext cx="7918450" cy="5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2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Silk Road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5975" cy="306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1" name="Google Shape;151;p27" descr="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425" y="742950"/>
            <a:ext cx="8305800" cy="41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173450" y="87934"/>
            <a:ext cx="8153400" cy="47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Char char="✱"/>
            </a:pPr>
            <a:r>
              <a:rPr lang="en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route covered almost ¼ of the distance around the globe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Char char="✱"/>
            </a:pPr>
            <a:r>
              <a:rPr lang="en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Considered one of the most significant links connecting various cultures</a:t>
            </a: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0" marR="0" lvl="7" indent="-2413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Questrial"/>
              <a:buChar char="•"/>
            </a:pPr>
            <a:r>
              <a:rPr lang="en" sz="22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https://www.youtube.com/watch?v=vn3e37VWc0k</a:t>
            </a: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2171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980"/>
              <a:buFont typeface="Noto Symbol"/>
              <a:buChar char="✱"/>
            </a:pPr>
            <a:r>
              <a:rPr lang="en" sz="2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Dangerous – bandits, lack of water, heat/sandstorms or freezing winds in the mountains</a:t>
            </a:r>
            <a:endParaRPr/>
          </a:p>
        </p:txBody>
      </p:sp>
      <p:pic>
        <p:nvPicPr>
          <p:cNvPr id="157" name="Google Shape;157;p28" descr="camel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1975" y="2458075"/>
            <a:ext cx="5105400" cy="25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chinese oas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1912" y="2049150"/>
            <a:ext cx="2727300" cy="25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612775" y="176684"/>
            <a:ext cx="79185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Mercantilism </a:t>
            </a:r>
            <a:br>
              <a:rPr lang="en" sz="36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23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(Early International trade prior to the 1</a:t>
            </a:r>
            <a:r>
              <a:rPr lang="en" sz="2300" b="1" u="sng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r>
            <a:r>
              <a:rPr lang="en" sz="23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 Century)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61125" y="1257300"/>
            <a:ext cx="85311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1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government controlled international trade by granting monopolies (like HBC)</a:t>
            </a:r>
            <a:endParaRPr sz="1800"/>
          </a:p>
          <a:p>
            <a:pPr marL="342900" marR="0" lvl="0" indent="-3314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focus on exploiting natural resources of colonies</a:t>
            </a:r>
            <a:endParaRPr sz="1800"/>
          </a:p>
          <a:p>
            <a:pPr marL="342900" marR="0" lvl="0" indent="-3314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limited international trade (only with colonies and mother country)</a:t>
            </a:r>
            <a:endParaRPr sz="1800"/>
          </a:p>
          <a:p>
            <a:pPr marL="342900" marR="0" lvl="0" indent="-3314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high levels of government regulations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314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Individuals were controlled and had very little rights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3147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ymbo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made the monarchy and allies rich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This created tensions between people/rulers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5" name="Google Shape;165;p29" descr="elizabeth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5775" y="3207300"/>
            <a:ext cx="2095500" cy="18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https://www.youtube.com/watch?v=aWxvfkFbKy0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7597750" y="1723200"/>
            <a:ext cx="14490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Corporations were given monopolistic control of a good or service from the Monarch. 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Think HBC</a:t>
            </a:r>
            <a:endParaRPr>
              <a:solidFill>
                <a:schemeClr val="accent6"/>
              </a:solidFill>
            </a:endParaRPr>
          </a:p>
        </p:txBody>
      </p:sp>
      <p:cxnSp>
        <p:nvCxnSpPr>
          <p:cNvPr id="168" name="Google Shape;168;p29"/>
          <p:cNvCxnSpPr>
            <a:stCxn id="165" idx="3"/>
          </p:cNvCxnSpPr>
          <p:nvPr/>
        </p:nvCxnSpPr>
        <p:spPr>
          <a:xfrm rot="10800000" flipH="1">
            <a:off x="8531275" y="2957850"/>
            <a:ext cx="163200" cy="1184100"/>
          </a:xfrm>
          <a:prstGeom prst="curvedConnector2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612775" y="436959"/>
            <a:ext cx="79185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989012" y="1533525"/>
            <a:ext cx="7166100" cy="3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017" y="0"/>
            <a:ext cx="768426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0"/>
          <p:cNvCxnSpPr/>
          <p:nvPr/>
        </p:nvCxnSpPr>
        <p:spPr>
          <a:xfrm rot="10800000">
            <a:off x="7349700" y="639675"/>
            <a:ext cx="352500" cy="2989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30"/>
          <p:cNvCxnSpPr/>
          <p:nvPr/>
        </p:nvCxnSpPr>
        <p:spPr>
          <a:xfrm rot="10800000" flipH="1">
            <a:off x="1892925" y="247975"/>
            <a:ext cx="4817100" cy="70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" name="Google Shape;178;p30"/>
          <p:cNvSpPr txBox="1"/>
          <p:nvPr/>
        </p:nvSpPr>
        <p:spPr>
          <a:xfrm>
            <a:off x="1566550" y="0"/>
            <a:ext cx="20625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Triangular Trade</a:t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 rot="-458794">
            <a:off x="4177461" y="215734"/>
            <a:ext cx="1684176" cy="31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</a:rPr>
              <a:t>Profits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180" name="Google Shape;180;p30"/>
          <p:cNvSpPr txBox="1"/>
          <p:nvPr/>
        </p:nvSpPr>
        <p:spPr>
          <a:xfrm rot="4819777">
            <a:off x="6803426" y="2056168"/>
            <a:ext cx="1684131" cy="31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</a:rPr>
              <a:t>Profits</a:t>
            </a:r>
            <a:endParaRPr sz="24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ctrTitle"/>
          </p:nvPr>
        </p:nvSpPr>
        <p:spPr>
          <a:xfrm>
            <a:off x="315125" y="150156"/>
            <a:ext cx="85137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" sz="10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Industrial Revolution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subTitle" idx="1"/>
          </p:nvPr>
        </p:nvSpPr>
        <p:spPr>
          <a:xfrm>
            <a:off x="827825" y="3763225"/>
            <a:ext cx="80010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24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growth of economic globalization or Capitalism</a:t>
            </a:r>
            <a:r>
              <a:rPr lang="en" sz="2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:</a:t>
            </a:r>
            <a:endParaRPr sz="24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2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History of Consumerism</a:t>
            </a:r>
            <a:endParaRPr sz="24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lang="en" sz="24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https://www.youtube.com/watch?v=dIuaW9YWqEU</a:t>
            </a:r>
            <a:endParaRPr sz="24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endParaRPr sz="24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endParaRPr sz="28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407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36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Industrial Revolution</a:t>
            </a:r>
            <a:br>
              <a:rPr lang="en" sz="36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" sz="3600" b="1" i="0" u="sng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(1700s-1900)</a:t>
            </a:r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1"/>
          </p:nvPr>
        </p:nvSpPr>
        <p:spPr>
          <a:xfrm>
            <a:off x="301625" y="1200150"/>
            <a:ext cx="8842375" cy="337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Char char="►"/>
            </a:pPr>
            <a:r>
              <a:rPr lang="en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using new sources of power to run machinery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Char char="►"/>
            </a:pPr>
            <a:r>
              <a:rPr lang="en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causes complete change in people’s lives = revolution</a:t>
            </a:r>
            <a:endParaRPr/>
          </a:p>
        </p:txBody>
      </p:sp>
      <p:pic>
        <p:nvPicPr>
          <p:cNvPr id="193" name="Google Shape;19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b="13670"/>
          <a:stretch/>
        </p:blipFill>
        <p:spPr>
          <a:xfrm>
            <a:off x="4529925" y="2408201"/>
            <a:ext cx="4369500" cy="26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 descr="factorysc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7550" y="2983850"/>
            <a:ext cx="2667000" cy="1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327725" y="65134"/>
            <a:ext cx="79185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Questrial"/>
              <a:buNone/>
            </a:pPr>
            <a:r>
              <a:rPr lang="en" sz="42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Requirements</a:t>
            </a:r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121437" y="793225"/>
            <a:ext cx="71661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14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Excess capital ($)</a:t>
            </a:r>
            <a:endParaRPr sz="1800"/>
          </a:p>
          <a:p>
            <a:pPr marL="6858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✱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Available labor (modernization of farms)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Encouragement of </a:t>
            </a: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capitalist</a:t>
            </a: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entrepreneurs (</a:t>
            </a:r>
            <a:r>
              <a:rPr lang="en" sz="1800" b="0" i="1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can be related to religious/social values</a:t>
            </a: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Freedom from control by government***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Natural resources (e.g. iron ore, coal)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Energy resources  (e.g. fossil fuels, water)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Transportation and communication</a:t>
            </a:r>
            <a:endParaRPr sz="1800"/>
          </a:p>
          <a:p>
            <a:pPr marL="342900" marR="0" lvl="0" indent="-33147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Stable government</a:t>
            </a: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Char char="✱"/>
            </a:pPr>
            <a:r>
              <a:rPr lang="en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People felt like they had some power. 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50" y="2390425"/>
            <a:ext cx="3182800" cy="24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/>
          <p:cNvSpPr txBox="1"/>
          <p:nvPr/>
        </p:nvSpPr>
        <p:spPr>
          <a:xfrm>
            <a:off x="6031225" y="656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https://www.youtube.com/watch?v=DnW9h2HTx_Q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wilight">
  <a:themeElements>
    <a:clrScheme name="Twilight">
      <a:dk1>
        <a:srgbClr val="000000"/>
      </a:dk1>
      <a:lt1>
        <a:srgbClr val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wilight">
  <a:themeElements>
    <a:clrScheme name="Twilight">
      <a:dk1>
        <a:srgbClr val="000000"/>
      </a:dk1>
      <a:lt1>
        <a:srgbClr val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wilight">
  <a:themeElements>
    <a:clrScheme name="Twilight">
      <a:dk1>
        <a:srgbClr val="000000"/>
      </a:dk1>
      <a:lt1>
        <a:srgbClr val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wilight">
  <a:themeElements>
    <a:clrScheme name="Twilight">
      <a:dk1>
        <a:srgbClr val="000000"/>
      </a:dk1>
      <a:lt1>
        <a:srgbClr val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Macintosh PowerPoint</Application>
  <PresentationFormat>On-screen Show (16:9)</PresentationFormat>
  <Paragraphs>111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Noto Symbol</vt:lpstr>
      <vt:lpstr>Questrial</vt:lpstr>
      <vt:lpstr>Tahoma</vt:lpstr>
      <vt:lpstr>Simple Light</vt:lpstr>
      <vt:lpstr>1_Twilight</vt:lpstr>
      <vt:lpstr>Twilight</vt:lpstr>
      <vt:lpstr>5_Twilight</vt:lpstr>
      <vt:lpstr>2_Twilight</vt:lpstr>
      <vt:lpstr>Early Global Interaction</vt:lpstr>
      <vt:lpstr>Steps to our current state of globalization</vt:lpstr>
      <vt:lpstr>The Silk Road</vt:lpstr>
      <vt:lpstr>PowerPoint Presentation</vt:lpstr>
      <vt:lpstr>Mercantilism  (Early International trade prior to the 18th Century)</vt:lpstr>
      <vt:lpstr>PowerPoint Presentation</vt:lpstr>
      <vt:lpstr>The Industrial Revolution</vt:lpstr>
      <vt:lpstr>Industrial Revolution (1700s-1900)</vt:lpstr>
      <vt:lpstr>Requirements</vt:lpstr>
      <vt:lpstr>PowerPoint Presentation</vt:lpstr>
      <vt:lpstr>The impact of the  Industrial Revolution</vt:lpstr>
      <vt:lpstr>PowerPoint Presentation</vt:lpstr>
      <vt:lpstr>Conditions for the Working Class (During the early part of the Industrial Revolution)</vt:lpstr>
      <vt:lpstr>PowerPoint Presentation</vt:lpstr>
      <vt:lpstr>PowerPoint Presentation</vt:lpstr>
      <vt:lpstr>Effects of the Industrial Revolution - 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the Industrial Revolution - Long Term</vt:lpstr>
      <vt:lpstr>Political and Economic Thought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Global Interaction</dc:title>
  <cp:lastModifiedBy>Jane Leeson</cp:lastModifiedBy>
  <cp:revision>1</cp:revision>
  <dcterms:modified xsi:type="dcterms:W3CDTF">2020-09-28T17:37:58Z</dcterms:modified>
</cp:coreProperties>
</file>