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97"/>
  </p:normalViewPr>
  <p:slideViewPr>
    <p:cSldViewPr>
      <p:cViewPr varScale="1">
        <p:scale>
          <a:sx n="108" d="100"/>
          <a:sy n="108" d="100"/>
        </p:scale>
        <p:origin x="1760"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subtitle style</a:t>
            </a:r>
            <a:endParaRPr lang="en-US" dirty="0"/>
          </a:p>
        </p:txBody>
      </p:sp>
      <p:sp>
        <p:nvSpPr>
          <p:cNvPr id="4" name="Date Placeholder 3"/>
          <p:cNvSpPr>
            <a:spLocks noGrp="1"/>
          </p:cNvSpPr>
          <p:nvPr>
            <p:ph type="dt" sz="half" idx="10"/>
          </p:nvPr>
        </p:nvSpPr>
        <p:spPr/>
        <p:txBody>
          <a:bodyPr/>
          <a:lstStyle/>
          <a:p>
            <a:fld id="{490FD1EF-098F-49C2-A948-21C7C5D6753F}" type="datetimeFigureOut">
              <a:rPr lang="en-US" smtClean="0"/>
              <a:t>11/19/20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BF9C8-FEED-4BEC-B907-A2BB6368393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90FD1EF-098F-49C2-A948-21C7C5D6753F}" type="datetimeFigureOut">
              <a:rPr lang="en-US" smtClean="0"/>
              <a:t>11/19/20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BF9C8-FEED-4BEC-B907-A2BB6368393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90FD1EF-098F-49C2-A948-21C7C5D6753F}" type="datetimeFigureOut">
              <a:rPr lang="en-US" smtClean="0"/>
              <a:t>11/19/20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BF9C8-FEED-4BEC-B907-A2BB6368393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0FD1EF-098F-49C2-A948-21C7C5D6753F}" type="datetimeFigureOut">
              <a:rPr lang="en-US" smtClean="0"/>
              <a:t>11/19/20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BF9C8-FEED-4BEC-B907-A2BB6368393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text styles</a:t>
            </a:r>
          </a:p>
        </p:txBody>
      </p:sp>
      <p:sp>
        <p:nvSpPr>
          <p:cNvPr id="4" name="Date Placeholder 3"/>
          <p:cNvSpPr>
            <a:spLocks noGrp="1"/>
          </p:cNvSpPr>
          <p:nvPr>
            <p:ph type="dt" sz="half" idx="10"/>
          </p:nvPr>
        </p:nvSpPr>
        <p:spPr/>
        <p:txBody>
          <a:bodyPr/>
          <a:lstStyle/>
          <a:p>
            <a:fld id="{490FD1EF-098F-49C2-A948-21C7C5D6753F}" type="datetimeFigureOut">
              <a:rPr lang="en-US" smtClean="0"/>
              <a:t>11/19/20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BF9C8-FEED-4BEC-B907-A2BB6368393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90FD1EF-098F-49C2-A948-21C7C5D6753F}" type="datetimeFigureOut">
              <a:rPr lang="en-US" smtClean="0"/>
              <a:t>11/19/20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4BF9C8-FEED-4BEC-B907-A2BB63683933}"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90FD1EF-098F-49C2-A948-21C7C5D6753F}" type="datetimeFigureOut">
              <a:rPr lang="en-US" smtClean="0"/>
              <a:t>11/19/20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4BF9C8-FEED-4BEC-B907-A2BB6368393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90FD1EF-098F-49C2-A948-21C7C5D6753F}" type="datetimeFigureOut">
              <a:rPr lang="en-US" smtClean="0"/>
              <a:t>11/19/20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4BF9C8-FEED-4BEC-B907-A2BB6368393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0FD1EF-098F-49C2-A948-21C7C5D6753F}" type="datetimeFigureOut">
              <a:rPr lang="en-US" smtClean="0"/>
              <a:t>11/19/20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4BF9C8-FEED-4BEC-B907-A2BB6368393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a:t>Click to edit Master text styles</a:t>
            </a:r>
          </a:p>
        </p:txBody>
      </p:sp>
      <p:sp>
        <p:nvSpPr>
          <p:cNvPr id="5" name="Date Placeholder 4"/>
          <p:cNvSpPr>
            <a:spLocks noGrp="1"/>
          </p:cNvSpPr>
          <p:nvPr>
            <p:ph type="dt" sz="half" idx="10"/>
          </p:nvPr>
        </p:nvSpPr>
        <p:spPr/>
        <p:txBody>
          <a:bodyPr/>
          <a:lstStyle/>
          <a:p>
            <a:fld id="{490FD1EF-098F-49C2-A948-21C7C5D6753F}" type="datetimeFigureOut">
              <a:rPr lang="en-US" smtClean="0"/>
              <a:t>11/19/20</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554BF9C8-FEED-4BEC-B907-A2BB6368393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90FD1EF-098F-49C2-A948-21C7C5D6753F}" type="datetimeFigureOut">
              <a:rPr lang="en-US" smtClean="0"/>
              <a:t>11/19/20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4BF9C8-FEED-4BEC-B907-A2BB6368393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490FD1EF-098F-49C2-A948-21C7C5D6753F}" type="datetimeFigureOut">
              <a:rPr lang="en-US" smtClean="0"/>
              <a:t>11/19/20</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554BF9C8-FEED-4BEC-B907-A2BB6368393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9140000">
            <a:off x="635340" y="1798364"/>
            <a:ext cx="5648623" cy="650173"/>
          </a:xfrm>
        </p:spPr>
        <p:txBody>
          <a:bodyPr/>
          <a:lstStyle/>
          <a:p>
            <a:r>
              <a:rPr lang="en-US" dirty="0"/>
              <a:t>Chapter 14 notes	</a:t>
            </a:r>
          </a:p>
        </p:txBody>
      </p:sp>
      <p:sp>
        <p:nvSpPr>
          <p:cNvPr id="3" name="Subtitle 2"/>
          <p:cNvSpPr>
            <a:spLocks noGrp="1"/>
          </p:cNvSpPr>
          <p:nvPr>
            <p:ph type="subTitle" idx="1"/>
          </p:nvPr>
        </p:nvSpPr>
        <p:spPr>
          <a:xfrm rot="19140000">
            <a:off x="1073434" y="2099571"/>
            <a:ext cx="6511131" cy="752525"/>
          </a:xfrm>
        </p:spPr>
        <p:txBody>
          <a:bodyPr>
            <a:normAutofit/>
          </a:bodyPr>
          <a:lstStyle/>
          <a:p>
            <a:r>
              <a:rPr lang="en-US" dirty="0"/>
              <a:t>Social 10</a:t>
            </a:r>
          </a:p>
        </p:txBody>
      </p:sp>
    </p:spTree>
    <p:extLst>
      <p:ext uri="{BB962C8B-B14F-4D97-AF65-F5344CB8AC3E}">
        <p14:creationId xmlns:p14="http://schemas.microsoft.com/office/powerpoint/2010/main" val="19789482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How has global awareness affected labor and employment issues?</a:t>
            </a:r>
          </a:p>
        </p:txBody>
      </p:sp>
      <p:sp>
        <p:nvSpPr>
          <p:cNvPr id="3" name="Content Placeholder 2"/>
          <p:cNvSpPr>
            <a:spLocks noGrp="1"/>
          </p:cNvSpPr>
          <p:nvPr>
            <p:ph idx="1"/>
          </p:nvPr>
        </p:nvSpPr>
        <p:spPr/>
        <p:txBody>
          <a:bodyPr>
            <a:normAutofit/>
          </a:bodyPr>
          <a:lstStyle/>
          <a:p>
            <a:r>
              <a:rPr lang="en-US" sz="2800" b="0" dirty="0"/>
              <a:t>	We enjoy cheap bananas (and cheap other things) because of trade connections between Canada and banana producing countries. These bananas that we purchase are often produced at a high cost to workers in many banana producing countries. More people are becoming aware of intricate connections and relationships like these. </a:t>
            </a:r>
          </a:p>
        </p:txBody>
      </p:sp>
    </p:spTree>
    <p:extLst>
      <p:ext uri="{BB962C8B-B14F-4D97-AF65-F5344CB8AC3E}">
        <p14:creationId xmlns:p14="http://schemas.microsoft.com/office/powerpoint/2010/main" val="8887267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Unions and Collective Bargaining: </a:t>
            </a:r>
          </a:p>
        </p:txBody>
      </p:sp>
      <p:sp>
        <p:nvSpPr>
          <p:cNvPr id="3" name="Content Placeholder 2"/>
          <p:cNvSpPr>
            <a:spLocks noGrp="1"/>
          </p:cNvSpPr>
          <p:nvPr>
            <p:ph idx="1"/>
          </p:nvPr>
        </p:nvSpPr>
        <p:spPr/>
        <p:txBody>
          <a:bodyPr>
            <a:normAutofit/>
          </a:bodyPr>
          <a:lstStyle/>
          <a:p>
            <a:r>
              <a:rPr lang="en-US" sz="2400" b="0" dirty="0"/>
              <a:t>	Unions often fall under attack. Unions are viewed as contributing to rising manufacturing costs and promoting “special Interests” those of their members over the interests of consumers, corporations and some governments. In many countries less than 20% of workers are union members. In large measuring, the loss of union jobs can be linked to outsourcing, the shifting of low-skill, low-paying jobs out of developed countries to developing countries. </a:t>
            </a:r>
          </a:p>
        </p:txBody>
      </p:sp>
    </p:spTree>
    <p:extLst>
      <p:ext uri="{BB962C8B-B14F-4D97-AF65-F5344CB8AC3E}">
        <p14:creationId xmlns:p14="http://schemas.microsoft.com/office/powerpoint/2010/main" val="1968980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Labour</a:t>
            </a:r>
            <a:r>
              <a:rPr lang="en-US" dirty="0"/>
              <a:t> Standards: </a:t>
            </a:r>
          </a:p>
        </p:txBody>
      </p:sp>
      <p:sp>
        <p:nvSpPr>
          <p:cNvPr id="3" name="Content Placeholder 2"/>
          <p:cNvSpPr>
            <a:spLocks noGrp="1"/>
          </p:cNvSpPr>
          <p:nvPr>
            <p:ph idx="1"/>
          </p:nvPr>
        </p:nvSpPr>
        <p:spPr>
          <a:xfrm>
            <a:off x="822960" y="1100628"/>
            <a:ext cx="7520940" cy="3928572"/>
          </a:xfrm>
        </p:spPr>
        <p:txBody>
          <a:bodyPr>
            <a:normAutofit fontScale="92500" lnSpcReduction="10000"/>
          </a:bodyPr>
          <a:lstStyle/>
          <a:p>
            <a:r>
              <a:rPr lang="en-US" sz="2000" b="0" dirty="0"/>
              <a:t>	Over the past decade, there have been many noisy and violent demonstrations by protesters that dislike globalization, but are particularly angry about how globalization threatens </a:t>
            </a:r>
            <a:r>
              <a:rPr lang="en-US" sz="2000" b="0" dirty="0" err="1"/>
              <a:t>Labour</a:t>
            </a:r>
            <a:r>
              <a:rPr lang="en-US" sz="2000" b="0" dirty="0"/>
              <a:t> Standards. </a:t>
            </a:r>
            <a:r>
              <a:rPr lang="en-US" sz="2000" b="0" dirty="0" err="1"/>
              <a:t>Labour</a:t>
            </a:r>
            <a:r>
              <a:rPr lang="en-US" sz="2000" b="0" dirty="0"/>
              <a:t> Standards are measures that protect workers and the environment. Protesters say that international bodies such as the World Bank have done a great deal to protect investors but little to protect workers. These protesters have pressured organizations to create fundamental principles and rights at work which every country is expected to respect and promote.  Such as:</a:t>
            </a:r>
          </a:p>
          <a:p>
            <a:r>
              <a:rPr lang="en-US" sz="2000" b="0" dirty="0"/>
              <a:t>o	Freedom from forced </a:t>
            </a:r>
            <a:r>
              <a:rPr lang="en-US" sz="2000" b="0" dirty="0" err="1"/>
              <a:t>labour</a:t>
            </a:r>
            <a:endParaRPr lang="en-US" sz="2000" b="0" dirty="0"/>
          </a:p>
          <a:p>
            <a:r>
              <a:rPr lang="en-US" sz="2000" b="0" dirty="0"/>
              <a:t>o	Freedom from discrimination in the workplace</a:t>
            </a:r>
          </a:p>
          <a:p>
            <a:r>
              <a:rPr lang="en-US" sz="2000" b="0" dirty="0"/>
              <a:t>o	A ban on child </a:t>
            </a:r>
            <a:r>
              <a:rPr lang="en-US" sz="2000" b="0" dirty="0" err="1"/>
              <a:t>labour</a:t>
            </a:r>
            <a:endParaRPr lang="en-US" sz="2000" b="0" dirty="0"/>
          </a:p>
          <a:p>
            <a:r>
              <a:rPr lang="en-US" sz="2000" b="0" dirty="0"/>
              <a:t>o	The right to organize and bargain collectively</a:t>
            </a:r>
          </a:p>
          <a:p>
            <a:endParaRPr lang="en-US" dirty="0"/>
          </a:p>
        </p:txBody>
      </p:sp>
    </p:spTree>
    <p:extLst>
      <p:ext uri="{BB962C8B-B14F-4D97-AF65-F5344CB8AC3E}">
        <p14:creationId xmlns:p14="http://schemas.microsoft.com/office/powerpoint/2010/main" val="38842759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09600"/>
            <a:ext cx="7520940" cy="4267200"/>
          </a:xfrm>
        </p:spPr>
        <p:txBody>
          <a:bodyPr>
            <a:noAutofit/>
          </a:bodyPr>
          <a:lstStyle/>
          <a:p>
            <a:r>
              <a:rPr lang="en-US" sz="2800" b="0" dirty="0"/>
              <a:t>	Despite these developments, the battle over </a:t>
            </a:r>
            <a:r>
              <a:rPr lang="en-US" sz="2800" b="0" dirty="0" err="1"/>
              <a:t>labour</a:t>
            </a:r>
            <a:r>
              <a:rPr lang="en-US" sz="2800" b="0" dirty="0"/>
              <a:t> standards continues, especially in developing countries.  Government and corporations continue to argue that setting high </a:t>
            </a:r>
            <a:r>
              <a:rPr lang="en-US" sz="2800" b="0" dirty="0" err="1"/>
              <a:t>labour</a:t>
            </a:r>
            <a:r>
              <a:rPr lang="en-US" sz="2800" b="0" dirty="0"/>
              <a:t> standards will reduce a country’s competitiveness.  While opponents of globalization argue that without </a:t>
            </a:r>
            <a:r>
              <a:rPr lang="en-US" sz="2800" b="0" dirty="0" err="1"/>
              <a:t>labour</a:t>
            </a:r>
            <a:r>
              <a:rPr lang="en-US" sz="2800" b="0" dirty="0"/>
              <a:t> standards, the race to the bottom increases inequality and suffering. </a:t>
            </a:r>
          </a:p>
        </p:txBody>
      </p:sp>
    </p:spTree>
    <p:extLst>
      <p:ext uri="{BB962C8B-B14F-4D97-AF65-F5344CB8AC3E}">
        <p14:creationId xmlns:p14="http://schemas.microsoft.com/office/powerpoint/2010/main" val="28691200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Knowledge Economy: </a:t>
            </a:r>
          </a:p>
        </p:txBody>
      </p:sp>
      <p:sp>
        <p:nvSpPr>
          <p:cNvPr id="3" name="Content Placeholder 2"/>
          <p:cNvSpPr>
            <a:spLocks noGrp="1"/>
          </p:cNvSpPr>
          <p:nvPr>
            <p:ph idx="1"/>
          </p:nvPr>
        </p:nvSpPr>
        <p:spPr>
          <a:xfrm>
            <a:off x="762000" y="838200"/>
            <a:ext cx="7520940" cy="4233372"/>
          </a:xfrm>
        </p:spPr>
        <p:txBody>
          <a:bodyPr>
            <a:noAutofit/>
          </a:bodyPr>
          <a:lstStyle/>
          <a:p>
            <a:r>
              <a:rPr lang="en-US" sz="2400" b="0" dirty="0"/>
              <a:t>	The shift in the world’s work force; as a result of globalization has increased a division between workers who can use knowledge to generate ideas and those who cannot. The knowledge economy needs workers who can come up with innovative ideas and transform them into commercial products and services consumers want. Some observers predict that jobs in the knowledge economy will be closely tied to information technologies, and most new growth opportunities will take place in service sectors such as health care and education. </a:t>
            </a:r>
          </a:p>
        </p:txBody>
      </p:sp>
    </p:spTree>
    <p:extLst>
      <p:ext uri="{BB962C8B-B14F-4D97-AF65-F5344CB8AC3E}">
        <p14:creationId xmlns:p14="http://schemas.microsoft.com/office/powerpoint/2010/main" val="41238965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How are global awareness and quality of life related?</a:t>
            </a:r>
          </a:p>
        </p:txBody>
      </p:sp>
      <p:sp>
        <p:nvSpPr>
          <p:cNvPr id="3" name="Content Placeholder 2"/>
          <p:cNvSpPr>
            <a:spLocks noGrp="1"/>
          </p:cNvSpPr>
          <p:nvPr>
            <p:ph idx="1"/>
          </p:nvPr>
        </p:nvSpPr>
        <p:spPr/>
        <p:txBody>
          <a:bodyPr>
            <a:normAutofit fontScale="92500"/>
          </a:bodyPr>
          <a:lstStyle/>
          <a:p>
            <a:r>
              <a:rPr lang="en-US" sz="3200" b="0" dirty="0"/>
              <a:t>Becoming aware of unfair or inequitable conditions is the first step on the path toward change. </a:t>
            </a:r>
          </a:p>
          <a:p>
            <a:r>
              <a:rPr lang="en-US" sz="3200" b="0" dirty="0"/>
              <a:t>Canadians are becoming aware of some of the challenges of globalization and its effects on quality of life, and many people are working to change conditions. </a:t>
            </a:r>
          </a:p>
        </p:txBody>
      </p:sp>
    </p:spTree>
    <p:extLst>
      <p:ext uri="{BB962C8B-B14F-4D97-AF65-F5344CB8AC3E}">
        <p14:creationId xmlns:p14="http://schemas.microsoft.com/office/powerpoint/2010/main" val="16519131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Clauses: </a:t>
            </a:r>
          </a:p>
        </p:txBody>
      </p:sp>
      <p:sp>
        <p:nvSpPr>
          <p:cNvPr id="3" name="Content Placeholder 2"/>
          <p:cNvSpPr>
            <a:spLocks noGrp="1"/>
          </p:cNvSpPr>
          <p:nvPr>
            <p:ph idx="1"/>
          </p:nvPr>
        </p:nvSpPr>
        <p:spPr>
          <a:xfrm>
            <a:off x="822960" y="1100628"/>
            <a:ext cx="7520940" cy="3928572"/>
          </a:xfrm>
        </p:spPr>
        <p:txBody>
          <a:bodyPr>
            <a:normAutofit fontScale="92500"/>
          </a:bodyPr>
          <a:lstStyle/>
          <a:p>
            <a:r>
              <a:rPr lang="en-US" dirty="0"/>
              <a:t>	</a:t>
            </a:r>
            <a:r>
              <a:rPr lang="en-US" sz="2800" b="0" dirty="0"/>
              <a:t>Being aware of inequalities created by global trade has led some organization to push to include a “Social Clause” in all trade agreements. A social clause would require countries to take measures to stop the most extreme forms of </a:t>
            </a:r>
            <a:r>
              <a:rPr lang="en-US" sz="2800" b="0" dirty="0" err="1"/>
              <a:t>labour</a:t>
            </a:r>
            <a:r>
              <a:rPr lang="en-US" sz="2800" b="0" dirty="0"/>
              <a:t> exploration, such as forced </a:t>
            </a:r>
            <a:r>
              <a:rPr lang="en-US" sz="2800" b="0" dirty="0" err="1"/>
              <a:t>labour</a:t>
            </a:r>
            <a:r>
              <a:rPr lang="en-US" sz="2800" b="0" dirty="0"/>
              <a:t>, very low wages, and child </a:t>
            </a:r>
            <a:r>
              <a:rPr lang="en-US" sz="2800" b="0" dirty="0" err="1"/>
              <a:t>labour</a:t>
            </a:r>
            <a:r>
              <a:rPr lang="en-US" sz="2800" b="0" dirty="0"/>
              <a:t>. If countries fail to abide by this rule, other parties to the agreement could impose trade sanctions. </a:t>
            </a:r>
          </a:p>
        </p:txBody>
      </p:sp>
    </p:spTree>
    <p:extLst>
      <p:ext uri="{BB962C8B-B14F-4D97-AF65-F5344CB8AC3E}">
        <p14:creationId xmlns:p14="http://schemas.microsoft.com/office/powerpoint/2010/main" val="12776742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Effective Governance: </a:t>
            </a:r>
          </a:p>
        </p:txBody>
      </p:sp>
      <p:sp>
        <p:nvSpPr>
          <p:cNvPr id="3" name="Content Placeholder 2"/>
          <p:cNvSpPr>
            <a:spLocks noGrp="1"/>
          </p:cNvSpPr>
          <p:nvPr>
            <p:ph idx="1"/>
          </p:nvPr>
        </p:nvSpPr>
        <p:spPr/>
        <p:txBody>
          <a:bodyPr>
            <a:normAutofit lnSpcReduction="10000"/>
          </a:bodyPr>
          <a:lstStyle/>
          <a:p>
            <a:r>
              <a:rPr lang="en-US" sz="2400" b="0" dirty="0"/>
              <a:t>When people are governed effectively, their quality of life improves. These are qualities of effective governance:</a:t>
            </a:r>
          </a:p>
          <a:p>
            <a:r>
              <a:rPr lang="en-US" sz="2400" b="0" dirty="0"/>
              <a:t>o	Respect for human rights</a:t>
            </a:r>
          </a:p>
          <a:p>
            <a:r>
              <a:rPr lang="en-US" sz="2400" b="0" dirty="0"/>
              <a:t>o	Efficient and effective institutions, such as courts, that protect citizens</a:t>
            </a:r>
          </a:p>
          <a:p>
            <a:r>
              <a:rPr lang="en-US" sz="2400" b="0" dirty="0"/>
              <a:t>o	Police forces that do not use their powers for their own benefit</a:t>
            </a:r>
          </a:p>
          <a:p>
            <a:r>
              <a:rPr lang="en-US" sz="2400" b="0" dirty="0"/>
              <a:t>o	Parliaments that reflect the goals and aspirations of the citizens of a country. </a:t>
            </a:r>
          </a:p>
          <a:p>
            <a:endParaRPr lang="en-US" dirty="0"/>
          </a:p>
        </p:txBody>
      </p:sp>
    </p:spTree>
    <p:extLst>
      <p:ext uri="{BB962C8B-B14F-4D97-AF65-F5344CB8AC3E}">
        <p14:creationId xmlns:p14="http://schemas.microsoft.com/office/powerpoint/2010/main" val="27829315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Foreign Debt: </a:t>
            </a:r>
          </a:p>
        </p:txBody>
      </p:sp>
      <p:sp>
        <p:nvSpPr>
          <p:cNvPr id="3" name="Content Placeholder 2"/>
          <p:cNvSpPr>
            <a:spLocks noGrp="1"/>
          </p:cNvSpPr>
          <p:nvPr>
            <p:ph idx="1"/>
          </p:nvPr>
        </p:nvSpPr>
        <p:spPr/>
        <p:txBody>
          <a:bodyPr/>
          <a:lstStyle/>
          <a:p>
            <a:r>
              <a:rPr lang="en-US" dirty="0"/>
              <a:t>	</a:t>
            </a:r>
            <a:r>
              <a:rPr lang="en-US" sz="3600" b="0" dirty="0"/>
              <a:t>Foreign debt can dramatically reduce the quality of life in a country. Repaying these debts more difficult than expected, and the debts have limited the country’s economic and social development. </a:t>
            </a:r>
          </a:p>
        </p:txBody>
      </p:sp>
    </p:spTree>
    <p:extLst>
      <p:ext uri="{BB962C8B-B14F-4D97-AF65-F5344CB8AC3E}">
        <p14:creationId xmlns:p14="http://schemas.microsoft.com/office/powerpoint/2010/main" val="5896716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7520940" cy="548640"/>
          </a:xfrm>
        </p:spPr>
        <p:txBody>
          <a:bodyPr/>
          <a:lstStyle/>
          <a:p>
            <a:r>
              <a:rPr lang="en-US" dirty="0"/>
              <a:t>International funding agencies: </a:t>
            </a:r>
          </a:p>
        </p:txBody>
      </p:sp>
      <p:sp>
        <p:nvSpPr>
          <p:cNvPr id="3" name="Content Placeholder 2"/>
          <p:cNvSpPr>
            <a:spLocks noGrp="1"/>
          </p:cNvSpPr>
          <p:nvPr>
            <p:ph idx="1"/>
          </p:nvPr>
        </p:nvSpPr>
        <p:spPr>
          <a:xfrm>
            <a:off x="838200" y="609600"/>
            <a:ext cx="7520940" cy="4953000"/>
          </a:xfrm>
        </p:spPr>
        <p:txBody>
          <a:bodyPr>
            <a:noAutofit/>
          </a:bodyPr>
          <a:lstStyle/>
          <a:p>
            <a:r>
              <a:rPr lang="en-US" sz="2800" b="0" dirty="0"/>
              <a:t>	</a:t>
            </a:r>
            <a:r>
              <a:rPr lang="en-US" sz="2600" b="0" dirty="0"/>
              <a:t>The World Bank and the International Momentary Fund are key players in the debt situation. When countries borrow money from these bodies, both require them to make structural adjustments to improve their ability to repay the loan. Structural adjustments focus on reducing government spending and improving earnings-and strategies for achieving these goals often include eliminating government subsidies on food, reducing spending on health care and education, and removing investment barriers, such as strict </a:t>
            </a:r>
            <a:r>
              <a:rPr lang="en-US" sz="2600" b="0" dirty="0" err="1"/>
              <a:t>labour</a:t>
            </a:r>
            <a:r>
              <a:rPr lang="en-US" sz="2600" b="0" dirty="0"/>
              <a:t> and environmental standards.  </a:t>
            </a:r>
          </a:p>
        </p:txBody>
      </p:sp>
    </p:spTree>
    <p:extLst>
      <p:ext uri="{BB962C8B-B14F-4D97-AF65-F5344CB8AC3E}">
        <p14:creationId xmlns:p14="http://schemas.microsoft.com/office/powerpoint/2010/main" val="2980101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r>
              <a:rPr lang="en-US" sz="4400" dirty="0"/>
              <a:t>Chapter 14:</a:t>
            </a:r>
          </a:p>
          <a:p>
            <a:pPr algn="ctr"/>
            <a:r>
              <a:rPr lang="en-US" sz="4400" dirty="0"/>
              <a:t>To what extend does global</a:t>
            </a:r>
          </a:p>
          <a:p>
            <a:pPr algn="ctr"/>
            <a:r>
              <a:rPr lang="en-US" sz="4400" dirty="0"/>
              <a:t>awareness affect your quality</a:t>
            </a:r>
          </a:p>
          <a:p>
            <a:pPr algn="ctr"/>
            <a:r>
              <a:rPr lang="en-US" sz="4400" dirty="0"/>
              <a:t>of life?</a:t>
            </a:r>
          </a:p>
        </p:txBody>
      </p:sp>
    </p:spTree>
    <p:extLst>
      <p:ext uri="{BB962C8B-B14F-4D97-AF65-F5344CB8AC3E}">
        <p14:creationId xmlns:p14="http://schemas.microsoft.com/office/powerpoint/2010/main" val="18801704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60" y="228600"/>
            <a:ext cx="7520940" cy="4800600"/>
          </a:xfrm>
        </p:spPr>
        <p:txBody>
          <a:bodyPr>
            <a:noAutofit/>
          </a:bodyPr>
          <a:lstStyle/>
          <a:p>
            <a:r>
              <a:rPr lang="en-US" sz="2600" b="0" dirty="0"/>
              <a:t>	As a result, many developing countries had found that structural-adjustment programs have reduced people quality of life. Lower spending on social programs means less access to health care and education. And because efforts to increase foreign investment often rely on offering very low wages, poverty increases. In addition, high debt payments have undermined the ability of many developing countries to modernize. As churches and NGO’s have become aware of the situation, they have begun pressuring  developed countries to forgive these loans. </a:t>
            </a:r>
          </a:p>
        </p:txBody>
      </p:sp>
    </p:spTree>
    <p:extLst>
      <p:ext uri="{BB962C8B-B14F-4D97-AF65-F5344CB8AC3E}">
        <p14:creationId xmlns:p14="http://schemas.microsoft.com/office/powerpoint/2010/main" val="1238540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has globalization affected awareness of issues?</a:t>
            </a:r>
          </a:p>
        </p:txBody>
      </p:sp>
      <p:sp>
        <p:nvSpPr>
          <p:cNvPr id="3" name="Content Placeholder 2"/>
          <p:cNvSpPr>
            <a:spLocks noGrp="1"/>
          </p:cNvSpPr>
          <p:nvPr>
            <p:ph idx="1"/>
          </p:nvPr>
        </p:nvSpPr>
        <p:spPr/>
        <p:txBody>
          <a:bodyPr>
            <a:noAutofit/>
          </a:bodyPr>
          <a:lstStyle/>
          <a:p>
            <a:r>
              <a:rPr lang="en-US" sz="2800" b="0" dirty="0">
                <a:latin typeface="Arial" pitchFamily="34" charset="0"/>
                <a:cs typeface="Arial" pitchFamily="34" charset="0"/>
              </a:rPr>
              <a:t>	Thomas Friedman, an editorial writer at New York Times wrote “Internet, a tool that many Canadians rely on to understand the world… at its best, the internet can educate more people faster than any other media too we ever had. At its worst, it can make people dumber faster than any other media tool we ever had.” </a:t>
            </a:r>
          </a:p>
        </p:txBody>
      </p:sp>
    </p:spTree>
    <p:extLst>
      <p:ext uri="{BB962C8B-B14F-4D97-AF65-F5344CB8AC3E}">
        <p14:creationId xmlns:p14="http://schemas.microsoft.com/office/powerpoint/2010/main" val="2073772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Ripple effects of globalization: </a:t>
            </a:r>
          </a:p>
        </p:txBody>
      </p:sp>
      <p:sp>
        <p:nvSpPr>
          <p:cNvPr id="3" name="Content Placeholder 2"/>
          <p:cNvSpPr>
            <a:spLocks noGrp="1"/>
          </p:cNvSpPr>
          <p:nvPr>
            <p:ph idx="1"/>
          </p:nvPr>
        </p:nvSpPr>
        <p:spPr/>
        <p:txBody>
          <a:bodyPr>
            <a:normAutofit/>
          </a:bodyPr>
          <a:lstStyle/>
          <a:p>
            <a:r>
              <a:rPr lang="en-US" sz="2800" b="0" dirty="0"/>
              <a:t>	The internet has provided people with opportunities to make global connections. These opportunities that present information also represent opportunities to reinforce ignorance. Communication technologies also link people to less pleasant aspects of human life, such as terrorism, poverty, human trafficking, and environmental degradation. </a:t>
            </a:r>
          </a:p>
        </p:txBody>
      </p:sp>
    </p:spTree>
    <p:extLst>
      <p:ext uri="{BB962C8B-B14F-4D97-AF65-F5344CB8AC3E}">
        <p14:creationId xmlns:p14="http://schemas.microsoft.com/office/powerpoint/2010/main" val="1163476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Ingenuity Gap: </a:t>
            </a:r>
          </a:p>
        </p:txBody>
      </p:sp>
      <p:sp>
        <p:nvSpPr>
          <p:cNvPr id="3" name="Content Placeholder 2"/>
          <p:cNvSpPr>
            <a:spLocks noGrp="1"/>
          </p:cNvSpPr>
          <p:nvPr>
            <p:ph idx="1"/>
          </p:nvPr>
        </p:nvSpPr>
        <p:spPr>
          <a:xfrm>
            <a:off x="822960" y="1100628"/>
            <a:ext cx="7520940" cy="4995372"/>
          </a:xfrm>
        </p:spPr>
        <p:txBody>
          <a:bodyPr>
            <a:normAutofit/>
          </a:bodyPr>
          <a:lstStyle/>
          <a:p>
            <a:r>
              <a:rPr lang="en-US" b="0" dirty="0"/>
              <a:t>	This term refers to gap between people’s need for  new  innovative solutions to problems and their ability to supply those solutions. There are four factors that can become hurdles that prevent problem solving:</a:t>
            </a:r>
          </a:p>
          <a:p>
            <a:r>
              <a:rPr lang="en-US" b="0" dirty="0"/>
              <a:t>o	</a:t>
            </a:r>
            <a:r>
              <a:rPr lang="en-US" dirty="0"/>
              <a:t>Market Failure- </a:t>
            </a:r>
            <a:r>
              <a:rPr lang="en-US" b="0" dirty="0"/>
              <a:t>the market does not provide opportunities for businesses to make money, perhaps because the necessary resources are not available. </a:t>
            </a:r>
          </a:p>
          <a:p>
            <a:r>
              <a:rPr lang="en-US" b="0" dirty="0"/>
              <a:t>o	</a:t>
            </a:r>
            <a:r>
              <a:rPr lang="en-US" dirty="0"/>
              <a:t>Shortage of Capital- </a:t>
            </a:r>
            <a:r>
              <a:rPr lang="en-US" b="0" dirty="0"/>
              <a:t>Financial and human resources are not available to solve the problems</a:t>
            </a:r>
          </a:p>
          <a:p>
            <a:r>
              <a:rPr lang="en-US" b="0" dirty="0"/>
              <a:t>o	</a:t>
            </a:r>
            <a:r>
              <a:rPr lang="en-US" dirty="0"/>
              <a:t>Science cannot operate- </a:t>
            </a:r>
            <a:r>
              <a:rPr lang="en-US" b="0" dirty="0"/>
              <a:t>Scientific research cannot be conducted for reasons such as lack of funding or the controversial nature of the topic being explored. </a:t>
            </a:r>
          </a:p>
          <a:p>
            <a:r>
              <a:rPr lang="en-US" b="0" dirty="0"/>
              <a:t>	People in developed countries are more likely to be able to overcome these hurdles. People in developing countries struggle because market forces are often weaker and less money is available. Developing countries are also more likely to be dealing with internal conflicts that create instability. </a:t>
            </a:r>
          </a:p>
        </p:txBody>
      </p:sp>
    </p:spTree>
    <p:extLst>
      <p:ext uri="{BB962C8B-B14F-4D97-AF65-F5344CB8AC3E}">
        <p14:creationId xmlns:p14="http://schemas.microsoft.com/office/powerpoint/2010/main" val="2448288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How has global awareness affected gender issues?</a:t>
            </a:r>
          </a:p>
        </p:txBody>
      </p:sp>
      <p:sp>
        <p:nvSpPr>
          <p:cNvPr id="3" name="Content Placeholder 2"/>
          <p:cNvSpPr>
            <a:spLocks noGrp="1"/>
          </p:cNvSpPr>
          <p:nvPr>
            <p:ph idx="1"/>
          </p:nvPr>
        </p:nvSpPr>
        <p:spPr/>
        <p:txBody>
          <a:bodyPr>
            <a:normAutofit lnSpcReduction="10000"/>
          </a:bodyPr>
          <a:lstStyle/>
          <a:p>
            <a:r>
              <a:rPr lang="en-US" dirty="0"/>
              <a:t>	</a:t>
            </a:r>
            <a:r>
              <a:rPr lang="en-US" sz="2600" b="0" dirty="0"/>
              <a:t>Over the past decades, awareness of gender roles has steadily increased. Many countries have taken steps to reduce the gender gap, the social, economic, and political differences that separate men and women. The importance of this trend was noted in 1984 when the United Nations set up the Development Fund for Women to promote gender equality and empowerment initiatives for women. </a:t>
            </a:r>
          </a:p>
        </p:txBody>
      </p:sp>
    </p:spTree>
    <p:extLst>
      <p:ext uri="{BB962C8B-B14F-4D97-AF65-F5344CB8AC3E}">
        <p14:creationId xmlns:p14="http://schemas.microsoft.com/office/powerpoint/2010/main" val="198056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Gender issues and communication technologies </a:t>
            </a:r>
          </a:p>
        </p:txBody>
      </p:sp>
      <p:sp>
        <p:nvSpPr>
          <p:cNvPr id="3" name="Content Placeholder 2"/>
          <p:cNvSpPr>
            <a:spLocks noGrp="1"/>
          </p:cNvSpPr>
          <p:nvPr>
            <p:ph idx="1"/>
          </p:nvPr>
        </p:nvSpPr>
        <p:spPr>
          <a:xfrm>
            <a:off x="822960" y="1100628"/>
            <a:ext cx="7520940" cy="4080972"/>
          </a:xfrm>
        </p:spPr>
        <p:txBody>
          <a:bodyPr>
            <a:noAutofit/>
          </a:bodyPr>
          <a:lstStyle/>
          <a:p>
            <a:r>
              <a:rPr lang="en-US" sz="2600" dirty="0"/>
              <a:t>	Many of the improvements in gender equality have come about because women’s organizations have used communication technologies to share ideas, information, and documents.  Access to reliable information is an important factor in developing effective programs and raising awareness among target populations. Even in areas where computer networks are not available, other methods can be used, such as faxes and radio. </a:t>
            </a:r>
          </a:p>
        </p:txBody>
      </p:sp>
    </p:spTree>
    <p:extLst>
      <p:ext uri="{BB962C8B-B14F-4D97-AF65-F5344CB8AC3E}">
        <p14:creationId xmlns:p14="http://schemas.microsoft.com/office/powerpoint/2010/main" val="1800719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Women in Government: </a:t>
            </a:r>
          </a:p>
        </p:txBody>
      </p:sp>
      <p:sp>
        <p:nvSpPr>
          <p:cNvPr id="3" name="Content Placeholder 2"/>
          <p:cNvSpPr>
            <a:spLocks noGrp="1"/>
          </p:cNvSpPr>
          <p:nvPr>
            <p:ph idx="1"/>
          </p:nvPr>
        </p:nvSpPr>
        <p:spPr/>
        <p:txBody>
          <a:bodyPr>
            <a:normAutofit/>
          </a:bodyPr>
          <a:lstStyle/>
          <a:p>
            <a:r>
              <a:rPr lang="en-US" sz="2600" b="0" dirty="0"/>
              <a:t>	One goal of groups that focus on gender equality is to encourage women to play a greater role in politics. In Canada, the first woman elected to sit in the House of Commons was elected in 1921. Since then, more women have entered politics, but by 2007, no national legislature included 50 percent women, even though women make up roughly half the population of most countries. </a:t>
            </a:r>
          </a:p>
        </p:txBody>
      </p:sp>
    </p:spTree>
    <p:extLst>
      <p:ext uri="{BB962C8B-B14F-4D97-AF65-F5344CB8AC3E}">
        <p14:creationId xmlns:p14="http://schemas.microsoft.com/office/powerpoint/2010/main" val="3744344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Women and Employment: </a:t>
            </a:r>
          </a:p>
        </p:txBody>
      </p:sp>
      <p:sp>
        <p:nvSpPr>
          <p:cNvPr id="3" name="Content Placeholder 2"/>
          <p:cNvSpPr>
            <a:spLocks noGrp="1"/>
          </p:cNvSpPr>
          <p:nvPr>
            <p:ph idx="1"/>
          </p:nvPr>
        </p:nvSpPr>
        <p:spPr/>
        <p:txBody>
          <a:bodyPr>
            <a:noAutofit/>
          </a:bodyPr>
          <a:lstStyle/>
          <a:p>
            <a:r>
              <a:rPr lang="en-US" sz="2400" b="0" dirty="0"/>
              <a:t>	Employment equity in Canada and other countries continues to be a concern. In 2003, women earned 71.2 per cent as much as men, a figure that had remained largely unchanged since 1990. The need to balance paid and unpaid work has contributed to women’s struggle to achieve economic equality. Statistics suggest that women in Canada spend an average of 4.3 hours a day doing unpaid work, such as housework and caring for children, compared to 2.8 hours spent by men. </a:t>
            </a:r>
          </a:p>
        </p:txBody>
      </p:sp>
    </p:spTree>
    <p:extLst>
      <p:ext uri="{BB962C8B-B14F-4D97-AF65-F5344CB8AC3E}">
        <p14:creationId xmlns:p14="http://schemas.microsoft.com/office/powerpoint/2010/main" val="343822807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29</TotalTime>
  <Words>1477</Words>
  <Application>Microsoft Macintosh PowerPoint</Application>
  <PresentationFormat>On-screen Show (4:3)</PresentationFormat>
  <Paragraphs>53</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Franklin Gothic Book</vt:lpstr>
      <vt:lpstr>Franklin Gothic Medium</vt:lpstr>
      <vt:lpstr>Wingdings</vt:lpstr>
      <vt:lpstr>Angles</vt:lpstr>
      <vt:lpstr>Chapter 14 notes </vt:lpstr>
      <vt:lpstr>PowerPoint Presentation</vt:lpstr>
      <vt:lpstr>How has globalization affected awareness of issues?</vt:lpstr>
      <vt:lpstr>Ripple effects of globalization: </vt:lpstr>
      <vt:lpstr>The Ingenuity Gap: </vt:lpstr>
      <vt:lpstr>How has global awareness affected gender issues?</vt:lpstr>
      <vt:lpstr>Gender issues and communication technologies </vt:lpstr>
      <vt:lpstr>Women in Government: </vt:lpstr>
      <vt:lpstr>Women and Employment: </vt:lpstr>
      <vt:lpstr>How has global awareness affected labor and employment issues?</vt:lpstr>
      <vt:lpstr>Unions and Collective Bargaining: </vt:lpstr>
      <vt:lpstr>Labour Standards: </vt:lpstr>
      <vt:lpstr>PowerPoint Presentation</vt:lpstr>
      <vt:lpstr>Knowledge Economy: </vt:lpstr>
      <vt:lpstr>How are global awareness and quality of life related?</vt:lpstr>
      <vt:lpstr>Social Clauses: </vt:lpstr>
      <vt:lpstr>Effective Governance: </vt:lpstr>
      <vt:lpstr>Foreign Debt: </vt:lpstr>
      <vt:lpstr>International funding agencies: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16 notes </dc:title>
  <dc:creator>Meghan Corrigan</dc:creator>
  <cp:lastModifiedBy>Jane Leeson</cp:lastModifiedBy>
  <cp:revision>19</cp:revision>
  <dcterms:created xsi:type="dcterms:W3CDTF">2011-12-28T22:30:50Z</dcterms:created>
  <dcterms:modified xsi:type="dcterms:W3CDTF">2020-11-19T18:24:46Z</dcterms:modified>
</cp:coreProperties>
</file>