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689"/>
  </p:normalViewPr>
  <p:slideViewPr>
    <p:cSldViewPr snapToGrid="0" snapToObjects="1">
      <p:cViewPr varScale="1">
        <p:scale>
          <a:sx n="54" d="100"/>
          <a:sy n="54" d="100"/>
        </p:scale>
        <p:origin x="208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AA2CB-F74B-914B-944C-8796B327B0A1}" type="datetimeFigureOut">
              <a:rPr lang="en-US" smtClean="0"/>
              <a:t>11/14/17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11C8A-FE5A-1446-9608-26F2691AC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32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4 Key Terms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 will be required to KNOW the </a:t>
            </a:r>
            <a:r>
              <a:rPr lang="en-US" dirty="0" err="1" smtClean="0"/>
              <a:t>folliwng</a:t>
            </a:r>
            <a:r>
              <a:rPr lang="en-US" dirty="0" smtClean="0"/>
              <a:t> DEFINITIONS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42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2DAE3342-9DFC-49D4-B09C-25E31076931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xmlns="" id="{E49E0D20-8423-4612-99A5-14AEF8F6BB6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57C2C108-5A30-48CA-9203-56747AEB7B5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1A343912-2EFC-408E-A862-5C9BF108DC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xmlns="" id="{AA50D1CF-9DAE-4CF6-B829-E66CEE9D578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FE5799A4-0568-433E-BF41-752CF516AC7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xmlns="" id="{CDBB86ED-F16F-4C28-BDD5-72D771176F7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3347939E-8B76-4CFC-B2EC-63A7E227838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FA1DD132-02E4-4CD3-B496-BFF924558A6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xmlns="" id="{710BDA52-A7D7-4E4E-9F36-EC8F983EAF1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B1BDF852-319F-42B8-9A50-7C9A9387CD9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xmlns="" id="{3AACE376-C01E-4F1F-91B7-39D0274BFE9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7F612F4C-050E-459D-9771-ED088374A56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94E4211B-3E41-4905-8F4E-76811B9E574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6AEC87EE-0CB8-43DE-8FEB-4586A92E809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277C1C5D-7BDC-47E4-8B81-C3C4AE949B4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xmlns="" id="{7A2A6EF8-9768-4478-9CD3-DFA547CEFCC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xmlns="" id="{1FD9091C-E8FA-4ADA-937F-A74426ED1B9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xmlns="" id="{B69923E7-63C4-47CE-956E-09D384D4FE6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xmlns="" id="{A2576784-872E-494C-A041-0E346226B7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B54F73D8-62C2-4127-9D19-01219BBB994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CFD8CA02-9BE5-4B82-8129-6EF61840247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xmlns="" id="{01515E68-030C-4313-B300-35253163D3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1937725F-1DDF-4225-937E-106DBB047F0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FD8F1113-2E3C-46E3-B54F-B7F421EEFD1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465DDECC-A11E-434E-87B2-8997CD3832FD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xmlns="" id="{B54A4D14-513F-4121-92D3-5CCB4689621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xmlns="" id="{6C3411F1-AD17-499D-AFEF-2F300F6DF0F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xmlns="" id="{60BF2CBE-B1E9-4C42-89DC-C35E4E65164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xmlns="" id="{72C95A87-DCDB-41C4-B774-744B3ECBE8C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xmlns="" id="{BCB97515-32FF-43A6-A51C-B140193ABB6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xmlns="" id="{9C6379D3-7045-4B76-9409-6D23D753D05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xmlns="" id="{7C324CDD-B30F-47DD-8627-E2171D5E839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xmlns="" id="{61B1C1DE-4201-4989-BE65-41ADC247255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xmlns="" id="{0A9092BE-A36C-4833-8E71-2850F4AF7C3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xmlns="" id="{806398CC-D327-4E06-838C-31119BD56F8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xmlns="" id="{1E3F0C5B-76A9-4A8F-A1CB-35C0DE83A83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xmlns="" id="{70A741CC-E736-448A-A94E-5C8BB9711DC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xmlns="" id="{202722D1-549B-407E-BF75-2A1E8DB5BAD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xmlns="" id="{5CA8D742-18BD-41B5-9C00-FCFFAED2575E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xmlns="" id="{8BF81081-4C33-488E-A37E-B95567D0BFA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xmlns="" id="{462F0DE0-CEBA-420B-8032-FB60893B8E1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xmlns="" id="{79C8D19E-E3D6-45A6-BCA2-5918A37D7AC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xmlns="" id="{43280283-E04A-43CA-BFA1-F285486A2F0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xmlns="" id="{38328CB6-0FC5-4AEA-BC7E-489267CB6F1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386808"/>
            <a:ext cx="407233" cy="351063"/>
          </a:xfrm>
          <a:prstGeom prst="triangle">
            <a:avLst/>
          </a:prstGeom>
          <a:solidFill>
            <a:srgbClr val="A44A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16E168E2-3256-43A5-9298-9E5A6AE8F73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2847" y="954593"/>
            <a:ext cx="6086306" cy="3432215"/>
          </a:xfrm>
          <a:prstGeom prst="rect">
            <a:avLst/>
          </a:prstGeom>
          <a:solidFill>
            <a:schemeClr val="bg1"/>
          </a:solidFill>
          <a:ln>
            <a:solidFill>
              <a:srgbClr val="A44A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0885"/>
          <a:stretch/>
        </p:blipFill>
        <p:spPr>
          <a:xfrm>
            <a:off x="3215640" y="1120792"/>
            <a:ext cx="5760720" cy="3099816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7793" y="4614902"/>
            <a:ext cx="8081960" cy="943954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tx2"/>
                </a:solidFill>
              </a:rPr>
              <a:t>RIGHTS of </a:t>
            </a:r>
            <a:br>
              <a:rPr lang="en-US" sz="2800">
                <a:solidFill>
                  <a:schemeClr val="tx2"/>
                </a:solidFill>
              </a:rPr>
            </a:br>
            <a:r>
              <a:rPr lang="en-US" sz="2800">
                <a:solidFill>
                  <a:schemeClr val="tx2"/>
                </a:solidFill>
              </a:rPr>
              <a:t>CITIZENSHIP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793" y="5558857"/>
            <a:ext cx="8081960" cy="522636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>
                <a:solidFill>
                  <a:schemeClr val="tx2"/>
                </a:solidFill>
              </a:rPr>
              <a:t>The benefits of being a citizen of a country.</a:t>
            </a:r>
          </a:p>
        </p:txBody>
      </p:sp>
    </p:spTree>
    <p:extLst>
      <p:ext uri="{BB962C8B-B14F-4D97-AF65-F5344CB8AC3E}">
        <p14:creationId xmlns:p14="http://schemas.microsoft.com/office/powerpoint/2010/main" val="21172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2DAE3342-9DFC-49D4-B09C-25E31076931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xmlns="" id="{E49E0D20-8423-4612-99A5-14AEF8F6BB6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57C2C108-5A30-48CA-9203-56747AEB7B5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1A343912-2EFC-408E-A862-5C9BF108DC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xmlns="" id="{AA50D1CF-9DAE-4CF6-B829-E66CEE9D578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FE5799A4-0568-433E-BF41-752CF516AC7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xmlns="" id="{CDBB86ED-F16F-4C28-BDD5-72D771176F7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3347939E-8B76-4CFC-B2EC-63A7E227838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FA1DD132-02E4-4CD3-B496-BFF924558A6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xmlns="" id="{710BDA52-A7D7-4E4E-9F36-EC8F983EAF1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B1BDF852-319F-42B8-9A50-7C9A9387CD9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xmlns="" id="{3AACE376-C01E-4F1F-91B7-39D0274BFE9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7F612F4C-050E-459D-9771-ED088374A56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94E4211B-3E41-4905-8F4E-76811B9E574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6AEC87EE-0CB8-43DE-8FEB-4586A92E809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277C1C5D-7BDC-47E4-8B81-C3C4AE949B4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xmlns="" id="{7A2A6EF8-9768-4478-9CD3-DFA547CEFCC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xmlns="" id="{1FD9091C-E8FA-4ADA-937F-A74426ED1B9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xmlns="" id="{B69923E7-63C4-47CE-956E-09D384D4FE6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xmlns="" id="{A2576784-872E-494C-A041-0E346226B7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B54F73D8-62C2-4127-9D19-01219BBB994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CFD8CA02-9BE5-4B82-8129-6EF61840247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xmlns="" id="{01515E68-030C-4313-B300-35253163D3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1937725F-1DDF-4225-937E-106DBB047F0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8334A2EF-69D9-41C1-9876-91D7FCF7C3C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874C0C03-1202-4DC9-BA33-998DDFB3FB8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xmlns="" id="{60BF984B-F4C1-4BF0-B296-72CAD8814BD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xmlns="" id="{2E887C16-A8CC-48BD-A34B-69B5D14BE1B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xmlns="" id="{1194B805-0CE2-4FD6-804E-2771E18BB47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xmlns="" id="{96000EBD-113B-4BB5-94F2-B2C96109489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xmlns="" id="{C2C37892-BF6A-4DDB-BAA9-48B6A051E9A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xmlns="" id="{B3A53A2B-EB9B-4318-A7F9-E371D211E74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xmlns="" id="{59001F5F-9338-43E1-BB4B-21C681CA201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xmlns="" id="{24781ABE-347F-40E9-9BB2-3E35C8F153F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xmlns="" id="{6D8A7767-4D16-4AB7-8277-D66FEC7F74C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xmlns="" id="{1B7D649D-9559-4E1D-937A-35194835023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xmlns="" id="{45AA5D21-8C7B-4C77-815C-C3A8EA0A589E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xmlns="" id="{D7A46675-AA96-41DB-B9DB-CAA471A20727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xmlns="" id="{82090F8A-ECF2-423C-98D0-8EF2262203B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xmlns="" id="{EA5DE46B-A4BE-407F-835A-693D3E979EA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xmlns="" id="{429E4297-5489-465D-A6D7-03BD468E05C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xmlns="" id="{69A4CFA1-B603-453B-AC53-49E8A8DF7EE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xmlns="" id="{7A997EDF-8927-490B-AD5F-046317B8B2B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xmlns="" id="{3C91BE84-B1A4-4592-A942-2C72C86DD8C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xmlns="" id="{A0AAA5CD-6E44-429A-91FA-D650BAF9EE4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C8CA0C52-5ACA-4F17-AA4A-312E0E11098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>
            <a:solidFill>
              <a:srgbClr val="B64F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2302"/>
          <a:stretch/>
        </p:blipFill>
        <p:spPr>
          <a:xfrm>
            <a:off x="972115" y="960214"/>
            <a:ext cx="5641848" cy="4919472"/>
          </a:xfrm>
          <a:prstGeom prst="rect">
            <a:avLst/>
          </a:prstGeom>
          <a:ln w="12700">
            <a:noFill/>
          </a:ln>
        </p:spPr>
      </p:pic>
      <p:sp>
        <p:nvSpPr>
          <p:cNvPr id="60" name="Isosceles Triangle 39">
            <a:extLst>
              <a:ext uri="{FF2B5EF4-FFF2-40B4-BE49-F238E27FC236}">
                <a16:creationId xmlns:a16="http://schemas.microsoft.com/office/drawing/2014/main" xmlns="" id="{4F37E7FB-7372-47E3-914E-7CF7E94B1C4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750273" y="3291386"/>
            <a:ext cx="407233" cy="35106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663" y="1455611"/>
            <a:ext cx="3849624" cy="2312521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>
                <a:solidFill>
                  <a:schemeClr val="tx2"/>
                </a:solidFill>
              </a:rPr>
              <a:t>ROLES of </a:t>
            </a:r>
            <a:br>
              <a:rPr lang="en-US">
                <a:solidFill>
                  <a:schemeClr val="tx2"/>
                </a:solidFill>
              </a:rPr>
            </a:br>
            <a:r>
              <a:rPr lang="en-US">
                <a:solidFill>
                  <a:schemeClr val="tx2"/>
                </a:solidFill>
              </a:rPr>
              <a:t>CITIZENSHIP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662" y="3815282"/>
            <a:ext cx="3849625" cy="1027982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>
                <a:solidFill>
                  <a:schemeClr val="tx2"/>
                </a:solidFill>
              </a:rPr>
              <a:t>The actions expected of or permitted of citizens within their society.  </a:t>
            </a:r>
          </a:p>
        </p:txBody>
      </p:sp>
    </p:spTree>
    <p:extLst>
      <p:ext uri="{BB962C8B-B14F-4D97-AF65-F5344CB8AC3E}">
        <p14:creationId xmlns:p14="http://schemas.microsoft.com/office/powerpoint/2010/main" val="1947457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CC9829A-26F6-4595-8608-1A9F57DA75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75343792-FB15-4868-8582-6FB07FD0655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7CA8F4A2-D471-40D9-BE89-06C70ACF4BE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E43E1CEC-4E49-49E9-8548-8B05B637408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7F53ED1-039D-4BD7-A3E5-297729B9375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A8487EB7-2469-4867-A80E-D9CD5B2303E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46143F0D-FDD9-4B87-911C-BBCFB8055C0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2CFC98FE-A0AD-4DC3-A501-9F93E7F4730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9AF90DC1-0B6B-4A93-A014-09751AD4D33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A2DFFBBE-16F4-4A5E-8934-167B73FFE05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A5E67C3A-5087-485D-96E5-21B8644E3DF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73EB781F-58BE-4B7A-B99B-B318ADFCCB6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539F2F29-AFA9-4E0B-A2E1-685BA3BB016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43647B4C-97BD-4193-A694-A8175A54A12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06780C14-905F-45FA-A058-1B483245196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5C09B360-91DE-4815-B792-78F1DDAB641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32364EA9-C91C-4187-AEA7-3E676F04E14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807D3A95-0DDF-4B14-AD7D-3C5465533F3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18B7A11B-83DF-4C00-836D-1BB371B3BB1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3478F3A2-7617-467C-9F1C-0024CC84042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9110FCBA-0E4F-4C72-A148-BA0CC4D7EC5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5F9AC703-6A55-44D2-A2D0-4C80B2C31CE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A950B910-1A21-48FB-9E68-E71923756AD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F594A2EF-2FF2-48A2-91C9-0279003075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40F210D1-1084-4A86-8697-6421DF5C8CE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xmlns="" id="{40B25474-8A86-43C1-B77B-EA2994CB460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3ACEAD7B-B41B-4FE1-AD76-97F79C2C2CC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2018" r="-3" b="14124"/>
          <a:stretch/>
        </p:blipFill>
        <p:spPr>
          <a:xfrm>
            <a:off x="5115908" y="804036"/>
            <a:ext cx="6274561" cy="2977469"/>
          </a:xfrm>
          <a:prstGeom prst="rect">
            <a:avLst/>
          </a:prstGeom>
          <a:ln w="9525">
            <a:solidFill>
              <a:schemeClr val="tx1">
                <a:alpha val="2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sz="3700" dirty="0"/>
              <a:t>RESPONSIBILITIES of CITIZENSHIP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4267830"/>
            <a:ext cx="6281873" cy="1783977"/>
          </a:xfrm>
        </p:spPr>
        <p:txBody>
          <a:bodyPr>
            <a:normAutofit/>
          </a:bodyPr>
          <a:lstStyle/>
          <a:p>
            <a:r>
              <a:rPr lang="en-US" dirty="0"/>
              <a:t>The involvement and active participation of every citizen in exchange for the benefits and rights of citizenship.</a:t>
            </a:r>
          </a:p>
        </p:txBody>
      </p:sp>
    </p:spTree>
    <p:extLst>
      <p:ext uri="{BB962C8B-B14F-4D97-AF65-F5344CB8AC3E}">
        <p14:creationId xmlns:p14="http://schemas.microsoft.com/office/powerpoint/2010/main" val="2257178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17C4610E-9C18-467B-BF10-BE6A974CC364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xmlns="" id="{296DF307-344E-4E9B-A7AA-8139E450D1BE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E263CC2D-ACFB-4EB3-ADF9-CD82BC8422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C5366E2F-9BA0-485A-B1CA-A5E6E2E379A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xmlns="" id="{1803051E-7C26-4F53-8293-B4EAED4212B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D10888CD-E496-4116-9C45-CF4F17ADE64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xmlns="" id="{0A42DA8F-DA3D-43E9-A184-E0F6C133A1D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473EAD31-7AA3-49B7-ADD6-C13FF0F141A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2BBB7CDF-BA2E-451F-9201-CF2B6FEAEAE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xmlns="" id="{84809EF2-CD0D-4BC3-ABC7-E7E312A1D74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11D2D6C5-637B-4AFE-97F4-D4E48A61348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xmlns="" id="{F841B2C5-57F5-4FE6-B4D4-EBB3F308811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B4822A39-2A52-4B2C-9319-BEFC526DB0A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4E469692-E783-4950-8DEC-3A1FD3978B0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012909CD-3254-41E5-B8BB-0F2D7CE0D89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93E7648E-861E-4503-AEDC-56C4EC50729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xmlns="" id="{F9C72257-EBD0-4D1C-A32C-D846446872C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xmlns="" id="{87BB2CBB-9C22-4E28-AB86-DC92AEE2DBD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xmlns="" id="{F85B3053-8D9F-410A-80C2-7960DDEA6A6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xmlns="" id="{E8FF5DA7-6E72-41F1-A54C-EAF440A274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A899734C-500F-4274-9854-8BFA14A1D7EE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FF07BF51-2934-47AD-A415-7400882F147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xmlns="" id="{DD6E3DF0-EDC0-458B-9C5B-911814F0A68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5D0824B1-47C9-4504-99FB-CB15051979C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34DD805B-2A7B-4ADA-9C4D-E0C9F192DBB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C664A566-6D08-4E84-9708-4916A20016FF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xmlns="" id="{871B622B-6E58-4933-88EC-99F28705F76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xmlns="" id="{EE9A4681-AC1B-4ABC-9A1C-C7E7F08A003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xmlns="" id="{F1EEAF4B-DA1A-4CC9-9CE4-587A9E2E173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xmlns="" id="{4591EF24-12A6-499B-8074-7E3DFBE6E38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xmlns="" id="{66866784-2E4F-4C28-BE67-875B71B7C13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xmlns="" id="{752279D8-59CC-4821-B591-79994164FFE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xmlns="" id="{FB4FBA9C-1D3E-4B35-8A79-25478153F55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xmlns="" id="{9428A193-740A-43D2-B875-80CB90AD911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xmlns="" id="{92B2EFF8-5790-427A-ABED-1680FD133D0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xmlns="" id="{782C5932-1596-43AA-BD7E-0F94FB8A96B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xmlns="" id="{EFC81310-1590-4DBE-BF0B-DADBCF9F88C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xmlns="" id="{968BA84E-DD0E-4FCD-8EDA-76DF8E09FB1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xmlns="" id="{1D3D7541-A0D9-4993-B691-D2D5B8B3EF6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xmlns="" id="{9FB31D01-8168-4494-8C2F-727E555AAF3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xmlns="" id="{8C455EEB-FD40-414D-A542-FB35DEB73C1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xmlns="" id="{F08F1FC1-956F-4494-BAFD-D504E93070F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xmlns="" id="{BEEDE1AA-8DCD-43D3-BC15-57484031487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xmlns="" id="{E36CDA69-ED79-4DCF-9761-0B6134FA638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xmlns="" id="{5F812C02-CFCB-47F4-B493-7753519FCAD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9BF6EDB4-B4ED-4900-9E38-A7AE0EEEEA1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262" y="1004874"/>
            <a:ext cx="6120318" cy="4857395"/>
          </a:xfrm>
          <a:prstGeom prst="rect">
            <a:avLst/>
          </a:prstGeom>
          <a:ln w="9525">
            <a:noFill/>
          </a:ln>
        </p:spPr>
      </p:pic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B83678BA-0A50-4D51-9E9E-08BB66F83C3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F1A8F65D-5E8F-4CA5-9240-1357120F931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39">
              <a:extLst>
                <a:ext uri="{FF2B5EF4-FFF2-40B4-BE49-F238E27FC236}">
                  <a16:creationId xmlns:a16="http://schemas.microsoft.com/office/drawing/2014/main" xmlns="" id="{2A4731E5-DE5F-4215-9525-99426B3909A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xmlns="" id="{3478866D-C5E9-4968-BEF7-B1F03080895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042725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4200" dirty="0"/>
              <a:t>CIVIL</a:t>
            </a:r>
            <a:br>
              <a:rPr lang="en-US" sz="4200" dirty="0"/>
            </a:br>
            <a:r>
              <a:rPr lang="en-US" sz="4200" dirty="0"/>
              <a:t>DISOBEDIENCE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417" y="4202728"/>
            <a:ext cx="3654568" cy="1026125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>
                <a:solidFill>
                  <a:srgbClr val="FFFEFF"/>
                </a:solidFill>
              </a:rPr>
              <a:t>Acting in a way that breaks the laws or rules governing a society.</a:t>
            </a:r>
          </a:p>
        </p:txBody>
      </p:sp>
    </p:spTree>
    <p:extLst>
      <p:ext uri="{BB962C8B-B14F-4D97-AF65-F5344CB8AC3E}">
        <p14:creationId xmlns:p14="http://schemas.microsoft.com/office/powerpoint/2010/main" val="36766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2DAE3342-9DFC-49D4-B09C-25E310769317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xmlns="" id="{E49E0D20-8423-4612-99A5-14AEF8F6BB6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57C2C108-5A30-48CA-9203-56747AEB7B5F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1A343912-2EFC-408E-A862-5C9BF108DC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xmlns="" id="{AA50D1CF-9DAE-4CF6-B829-E66CEE9D578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xmlns="" id="{FE5799A4-0568-433E-BF41-752CF516AC7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xmlns="" id="{CDBB86ED-F16F-4C28-BDD5-72D771176F7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xmlns="" id="{3347939E-8B76-4CFC-B2EC-63A7E2278388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xmlns="" id="{FA1DD132-02E4-4CD3-B496-BFF924558A6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xmlns="" id="{710BDA52-A7D7-4E4E-9F36-EC8F983EAF14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xmlns="" id="{B1BDF852-319F-42B8-9A50-7C9A9387CD9D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xmlns="" id="{3AACE376-C01E-4F1F-91B7-39D0274BFE9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xmlns="" id="{7F612F4C-050E-459D-9771-ED088374A56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xmlns="" id="{94E4211B-3E41-4905-8F4E-76811B9E5742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xmlns="" id="{6AEC87EE-0CB8-43DE-8FEB-4586A92E809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xmlns="" id="{277C1C5D-7BDC-47E4-8B81-C3C4AE949B4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xmlns="" id="{7A2A6EF8-9768-4478-9CD3-DFA547CEFCC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xmlns="" id="{1FD9091C-E8FA-4ADA-937F-A74426ED1B9B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xmlns="" id="{B69923E7-63C4-47CE-956E-09D384D4FE66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xmlns="" id="{A2576784-872E-494C-A041-0E346226B72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B54F73D8-62C2-4127-9D19-01219BBB994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CFD8CA02-9BE5-4B82-8129-6EF61840247C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xmlns="" id="{01515E68-030C-4313-B300-35253163D3F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1937725F-1DDF-4225-937E-106DBB047F0A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3284CC39-D8CD-41CB-840E-9548894FCEE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92AD70D7-DC56-43AC-97C6-5FA60897B414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8" name="Freeform 5">
              <a:extLst>
                <a:ext uri="{FF2B5EF4-FFF2-40B4-BE49-F238E27FC236}">
                  <a16:creationId xmlns:a16="http://schemas.microsoft.com/office/drawing/2014/main" xmlns="" id="{71540362-4F3A-4A26-9A84-DA46C6A3DD1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6">
              <a:extLst>
                <a:ext uri="{FF2B5EF4-FFF2-40B4-BE49-F238E27FC236}">
                  <a16:creationId xmlns:a16="http://schemas.microsoft.com/office/drawing/2014/main" xmlns="" id="{19FA0D57-0D1A-4273-A68D-BF72FCE37FB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7">
              <a:extLst>
                <a:ext uri="{FF2B5EF4-FFF2-40B4-BE49-F238E27FC236}">
                  <a16:creationId xmlns:a16="http://schemas.microsoft.com/office/drawing/2014/main" xmlns="" id="{9FCED40E-563C-4896-9480-08AE1C0FC3C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8">
              <a:extLst>
                <a:ext uri="{FF2B5EF4-FFF2-40B4-BE49-F238E27FC236}">
                  <a16:creationId xmlns:a16="http://schemas.microsoft.com/office/drawing/2014/main" xmlns="" id="{3C54D80E-14F7-4294-8C61-4585B7A9741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9">
              <a:extLst>
                <a:ext uri="{FF2B5EF4-FFF2-40B4-BE49-F238E27FC236}">
                  <a16:creationId xmlns:a16="http://schemas.microsoft.com/office/drawing/2014/main" xmlns="" id="{02B66E6C-EDB1-4927-9ED4-4BA09607093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0">
              <a:extLst>
                <a:ext uri="{FF2B5EF4-FFF2-40B4-BE49-F238E27FC236}">
                  <a16:creationId xmlns:a16="http://schemas.microsoft.com/office/drawing/2014/main" xmlns="" id="{114FA337-2005-4C83-9A89-D0BBB13E745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xmlns="" id="{5D45CDA4-917B-4D66-8F14-B9BCB59A2AF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xmlns="" id="{C6C12577-3A13-4F72-8530-D5192D8F937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xmlns="" id="{9E2351B3-FDB0-4995-90AE-6FE65395E1F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xmlns="" id="{FAC0E3B4-2E4A-421D-AADF-1D4E354358C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xmlns="" id="{D961ABBF-EA9C-4303-AEE9-D3A2794DB616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xmlns="" id="{718CB438-7C75-48A0-8713-8150C9ACFA5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xmlns="" id="{659E70B6-1232-4C74-9E75-5DAC8787C33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xmlns="" id="{D9C149F8-0F98-48D7-A5DC-B21E3898353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xmlns="" id="{67158460-C306-4B67-AB8A-8A8E62F3961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xmlns="" id="{09616B12-4FBF-42D2-9389-57DD6BD9367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xmlns="" id="{CAECCE71-0F6D-4044-A496-B0EB842D44B4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xmlns="" id="{A74F5872-71D7-4C41-9968-93211458632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3">
              <a:extLst>
                <a:ext uri="{FF2B5EF4-FFF2-40B4-BE49-F238E27FC236}">
                  <a16:creationId xmlns:a16="http://schemas.microsoft.com/office/drawing/2014/main" xmlns="" id="{C1787D01-D6C5-4655-8861-56319EA8387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8E8B0AD7-EB1D-4120-8144-D9374E6BEA2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58942" y="3893141"/>
            <a:ext cx="5648782" cy="1771275"/>
            <a:chOff x="3258942" y="3893141"/>
            <a:chExt cx="5648782" cy="1771275"/>
          </a:xfrm>
        </p:grpSpPr>
        <p:sp>
          <p:nvSpPr>
            <p:cNvPr id="59" name="Isosceles Triangle 39">
              <a:extLst>
                <a:ext uri="{FF2B5EF4-FFF2-40B4-BE49-F238E27FC236}">
                  <a16:creationId xmlns:a16="http://schemas.microsoft.com/office/drawing/2014/main" xmlns="" id="{5EBC6443-5354-486E-98FF-11671CB83DC0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xmlns="" id="{2457EA96-D1B1-4FFC-B4F9-7D37C878BF31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58942" y="3893141"/>
              <a:ext cx="5648782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3279" b="26469"/>
          <a:stretch/>
        </p:blipFill>
        <p:spPr>
          <a:xfrm>
            <a:off x="3258942" y="1175191"/>
            <a:ext cx="5648782" cy="2638998"/>
          </a:xfrm>
          <a:prstGeom prst="rect">
            <a:avLst/>
          </a:prstGeom>
          <a:ln w="12700"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238" y="3980237"/>
            <a:ext cx="5495069" cy="765682"/>
          </a:xfrm>
        </p:spPr>
        <p:txBody>
          <a:bodyPr vert="horz" lIns="228600" tIns="228600" rIns="228600" bIns="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3600"/>
              <a:t>CITIZENSHIP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1238" y="4750706"/>
            <a:ext cx="5495069" cy="479916"/>
          </a:xfrm>
        </p:spPr>
        <p:txBody>
          <a:bodyPr vert="horz" lIns="91440" tIns="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00">
                <a:solidFill>
                  <a:srgbClr val="FFFEFF"/>
                </a:solidFill>
              </a:rPr>
              <a:t>The responsibilities, rights and privileges of being a citizen.</a:t>
            </a:r>
          </a:p>
        </p:txBody>
      </p:sp>
    </p:spTree>
    <p:extLst>
      <p:ext uri="{BB962C8B-B14F-4D97-AF65-F5344CB8AC3E}">
        <p14:creationId xmlns:p14="http://schemas.microsoft.com/office/powerpoint/2010/main" val="3805369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7CC9829A-26F6-4595-8608-1A9F57DA75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75343792-FB15-4868-8582-6FB07FD0655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7CA8F4A2-D471-40D9-BE89-06C70ACF4BE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E43E1CEC-4E49-49E9-8548-8B05B637408A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B7F53ED1-039D-4BD7-A3E5-297729B9375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A8487EB7-2469-4867-A80E-D9CD5B2303E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46143F0D-FDD9-4B87-911C-BBCFB8055C08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2CFC98FE-A0AD-4DC3-A501-9F93E7F47302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9AF90DC1-0B6B-4A93-A014-09751AD4D33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A2DFFBBE-16F4-4A5E-8934-167B73FFE05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A5E67C3A-5087-485D-96E5-21B8644E3DF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73EB781F-58BE-4B7A-B99B-B318ADFCCB65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539F2F29-AFA9-4E0B-A2E1-685BA3BB016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43647B4C-97BD-4193-A694-A8175A54A120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06780C14-905F-45FA-A058-1B483245196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5C09B360-91DE-4815-B792-78F1DDAB641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32364EA9-C91C-4187-AEA7-3E676F04E149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807D3A95-0DDF-4B14-AD7D-3C5465533F3C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18B7A11B-83DF-4C00-836D-1BB371B3BB1F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3478F3A2-7617-467C-9F1C-0024CC840421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9110FCBA-0E4F-4C72-A148-BA0CC4D7EC5D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5F9AC703-6A55-44D2-A2D0-4C80B2C31CEB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A950B910-1A21-48FB-9E68-E71923756AD3}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xmlns="" id="{F594A2EF-2FF2-48A2-91C9-02790030750B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40F210D1-1084-4A86-8697-6421DF5C8CE9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xmlns="" id="{40B25474-8A86-43C1-B77B-EA2994CB4603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3ACEAD7B-B41B-4FE1-AD76-97F79C2C2CC7}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04" r="14794"/>
          <a:stretch/>
        </p:blipFill>
        <p:spPr>
          <a:xfrm>
            <a:off x="5115908" y="804036"/>
            <a:ext cx="6274561" cy="2977469"/>
          </a:xfrm>
          <a:prstGeom prst="rect">
            <a:avLst/>
          </a:prstGeom>
          <a:ln w="9525">
            <a:solidFill>
              <a:schemeClr val="tx1">
                <a:alpha val="20000"/>
              </a:schemeClr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en-US" dirty="0"/>
              <a:t>GRASSROOTS</a:t>
            </a:r>
            <a:br>
              <a:rPr lang="en-US" dirty="0"/>
            </a:br>
            <a:r>
              <a:rPr lang="en-US" dirty="0"/>
              <a:t>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4267830"/>
            <a:ext cx="6281873" cy="178397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A campaign about a particular issue usually begun by a few people but which spreads among the people.</a:t>
            </a:r>
          </a:p>
          <a:p>
            <a:pPr>
              <a:lnSpc>
                <a:spcPct val="110000"/>
              </a:lnSpc>
            </a:pPr>
            <a:r>
              <a:rPr lang="en-US" dirty="0"/>
              <a:t>Grassroots movements often form spontaneously around an issue by a previously unknown individual or small group of individuals and then grown </a:t>
            </a:r>
            <a:r>
              <a:rPr lang="en-US"/>
              <a:t>in strength.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790689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26</TotalTime>
  <Words>131</Words>
  <Application>Microsoft Macintosh PowerPoint</Application>
  <PresentationFormat>Widescreen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Rockwell</vt:lpstr>
      <vt:lpstr>Wingdings</vt:lpstr>
      <vt:lpstr>Atlas</vt:lpstr>
      <vt:lpstr>Unit 4 Key Terms</vt:lpstr>
      <vt:lpstr>RIGHTS of  CITIZENSHIP</vt:lpstr>
      <vt:lpstr>ROLES of  CITIZENSHIP</vt:lpstr>
      <vt:lpstr>RESPONSIBILITIES of CITIZENSHIP</vt:lpstr>
      <vt:lpstr>CIVIL DISOBEDIENCE</vt:lpstr>
      <vt:lpstr>CITIZENSHIP</vt:lpstr>
      <vt:lpstr>GRASSROOTS MOVEMENT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Key Terms</dc:title>
  <dc:creator>Jennifer In'Tveld</dc:creator>
  <cp:lastModifiedBy>Jennifer In'Tveld</cp:lastModifiedBy>
  <cp:revision>7</cp:revision>
  <dcterms:created xsi:type="dcterms:W3CDTF">2017-11-13T21:12:43Z</dcterms:created>
  <dcterms:modified xsi:type="dcterms:W3CDTF">2017-11-14T20:55:43Z</dcterms:modified>
</cp:coreProperties>
</file>